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5" r:id="rId4"/>
  </p:sldMasterIdLst>
  <p:notesMasterIdLst>
    <p:notesMasterId r:id="rId63"/>
  </p:notesMasterIdLst>
  <p:handoutMasterIdLst>
    <p:handoutMasterId r:id="rId64"/>
  </p:handoutMasterIdLst>
  <p:sldIdLst>
    <p:sldId id="2146848604" r:id="rId5"/>
    <p:sldId id="387" r:id="rId6"/>
    <p:sldId id="2146848606" r:id="rId7"/>
    <p:sldId id="2146848605" r:id="rId8"/>
    <p:sldId id="2146848609" r:id="rId9"/>
    <p:sldId id="2146848607" r:id="rId10"/>
    <p:sldId id="3602" r:id="rId11"/>
    <p:sldId id="3358" r:id="rId12"/>
    <p:sldId id="3591" r:id="rId13"/>
    <p:sldId id="2146848586" r:id="rId14"/>
    <p:sldId id="2146848597" r:id="rId15"/>
    <p:sldId id="369" r:id="rId16"/>
    <p:sldId id="2146848590" r:id="rId17"/>
    <p:sldId id="2146848591" r:id="rId18"/>
    <p:sldId id="2146848592" r:id="rId19"/>
    <p:sldId id="2146848593" r:id="rId20"/>
    <p:sldId id="2146848594" r:id="rId21"/>
    <p:sldId id="2146848608" r:id="rId22"/>
    <p:sldId id="3450" r:id="rId23"/>
    <p:sldId id="2146848624" r:id="rId24"/>
    <p:sldId id="3336" r:id="rId25"/>
    <p:sldId id="2146848596" r:id="rId26"/>
    <p:sldId id="3442" r:id="rId27"/>
    <p:sldId id="2146848583" r:id="rId28"/>
    <p:sldId id="2146848600" r:id="rId29"/>
    <p:sldId id="371" r:id="rId30"/>
    <p:sldId id="565" r:id="rId31"/>
    <p:sldId id="2146848601" r:id="rId32"/>
    <p:sldId id="2146848610" r:id="rId33"/>
    <p:sldId id="2146848611" r:id="rId34"/>
    <p:sldId id="2146848629" r:id="rId35"/>
    <p:sldId id="2146848613" r:id="rId36"/>
    <p:sldId id="2146848620" r:id="rId37"/>
    <p:sldId id="2146848621" r:id="rId38"/>
    <p:sldId id="2146848616" r:id="rId39"/>
    <p:sldId id="2146848622" r:id="rId40"/>
    <p:sldId id="2146848632" r:id="rId41"/>
    <p:sldId id="2146848625" r:id="rId42"/>
    <p:sldId id="2146848618" r:id="rId43"/>
    <p:sldId id="2146848619" r:id="rId44"/>
    <p:sldId id="2146848633" r:id="rId45"/>
    <p:sldId id="2146848634" r:id="rId46"/>
    <p:sldId id="2146848628" r:id="rId47"/>
    <p:sldId id="2146848630" r:id="rId48"/>
    <p:sldId id="2146848631" r:id="rId49"/>
    <p:sldId id="2146848635" r:id="rId50"/>
    <p:sldId id="2146848636" r:id="rId51"/>
    <p:sldId id="3578" r:id="rId52"/>
    <p:sldId id="3541" r:id="rId53"/>
    <p:sldId id="631" r:id="rId54"/>
    <p:sldId id="633" r:id="rId55"/>
    <p:sldId id="3551" r:id="rId56"/>
    <p:sldId id="2146848602" r:id="rId57"/>
    <p:sldId id="2146848603" r:id="rId58"/>
    <p:sldId id="3533" r:id="rId59"/>
    <p:sldId id="3585" r:id="rId60"/>
    <p:sldId id="3586" r:id="rId61"/>
    <p:sldId id="3588"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 userDrawn="1">
          <p15:clr>
            <a:srgbClr val="A4A3A4"/>
          </p15:clr>
        </p15:guide>
        <p15:guide id="2" orient="horz" pos="57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D484793-DAE5-471A-1EFC-4CAADD254B99}" name="Caitlyn D'Aunno" initials="" userId="bbf4e83ffbedc437"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arbalestrier, Karen L - RPWS" initials="LKL-R" lastIdx="11" clrIdx="0">
    <p:extLst>
      <p:ext uri="{19B8F6BF-5375-455C-9EA6-DF929625EA0E}">
        <p15:presenceInfo xmlns:p15="http://schemas.microsoft.com/office/powerpoint/2012/main" userId="S::karen.larbalestrier@bofa.com::ec9da6bc-acfb-41d9-ab97-1211d375401d" providerId="AD"/>
      </p:ext>
    </p:extLst>
  </p:cmAuthor>
  <p:cmAuthor id="2" name="Duane Nelsen" initials="DN" lastIdx="2" clrIdx="1">
    <p:extLst>
      <p:ext uri="{19B8F6BF-5375-455C-9EA6-DF929625EA0E}">
        <p15:presenceInfo xmlns:p15="http://schemas.microsoft.com/office/powerpoint/2012/main" userId="20a26ad4b67003c9" providerId="Windows Live"/>
      </p:ext>
    </p:extLst>
  </p:cmAuthor>
  <p:cmAuthor id="3" name="Harper, Jaime - RPWS" initials="HJ-R" lastIdx="95" clrIdx="2">
    <p:extLst>
      <p:ext uri="{19B8F6BF-5375-455C-9EA6-DF929625EA0E}">
        <p15:presenceInfo xmlns:p15="http://schemas.microsoft.com/office/powerpoint/2012/main" userId="S::ZKYRWNX@corp.bankofamerica.com::e38a1e72-d58e-4d6c-bed5-9622ec8d2eb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B3FF"/>
    <a:srgbClr val="002169"/>
    <a:srgbClr val="012069"/>
    <a:srgbClr val="0051C2"/>
    <a:srgbClr val="009CDE"/>
    <a:srgbClr val="E6E6E6"/>
    <a:srgbClr val="062672"/>
    <a:srgbClr val="FBFBFB"/>
    <a:srgbClr val="0559CF"/>
    <a:srgbClr val="06369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83" autoAdjust="0"/>
    <p:restoredTop sz="78367" autoAdjust="0"/>
  </p:normalViewPr>
  <p:slideViewPr>
    <p:cSldViewPr snapToGrid="0">
      <p:cViewPr varScale="1">
        <p:scale>
          <a:sx n="94" d="100"/>
          <a:sy n="94" d="100"/>
        </p:scale>
        <p:origin x="1520" y="200"/>
      </p:cViewPr>
      <p:guideLst>
        <p:guide pos="384"/>
        <p:guide orient="horz" pos="576"/>
      </p:guideLst>
    </p:cSldViewPr>
  </p:slideViewPr>
  <p:notesTextViewPr>
    <p:cViewPr>
      <p:scale>
        <a:sx n="100" d="100"/>
        <a:sy n="100" d="100"/>
      </p:scale>
      <p:origin x="0" y="0"/>
    </p:cViewPr>
  </p:notesTextViewPr>
  <p:sorterViewPr>
    <p:cViewPr>
      <p:scale>
        <a:sx n="125" d="100"/>
        <a:sy n="125" d="100"/>
      </p:scale>
      <p:origin x="0" y="-3246"/>
    </p:cViewPr>
  </p:sorterViewPr>
  <p:notesViewPr>
    <p:cSldViewPr snapToGrid="0">
      <p:cViewPr varScale="1">
        <p:scale>
          <a:sx n="79" d="100"/>
          <a:sy n="79" d="100"/>
        </p:scale>
        <p:origin x="3168" y="9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3"/>
              </a:solidFill>
              <a:ln w="19050">
                <a:noFill/>
              </a:ln>
              <a:effectLst/>
            </c:spPr>
            <c:extLst>
              <c:ext xmlns:c16="http://schemas.microsoft.com/office/drawing/2014/chart" uri="{C3380CC4-5D6E-409C-BE32-E72D297353CC}">
                <c16:uniqueId val="{00000001-7187-48B5-B326-127B6B2CF604}"/>
              </c:ext>
            </c:extLst>
          </c:dPt>
          <c:dPt>
            <c:idx val="1"/>
            <c:bubble3D val="0"/>
            <c:spPr>
              <a:solidFill>
                <a:schemeClr val="bg2"/>
              </a:solidFill>
              <a:ln w="19050">
                <a:noFill/>
              </a:ln>
              <a:effectLst/>
            </c:spPr>
            <c:extLst>
              <c:ext xmlns:c16="http://schemas.microsoft.com/office/drawing/2014/chart" uri="{C3380CC4-5D6E-409C-BE32-E72D297353CC}">
                <c16:uniqueId val="{00000003-7187-48B5-B326-127B6B2CF604}"/>
              </c:ext>
            </c:extLst>
          </c:dPt>
          <c:cat>
            <c:strRef>
              <c:f>Sheet1!$A$2:$A$3</c:f>
              <c:strCache>
                <c:ptCount val="2"/>
                <c:pt idx="0">
                  <c:v>1st Qtr</c:v>
                </c:pt>
                <c:pt idx="1">
                  <c:v>2nd Qtr</c:v>
                </c:pt>
              </c:strCache>
            </c:strRef>
          </c:cat>
          <c:val>
            <c:numRef>
              <c:f>Sheet1!$B$2:$B$3</c:f>
              <c:numCache>
                <c:formatCode>General</c:formatCode>
                <c:ptCount val="2"/>
                <c:pt idx="0">
                  <c:v>66</c:v>
                </c:pt>
                <c:pt idx="1">
                  <c:v>34</c:v>
                </c:pt>
              </c:numCache>
            </c:numRef>
          </c:val>
          <c:extLst>
            <c:ext xmlns:c16="http://schemas.microsoft.com/office/drawing/2014/chart" uri="{C3380CC4-5D6E-409C-BE32-E72D297353CC}">
              <c16:uniqueId val="{00000004-7187-48B5-B326-127B6B2CF604}"/>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3"/>
              </a:solidFill>
              <a:ln w="19050">
                <a:noFill/>
              </a:ln>
              <a:effectLst/>
            </c:spPr>
            <c:extLst>
              <c:ext xmlns:c16="http://schemas.microsoft.com/office/drawing/2014/chart" uri="{C3380CC4-5D6E-409C-BE32-E72D297353CC}">
                <c16:uniqueId val="{00000001-61F7-4CF4-B0DF-ECBC572C6D68}"/>
              </c:ext>
            </c:extLst>
          </c:dPt>
          <c:dPt>
            <c:idx val="1"/>
            <c:bubble3D val="0"/>
            <c:spPr>
              <a:solidFill>
                <a:schemeClr val="bg2"/>
              </a:solidFill>
              <a:ln w="19050">
                <a:noFill/>
              </a:ln>
              <a:effectLst/>
            </c:spPr>
            <c:extLst>
              <c:ext xmlns:c16="http://schemas.microsoft.com/office/drawing/2014/chart" uri="{C3380CC4-5D6E-409C-BE32-E72D297353CC}">
                <c16:uniqueId val="{00000002-61F7-4CF4-B0DF-ECBC572C6D68}"/>
              </c:ext>
            </c:extLst>
          </c:dPt>
          <c:cat>
            <c:strRef>
              <c:f>Sheet1!$A$2:$A$3</c:f>
              <c:strCache>
                <c:ptCount val="2"/>
                <c:pt idx="0">
                  <c:v>1st Qtr</c:v>
                </c:pt>
                <c:pt idx="1">
                  <c:v>2nd Qtr</c:v>
                </c:pt>
              </c:strCache>
            </c:strRef>
          </c:cat>
          <c:val>
            <c:numRef>
              <c:f>Sheet1!$B$2:$B$3</c:f>
              <c:numCache>
                <c:formatCode>General</c:formatCode>
                <c:ptCount val="2"/>
                <c:pt idx="0">
                  <c:v>34</c:v>
                </c:pt>
                <c:pt idx="1">
                  <c:v>66</c:v>
                </c:pt>
              </c:numCache>
            </c:numRef>
          </c:val>
          <c:extLst>
            <c:ext xmlns:c16="http://schemas.microsoft.com/office/drawing/2014/chart" uri="{C3380CC4-5D6E-409C-BE32-E72D297353CC}">
              <c16:uniqueId val="{00000000-61F7-4CF4-B0DF-ECBC572C6D68}"/>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3"/>
              </a:solidFill>
              <a:ln w="19050">
                <a:noFill/>
              </a:ln>
              <a:effectLst/>
            </c:spPr>
            <c:extLst>
              <c:ext xmlns:c16="http://schemas.microsoft.com/office/drawing/2014/chart" uri="{C3380CC4-5D6E-409C-BE32-E72D297353CC}">
                <c16:uniqueId val="{00000001-B2BF-431C-9E29-EE5396B98910}"/>
              </c:ext>
            </c:extLst>
          </c:dPt>
          <c:dPt>
            <c:idx val="1"/>
            <c:bubble3D val="0"/>
            <c:spPr>
              <a:solidFill>
                <a:schemeClr val="bg2"/>
              </a:solidFill>
              <a:ln w="19050">
                <a:noFill/>
              </a:ln>
              <a:effectLst/>
            </c:spPr>
            <c:extLst>
              <c:ext xmlns:c16="http://schemas.microsoft.com/office/drawing/2014/chart" uri="{C3380CC4-5D6E-409C-BE32-E72D297353CC}">
                <c16:uniqueId val="{00000003-B2BF-431C-9E29-EE5396B98910}"/>
              </c:ext>
            </c:extLst>
          </c:dPt>
          <c:cat>
            <c:strRef>
              <c:f>Sheet1!$A$2:$A$3</c:f>
              <c:strCache>
                <c:ptCount val="2"/>
                <c:pt idx="0">
                  <c:v>1st Qtr</c:v>
                </c:pt>
                <c:pt idx="1">
                  <c:v>2nd Qtr</c:v>
                </c:pt>
              </c:strCache>
            </c:strRef>
          </c:cat>
          <c:val>
            <c:numRef>
              <c:f>Sheet1!$B$2:$B$3</c:f>
              <c:numCache>
                <c:formatCode>General</c:formatCode>
                <c:ptCount val="2"/>
                <c:pt idx="0">
                  <c:v>62</c:v>
                </c:pt>
                <c:pt idx="1">
                  <c:v>38</c:v>
                </c:pt>
              </c:numCache>
            </c:numRef>
          </c:val>
          <c:extLst>
            <c:ext xmlns:c16="http://schemas.microsoft.com/office/drawing/2014/chart" uri="{C3380CC4-5D6E-409C-BE32-E72D297353CC}">
              <c16:uniqueId val="{00000004-B2BF-431C-9E29-EE5396B98910}"/>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3"/>
              </a:solidFill>
              <a:ln w="19050">
                <a:noFill/>
              </a:ln>
              <a:effectLst/>
            </c:spPr>
            <c:extLst>
              <c:ext xmlns:c16="http://schemas.microsoft.com/office/drawing/2014/chart" uri="{C3380CC4-5D6E-409C-BE32-E72D297353CC}">
                <c16:uniqueId val="{00000001-2F07-4D71-A3CB-1C17C36901F3}"/>
              </c:ext>
            </c:extLst>
          </c:dPt>
          <c:dPt>
            <c:idx val="1"/>
            <c:bubble3D val="0"/>
            <c:spPr>
              <a:solidFill>
                <a:schemeClr val="bg2"/>
              </a:solidFill>
              <a:ln w="19050">
                <a:noFill/>
              </a:ln>
              <a:effectLst/>
            </c:spPr>
            <c:extLst>
              <c:ext xmlns:c16="http://schemas.microsoft.com/office/drawing/2014/chart" uri="{C3380CC4-5D6E-409C-BE32-E72D297353CC}">
                <c16:uniqueId val="{00000003-2F07-4D71-A3CB-1C17C36901F3}"/>
              </c:ext>
            </c:extLst>
          </c:dPt>
          <c:cat>
            <c:strRef>
              <c:f>Sheet1!$A$2:$A$3</c:f>
              <c:strCache>
                <c:ptCount val="2"/>
                <c:pt idx="0">
                  <c:v>1st Qtr</c:v>
                </c:pt>
                <c:pt idx="1">
                  <c:v>2nd Qtr</c:v>
                </c:pt>
              </c:strCache>
            </c:strRef>
          </c:cat>
          <c:val>
            <c:numRef>
              <c:f>Sheet1!$B$2:$B$3</c:f>
              <c:numCache>
                <c:formatCode>General</c:formatCode>
                <c:ptCount val="2"/>
                <c:pt idx="0">
                  <c:v>54</c:v>
                </c:pt>
                <c:pt idx="1">
                  <c:v>46</c:v>
                </c:pt>
              </c:numCache>
            </c:numRef>
          </c:val>
          <c:extLst>
            <c:ext xmlns:c16="http://schemas.microsoft.com/office/drawing/2014/chart" uri="{C3380CC4-5D6E-409C-BE32-E72D297353CC}">
              <c16:uniqueId val="{00000004-2F07-4D71-A3CB-1C17C36901F3}"/>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246E37F-24A8-748A-3D76-16EB3A6CEAC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7F1111E-58F1-728A-1ED1-5C5EB37AF32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FF602DA-8787-2C45-9717-A3EF9CE36502}" type="datetimeFigureOut">
              <a:t>11/19/24</a:t>
            </a:fld>
            <a:endParaRPr lang="en-US"/>
          </a:p>
        </p:txBody>
      </p:sp>
      <p:sp>
        <p:nvSpPr>
          <p:cNvPr id="4" name="Footer Placeholder 3">
            <a:extLst>
              <a:ext uri="{FF2B5EF4-FFF2-40B4-BE49-F238E27FC236}">
                <a16:creationId xmlns:a16="http://schemas.microsoft.com/office/drawing/2014/main" id="{516D7CAB-F465-07B2-7A40-32BEAD28FF9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404C247-4F8B-E227-20AC-63A5C5EDF52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4EB189E-C81F-0746-8377-01900FFC68F9}" type="slidenum">
              <a:t>‹#›</a:t>
            </a:fld>
            <a:endParaRPr lang="en-US"/>
          </a:p>
        </p:txBody>
      </p:sp>
    </p:spTree>
    <p:extLst>
      <p:ext uri="{BB962C8B-B14F-4D97-AF65-F5344CB8AC3E}">
        <p14:creationId xmlns:p14="http://schemas.microsoft.com/office/powerpoint/2010/main" val="28251448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E3FB92-C141-43C1-B5D0-D7F151EAC6E0}" type="datetimeFigureOut">
              <a:rPr lang="en-US" smtClean="0"/>
              <a:t>11/19/24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1B33B2-CB1F-43E8-A142-BC701E2D2BBF}" type="slidenum">
              <a:rPr lang="en-US" smtClean="0"/>
              <a:t>‹#›</a:t>
            </a:fld>
            <a:endParaRPr lang="en-US"/>
          </a:p>
        </p:txBody>
      </p:sp>
    </p:spTree>
    <p:extLst>
      <p:ext uri="{BB962C8B-B14F-4D97-AF65-F5344CB8AC3E}">
        <p14:creationId xmlns:p14="http://schemas.microsoft.com/office/powerpoint/2010/main" val="23483703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harepoint2.bankofamerica.com/sites/EnrollmentMeasurement/Shared%20Documents/Part_Communications/Education_Cpgns_Prog/Reference_materials/RPWS_Participant_Engagement_Overview_Equity.pdf"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harepoint2.bankofamerica.com/sites/EnrollmentMeasurement/Shared%20Documents/Part_Communications/Education_Cpgns_Prog/Reference_materials/RPWS_Participant_Engagement_Overview_Equity.pdf"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100" dirty="0">
                <a:effectLst/>
                <a:ea typeface="Calibri" panose="020F0502020204030204" pitchFamily="34" charset="0"/>
                <a:cs typeface="Times New Roman" panose="02020603050405020304" pitchFamily="18" charset="0"/>
              </a:rPr>
              <a:t>Educating and motivating employees to take action towards their retirement goals remains a challenge for many clients. Employees are increasingly detached from their retirement accounts due to many competing priorities – paying mortgages, raising children, caring for parents, and solving for other short-term needs. </a:t>
            </a:r>
          </a:p>
          <a:p>
            <a:pPr marL="0" marR="0"/>
            <a:endParaRPr lang="en-US" sz="1100" dirty="0">
              <a:effectLst/>
              <a:ea typeface="Calibri" panose="020F0502020204030204" pitchFamily="34" charset="0"/>
            </a:endParaRPr>
          </a:p>
          <a:p>
            <a:pPr marL="0" marR="0" lvl="0" indent="0" algn="l" defTabSz="914400" rtl="0" eaLnBrk="1" fontAlgn="auto" latinLnBrk="0" hangingPunct="1">
              <a:buClrTx/>
              <a:buSzTx/>
              <a:buFontTx/>
              <a:buNone/>
              <a:tabLst/>
              <a:defRPr/>
            </a:pPr>
            <a:r>
              <a:rPr lang="en-US" sz="1100" dirty="0">
                <a:effectLst/>
                <a:ea typeface="Calibri" panose="020F0502020204030204" pitchFamily="34" charset="0"/>
                <a:cs typeface="Times New Roman" panose="02020603050405020304" pitchFamily="18" charset="0"/>
              </a:rPr>
              <a:t>Today, we’re going to review how we are helping your employees at all levels maximize their benefits and pursue their financial goals by d</a:t>
            </a:r>
            <a:r>
              <a:rPr lang="en-US" sz="1100" dirty="0">
                <a:effectLst/>
                <a:ea typeface="Times New Roman" panose="02020603050405020304" pitchFamily="18" charset="0"/>
                <a:cs typeface="Times New Roman" panose="02020603050405020304" pitchFamily="18" charset="0"/>
              </a:rPr>
              <a:t>elivering an integrated multi-channel financial wellness program that </a:t>
            </a:r>
            <a:r>
              <a:rPr lang="en-US" sz="1100" dirty="0">
                <a:effectLst/>
                <a:ea typeface="Calibri" panose="020F0502020204030204" pitchFamily="34" charset="0"/>
                <a:cs typeface="Times New Roman" panose="02020603050405020304" pitchFamily="18" charset="0"/>
              </a:rPr>
              <a:t>fits their needs and</a:t>
            </a:r>
            <a:r>
              <a:rPr lang="en-US" sz="1100" dirty="0">
                <a:effectLst/>
                <a:ea typeface="Times New Roman" panose="02020603050405020304" pitchFamily="18" charset="0"/>
                <a:cs typeface="Times New Roman" panose="02020603050405020304" pitchFamily="18" charset="0"/>
              </a:rPr>
              <a:t> meets employees in the moments that matter.</a:t>
            </a:r>
            <a:endParaRPr lang="en-US" sz="1100" dirty="0"/>
          </a:p>
          <a:p>
            <a:pPr algn="l"/>
            <a:endParaRPr lang="en-US" sz="1100" dirty="0">
              <a:solidFill>
                <a:srgbClr val="FF0000"/>
              </a:solidFill>
            </a:endParaRPr>
          </a:p>
          <a:p>
            <a:pPr algn="l"/>
            <a:r>
              <a:rPr lang="en-US" sz="1100" dirty="0">
                <a:solidFill>
                  <a:srgbClr val="FF0000"/>
                </a:solidFill>
              </a:rPr>
              <a:t>[click]</a:t>
            </a:r>
          </a:p>
          <a:p>
            <a:pPr marL="0" marR="0" lvl="0" indent="0" algn="l" defTabSz="914400" rtl="0" eaLnBrk="1" fontAlgn="auto" latinLnBrk="0" hangingPunct="1">
              <a:buClrTx/>
              <a:buSzTx/>
              <a:buFontTx/>
              <a:buNone/>
              <a:tabLst/>
              <a:defRPr/>
            </a:pPr>
            <a:endParaRPr lang="en-US" sz="1100" dirty="0">
              <a:ea typeface="Times New Roman" panose="02020603050405020304" pitchFamily="18" charset="0"/>
              <a:cs typeface="Times New Roman" panose="02020603050405020304" pitchFamily="18" charset="0"/>
            </a:endParaRPr>
          </a:p>
          <a:p>
            <a:endParaRPr lang="en-US" sz="1100" dirty="0"/>
          </a:p>
        </p:txBody>
      </p:sp>
      <p:sp>
        <p:nvSpPr>
          <p:cNvPr id="4" name="Slide Number Placeholder 3"/>
          <p:cNvSpPr>
            <a:spLocks noGrp="1"/>
          </p:cNvSpPr>
          <p:nvPr>
            <p:ph type="sldNum" sz="quarter" idx="5"/>
          </p:nvPr>
        </p:nvSpPr>
        <p:spPr/>
        <p:txBody>
          <a:bodyPr/>
          <a:lstStyle/>
          <a:p>
            <a:fld id="{EB1B33B2-CB1F-43E8-A142-BC701E2D2BBF}" type="slidenum">
              <a:rPr lang="en-US" smtClean="0"/>
              <a:t>1</a:t>
            </a:fld>
            <a:endParaRPr lang="en-US"/>
          </a:p>
        </p:txBody>
      </p:sp>
    </p:spTree>
    <p:extLst>
      <p:ext uri="{BB962C8B-B14F-4D97-AF65-F5344CB8AC3E}">
        <p14:creationId xmlns:p14="http://schemas.microsoft.com/office/powerpoint/2010/main" val="28303528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16593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t>Let’s dig deeper into the FWT results. The Financial Wellness Tracker assessment is an online tool that can help your participants take control of their financial lives. FWT helps </a:t>
            </a:r>
            <a:r>
              <a:rPr kumimoji="0" lang="en-US" sz="1050" b="0" i="0" u="none" strike="noStrike" kern="1200" cap="none" spc="0" normalizeH="0" baseline="0" noProof="0" dirty="0">
                <a:ln>
                  <a:noFill/>
                </a:ln>
                <a:solidFill>
                  <a:srgbClr val="000000"/>
                </a:solidFill>
                <a:effectLst/>
                <a:uLnTx/>
                <a:uFillTx/>
                <a:cs typeface="Calibri Light" panose="020F0302020204030204" pitchFamily="34" charset="0"/>
              </a:rPr>
              <a:t>participants better understand their current financial situation and the steps they can take to make impactful financial decisions.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dirty="0"/>
          </a:p>
          <a:p>
            <a:pPr>
              <a:defRPr/>
            </a:pPr>
            <a:r>
              <a:rPr lang="en-US" sz="1050" dirty="0"/>
              <a:t>Here’s how it works:</a:t>
            </a:r>
          </a:p>
          <a:p>
            <a:pPr marL="163718" indent="-163718">
              <a:buFont typeface="Arial" panose="020B0604020202020204" pitchFamily="34" charset="0"/>
              <a:buChar char="•"/>
              <a:defRPr/>
            </a:pPr>
            <a:r>
              <a:rPr lang="en-US" sz="1050" dirty="0"/>
              <a:t>An individual answers a brief series of questions about their current financial situation and how they manage their money.</a:t>
            </a:r>
          </a:p>
          <a:p>
            <a:pPr marL="163718" indent="-163718">
              <a:buFont typeface="Arial" panose="020B0604020202020204" pitchFamily="34" charset="0"/>
              <a:buChar char="•"/>
              <a:defRPr/>
            </a:pPr>
            <a:r>
              <a:rPr lang="en-US" sz="1050" dirty="0"/>
              <a:t>With that information, we can determine their financial wellness score (based on a 100-point scale), which measures their current financial health across six key behaviors or dimensions.</a:t>
            </a:r>
          </a:p>
          <a:p>
            <a:pPr marL="163718" indent="-163718">
              <a:buFont typeface="Arial" panose="020B0604020202020204" pitchFamily="34" charset="0"/>
              <a:buChar char="•"/>
              <a:defRPr/>
            </a:pPr>
            <a:r>
              <a:rPr lang="en-US" sz="1050" dirty="0"/>
              <a:t>Finally, they’ll receive a personalized suggested action plan with steps they can consider taking to help manage their finances and potentially improve their financial situation. It’s like a road map for their financial life.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t>We want every employee to take the Financial Wellness assessment, get a score and a personalized action plan, and then come back after completing those actions or when their financial situation has changed to see how their score (and their financial wellness) may have been impacted.</a:t>
            </a:r>
            <a:endParaRPr lang="en-US" sz="1050" dirty="0">
              <a:solidFill>
                <a:schemeClr val="bg1"/>
              </a:solidFill>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ea typeface="ＭＳ Ｐゴシック" charset="0"/>
                <a:cs typeface="Calibri Light" panose="020F0302020204030204" pitchFamily="34" charset="0"/>
              </a:rPr>
              <a:t>Today about [10%] of your participants have taken the assessment with an average score of [67]. When we look at the individual dimension scores, we see there are [2] areas for improvement: [</a:t>
            </a:r>
            <a:r>
              <a:rPr kumimoji="0" lang="en-US" sz="1050" b="0" i="0" u="none" strike="noStrike" kern="1200" cap="none" spc="0" normalizeH="0" baseline="0" noProof="0" dirty="0" err="1">
                <a:ln>
                  <a:noFill/>
                </a:ln>
                <a:solidFill>
                  <a:srgbClr val="000000"/>
                </a:solidFill>
                <a:effectLst/>
                <a:uLnTx/>
                <a:uFillTx/>
                <a:ea typeface="ＭＳ Ｐゴシック" charset="0"/>
                <a:cs typeface="Calibri Light" panose="020F0302020204030204" pitchFamily="34" charset="0"/>
              </a:rPr>
              <a:t>xxxx</a:t>
            </a:r>
            <a:r>
              <a:rPr kumimoji="0" lang="en-US" sz="1050" b="0" i="0" u="none" strike="noStrike" kern="1200" cap="none" spc="0" normalizeH="0" baseline="0" noProof="0" dirty="0">
                <a:ln>
                  <a:noFill/>
                </a:ln>
                <a:solidFill>
                  <a:srgbClr val="000000"/>
                </a:solidFill>
                <a:effectLst/>
                <a:uLnTx/>
                <a:uFillTx/>
                <a:ea typeface="ＭＳ Ｐゴシック" charset="0"/>
                <a:cs typeface="Calibri Light" panose="020F0302020204030204" pitchFamily="34" charset="0"/>
              </a:rPr>
              <a:t> and </a:t>
            </a:r>
            <a:r>
              <a:rPr kumimoji="0" lang="en-US" sz="1050" b="0" i="0" u="none" strike="noStrike" kern="1200" cap="none" spc="0" normalizeH="0" baseline="0" noProof="0" dirty="0" err="1">
                <a:ln>
                  <a:noFill/>
                </a:ln>
                <a:solidFill>
                  <a:srgbClr val="000000"/>
                </a:solidFill>
                <a:effectLst/>
                <a:uLnTx/>
                <a:uFillTx/>
                <a:ea typeface="ＭＳ Ｐゴシック" charset="0"/>
                <a:cs typeface="Calibri Light" panose="020F0302020204030204" pitchFamily="34" charset="0"/>
              </a:rPr>
              <a:t>xxxxxx</a:t>
            </a:r>
            <a:r>
              <a:rPr kumimoji="0" lang="en-US" sz="1050" b="0" i="0" u="none" strike="noStrike" kern="1200" cap="none" spc="0" normalizeH="0" baseline="0" noProof="0" dirty="0">
                <a:ln>
                  <a:noFill/>
                </a:ln>
                <a:solidFill>
                  <a:srgbClr val="000000"/>
                </a:solidFill>
                <a:effectLst/>
                <a:uLnTx/>
                <a:uFillTx/>
                <a:ea typeface="ＭＳ Ｐゴシック" charset="0"/>
                <a:cs typeface="Calibri Light" panose="020F0302020204030204" pitchFamily="34" charset="0"/>
              </a:rPr>
              <a:t>], which falls in line with the curriculum we’ve put together for your Financial Focus Week event as well as some of the other topics we’ve discussed.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dirty="0">
              <a:solidFill>
                <a:srgbClr val="000000"/>
              </a:solidFill>
              <a:ea typeface="ＭＳ Ｐゴシック" charset="0"/>
              <a:cs typeface="Calibri Light" panose="020F0302020204030204" pitchFamily="34" charset="0"/>
            </a:endParaRPr>
          </a:p>
          <a:p>
            <a:r>
              <a:rPr lang="en-US" sz="1050" dirty="0">
                <a:solidFill>
                  <a:srgbClr val="FF0000"/>
                </a:solidFill>
              </a:rPr>
              <a:t>[click]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51F21E-5994-0148-ABF5-871D0EEE912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92791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ea typeface="Calibri" panose="020F0502020204030204" pitchFamily="34" charset="0"/>
                <a:cs typeface="Times New Roman" panose="02020603050405020304" pitchFamily="18" charset="0"/>
              </a:rPr>
              <a:t>So now that we know what employees are looking for and with what’s working to engage them, how are we going to help your employees work toward better financial outcomes?</a:t>
            </a:r>
          </a:p>
          <a:p>
            <a:endParaRPr lang="en-US" sz="1200" dirty="0">
              <a:ea typeface="ＭＳ Ｐゴシック" charset="0"/>
              <a:cs typeface="Calibri Light" panose="020F0302020204030204" pitchFamily="34" charset="0"/>
            </a:endParaRPr>
          </a:p>
          <a:p>
            <a:r>
              <a:rPr lang="en-US" dirty="0">
                <a:ea typeface="ＭＳ Ｐゴシック" charset="0"/>
                <a:cs typeface="Calibri Light" panose="020F0302020204030204" pitchFamily="34" charset="0"/>
              </a:rPr>
              <a:t>We’re building upon the successes from 2024 and delivering a multi-channel tailored approach to meet your employees where they are, deepen our connections with them, and inspire them to take action.</a:t>
            </a:r>
          </a:p>
          <a:p>
            <a:endParaRPr lang="en-US" sz="1200" dirty="0">
              <a:ea typeface="ＭＳ Ｐゴシック" charset="0"/>
              <a:cs typeface="Calibri Light" panose="020F0302020204030204" pitchFamily="34" charset="0"/>
            </a:endParaRPr>
          </a:p>
          <a:p>
            <a:r>
              <a:rPr lang="en-US" dirty="0">
                <a:ea typeface="ＭＳ Ｐゴシック" charset="0"/>
                <a:cs typeface="Calibri Light" panose="020F0302020204030204" pitchFamily="34" charset="0"/>
              </a:rPr>
              <a:t>This includes expanded personalized messaging, a robust event curriculum, new learning opportunities, and real-time messaging. Let’s take a look…</a:t>
            </a:r>
          </a:p>
          <a:p>
            <a:endParaRPr lang="en-US" dirty="0">
              <a:ea typeface="ＭＳ Ｐゴシック" charset="0"/>
              <a:cs typeface="Calibri Light" panose="020F0302020204030204" pitchFamily="34" charset="0"/>
            </a:endParaRPr>
          </a:p>
          <a:p>
            <a:r>
              <a:rPr lang="en-US" sz="1200" dirty="0">
                <a:solidFill>
                  <a:srgbClr val="FF0000"/>
                </a:solidFill>
              </a:rPr>
              <a:t>[click]</a:t>
            </a:r>
          </a:p>
        </p:txBody>
      </p:sp>
      <p:sp>
        <p:nvSpPr>
          <p:cNvPr id="4" name="Slide Number Placeholder 3"/>
          <p:cNvSpPr>
            <a:spLocks noGrp="1"/>
          </p:cNvSpPr>
          <p:nvPr>
            <p:ph type="sldNum" sz="quarter" idx="5"/>
          </p:nvPr>
        </p:nvSpPr>
        <p:spPr/>
        <p:txBody>
          <a:bodyPr/>
          <a:lstStyle/>
          <a:p>
            <a:fld id="{EB1B33B2-CB1F-43E8-A142-BC701E2D2BBF}" type="slidenum">
              <a:rPr lang="en-US" smtClean="0"/>
              <a:t>11</a:t>
            </a:fld>
            <a:endParaRPr lang="en-US"/>
          </a:p>
        </p:txBody>
      </p:sp>
    </p:spTree>
    <p:extLst>
      <p:ext uri="{BB962C8B-B14F-4D97-AF65-F5344CB8AC3E}">
        <p14:creationId xmlns:p14="http://schemas.microsoft.com/office/powerpoint/2010/main" val="21791961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a:xfrm>
            <a:off x="685800" y="4400550"/>
            <a:ext cx="5486400" cy="4121658"/>
          </a:xfrm>
        </p:spPr>
        <p:txBody>
          <a:bodyPr/>
          <a:lstStyle/>
          <a:p>
            <a:r>
              <a:rPr lang="en-US" sz="1100" dirty="0"/>
              <a:t>With personalized, targeted messages we can deepen connections with your employees and drive them to the next step in their financial wellness journey. In 2024, we delivered 3.5M unique messages and 8.7M emails to participants. In 2025, we’re expanding our focus. </a:t>
            </a:r>
          </a:p>
          <a:p>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Over 150,000 employees started the enrollment process in 2024 but didn’t finish – for a variety of reasons. We’re going to reach out to these individuals and reengage them (when it’s relevant) to help get them into the plan. In addition, we’re adding emails to drive beneficiary designations and further targeting participants eligible for catch-up contributions.</a:t>
            </a:r>
          </a:p>
          <a:p>
            <a:endParaRPr lang="en-US" sz="1100" dirty="0"/>
          </a:p>
          <a:p>
            <a:r>
              <a:rPr lang="en-US" sz="1100" dirty="0"/>
              <a:t>We’re also working on a year-end summary email that would reinforce the positive actions a participant took during the year and outline what steps they should think about completing.</a:t>
            </a:r>
          </a:p>
          <a:p>
            <a:endParaRPr lang="en-US" sz="1100" dirty="0"/>
          </a:p>
          <a:p>
            <a:r>
              <a:rPr lang="en-US" sz="1100" dirty="0"/>
              <a:t>Finally, </a:t>
            </a:r>
            <a:r>
              <a:rPr lang="en-US" sz="1100" dirty="0">
                <a:ea typeface="ＭＳ Ｐゴシック" charset="0"/>
                <a:cs typeface="Calibri Light" panose="020F0302020204030204" pitchFamily="34" charset="0"/>
              </a:rPr>
              <a:t>robust campaign reporting is coming that will show transaction rate driven by the messages we deliver – so, how many took action as a result of the message/email.</a:t>
            </a:r>
          </a:p>
          <a:p>
            <a:endParaRPr lang="en-US" sz="900" dirty="0"/>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900" i="1" dirty="0">
                <a:effectLst/>
                <a:ea typeface="Calibri" panose="020F0502020204030204" pitchFamily="34" charset="0"/>
                <a:cs typeface="Times New Roman" panose="02020603050405020304" pitchFamily="18" charset="0"/>
              </a:rPr>
              <a:t>[recap for ECs if needed] Bank of America’s proprietary platform uses highly individualized, complex algorithms to trigger relevant messages based on your employees’ behaviors and actions (ex. last transaction, outstanding loans, status (including HCE status), contribution rate, Financial Wellness score, and more) to deliver that next step to maximize plan use. Messages are displayed on the BOL website and mobile app as well as delivered through email and mobile app push notifications. They are customized with plan name and logo and can be translated to Spanish when selected by participant, employees in control – based on email permissions and app settings, can turn on or off at any time]</a:t>
            </a: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endParaRPr lang="en-US" sz="1100" dirty="0">
              <a:solidFill>
                <a:srgbClr val="FF0000"/>
              </a:solidFill>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100" dirty="0">
                <a:solidFill>
                  <a:srgbClr val="FF0000"/>
                </a:solidFill>
                <a:effectLst/>
                <a:ea typeface="Calibri" panose="020F0502020204030204" pitchFamily="34" charset="0"/>
                <a:cs typeface="Times New Roman" panose="02020603050405020304" pitchFamily="18" charset="0"/>
              </a:rPr>
              <a:t>[click]</a:t>
            </a:r>
          </a:p>
          <a:p>
            <a:endParaRPr lang="en-US" sz="11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863713-5EC4-DD4C-A795-A1702F2C11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66523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a:xfrm>
            <a:off x="685800" y="4400549"/>
            <a:ext cx="5486400" cy="4402075"/>
          </a:xfrm>
        </p:spPr>
        <p:txBody>
          <a:bodyPr/>
          <a:lstStyle/>
          <a:p>
            <a:pPr marL="0" marR="0">
              <a:spcBef>
                <a:spcPts val="0"/>
              </a:spcBef>
              <a:spcAft>
                <a:spcPts val="0"/>
              </a:spcAft>
            </a:pPr>
            <a:r>
              <a:rPr lang="en-US" sz="1100" dirty="0">
                <a:effectLst/>
                <a:ea typeface="Calibri" panose="020F0502020204030204" pitchFamily="34" charset="0"/>
              </a:rPr>
              <a:t>Earlier we talked about increased interest in our 2024 events with 68% more participants attending a Merrill seminar and 27% more participants attending a 1:1 consultation and we want to see that continue to grow.</a:t>
            </a:r>
          </a:p>
          <a:p>
            <a:pPr marL="0" marR="0">
              <a:spcBef>
                <a:spcPts val="0"/>
              </a:spcBef>
              <a:spcAft>
                <a:spcPts val="0"/>
              </a:spcAft>
            </a:pPr>
            <a:endParaRPr lang="en-US" sz="1100" dirty="0">
              <a:effectLst/>
              <a:ea typeface="Calibri" panose="020F0502020204030204" pitchFamily="34" charset="0"/>
            </a:endParaRPr>
          </a:p>
          <a:p>
            <a:pPr marL="0" marR="0">
              <a:spcBef>
                <a:spcPts val="0"/>
              </a:spcBef>
              <a:spcAft>
                <a:spcPts val="0"/>
              </a:spcAft>
            </a:pPr>
            <a:r>
              <a:rPr lang="en-US" sz="1100" dirty="0">
                <a:effectLst/>
                <a:ea typeface="Calibri" panose="020F0502020204030204" pitchFamily="34" charset="0"/>
              </a:rPr>
              <a:t>In 2025, our education offering will encompass a participant’s full and varied money matters with a diverse lineup of more than 40 Merrill events with convenient, accessible, and tailored conversations through 1:1 consultations.</a:t>
            </a:r>
          </a:p>
          <a:p>
            <a:pPr marL="0" marR="0">
              <a:spcBef>
                <a:spcPts val="0"/>
              </a:spcBef>
              <a:spcAft>
                <a:spcPts val="0"/>
              </a:spcAft>
            </a:pPr>
            <a:r>
              <a:rPr lang="en-US" sz="1100" dirty="0">
                <a:effectLst/>
                <a:ea typeface="Calibri" panose="020F0502020204030204" pitchFamily="34" charset="0"/>
              </a:rPr>
              <a:t> </a:t>
            </a:r>
          </a:p>
          <a:p>
            <a:pPr marL="0" marR="0">
              <a:spcBef>
                <a:spcPts val="0"/>
              </a:spcBef>
              <a:spcAft>
                <a:spcPts val="0"/>
              </a:spcAft>
            </a:pPr>
            <a:r>
              <a:rPr lang="en-US" sz="1100" dirty="0">
                <a:effectLst/>
                <a:ea typeface="Calibri" panose="020F0502020204030204" pitchFamily="34" charset="0"/>
              </a:rPr>
              <a:t>That includes the launch of our new series, Money Minutes. Money Minutes taking place on the 2</a:t>
            </a:r>
            <a:r>
              <a:rPr lang="en-US" sz="1100" baseline="30000" dirty="0">
                <a:effectLst/>
                <a:ea typeface="Calibri" panose="020F0502020204030204" pitchFamily="34" charset="0"/>
              </a:rPr>
              <a:t>nd</a:t>
            </a:r>
            <a:r>
              <a:rPr lang="en-US" sz="1100" dirty="0">
                <a:effectLst/>
                <a:ea typeface="Calibri" panose="020F0502020204030204" pitchFamily="34" charset="0"/>
              </a:rPr>
              <a:t> Friday of each month at noon ET and answers the call for ongoing, relevant, bite-sized financial education with an engaging lineup including topics like prepping teens for financial independence, charting your path after divorce, and credit cards and the holidays.</a:t>
            </a:r>
          </a:p>
          <a:p>
            <a:pPr marL="0" marR="0">
              <a:spcBef>
                <a:spcPts val="0"/>
              </a:spcBef>
              <a:spcAft>
                <a:spcPts val="0"/>
              </a:spcAft>
            </a:pPr>
            <a:endParaRPr lang="en-US" sz="1100" dirty="0">
              <a:effectLs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effectLst/>
                <a:ea typeface="Calibri" panose="020F0502020204030204" pitchFamily="34" charset="0"/>
              </a:rPr>
              <a:t>Then, later in 2025, we’re taking it to the next level with an advanced planning curriculum and more sophisticated topics for individuals who are looking for education that goes beyond the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effectLst/>
                <a:ea typeface="Calibri" panose="020F0502020204030204" pitchFamily="34" charset="0"/>
              </a:rPr>
              <a:t> </a:t>
            </a:r>
          </a:p>
          <a:p>
            <a:pPr marL="0" marR="0">
              <a:spcBef>
                <a:spcPts val="0"/>
              </a:spcBef>
              <a:spcAft>
                <a:spcPts val="0"/>
              </a:spcAft>
            </a:pPr>
            <a:r>
              <a:rPr lang="en-US" sz="1100" dirty="0">
                <a:effectLst/>
                <a:ea typeface="Calibri" panose="020F0502020204030204" pitchFamily="34" charset="0"/>
              </a:rPr>
              <a:t>And that boost of attendees in 2024? That's all thanks to YOU reaffirming your commitment to employee's financial wellbeing through promotional efforts. We don't want that momentum to slow down, so we're making it easier than ever with our new grab-and-go hub with event materials cataloged by quarter. Whether you leverage our QR flyer on CCTVs, post event banners on your intranet, or include pre-packaged blurbs within your newsletter, we're removing friction to make it even easier for you to get the word out.</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endParaRPr lang="en-US" sz="1100" dirty="0">
              <a:solidFill>
                <a:srgbClr val="FF0000"/>
              </a:solidFill>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100" dirty="0">
                <a:solidFill>
                  <a:srgbClr val="FF0000"/>
                </a:solidFill>
                <a:effectLst/>
                <a:ea typeface="Calibri" panose="020F0502020204030204" pitchFamily="34" charset="0"/>
                <a:cs typeface="Times New Roman" panose="02020603050405020304" pitchFamily="18" charset="0"/>
              </a:rPr>
              <a:t>[click]</a:t>
            </a:r>
          </a:p>
          <a:p>
            <a:endParaRPr lang="en-US" sz="1100" dirty="0"/>
          </a:p>
          <a:p>
            <a:endParaRPr lang="en-US" sz="11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863713-5EC4-DD4C-A795-A1702F2C11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01119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a:xfrm>
            <a:off x="685800" y="4400549"/>
            <a:ext cx="5486400" cy="440055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rgbClr val="000000"/>
                </a:solidFill>
                <a:effectLst/>
              </a:rPr>
              <a:t>With Personal Retirement Strategy, our digital investment advisory program, we are connecting employees to the retirement income planning resources they need to take charge of their financial futures. </a:t>
            </a:r>
            <a:r>
              <a:rPr lang="en-US" sz="1000" dirty="0">
                <a:effectLst/>
              </a:rPr>
              <a:t>Our PRS campaigns are designed to educate about the offering while motivating your employees to take the next step. In 2024, we saw 51% of eligible participants enroll in PRS and our </a:t>
            </a:r>
            <a:r>
              <a:rPr lang="en-US" sz="1000" dirty="0"/>
              <a:t>post-launch </a:t>
            </a:r>
            <a:r>
              <a:rPr lang="en-US" sz="1000" i="1" dirty="0"/>
              <a:t>See what </a:t>
            </a:r>
            <a:r>
              <a:rPr lang="en-US" sz="1000" i="1" dirty="0">
                <a:effectLst/>
              </a:rPr>
              <a:t>Merrill Managed</a:t>
            </a:r>
            <a:r>
              <a:rPr lang="en-US" sz="1000" i="1" dirty="0"/>
              <a:t> can do for you </a:t>
            </a:r>
            <a:r>
              <a:rPr lang="en-US" sz="1000" dirty="0"/>
              <a:t>email</a:t>
            </a:r>
            <a:r>
              <a:rPr lang="en-US" sz="1000" dirty="0">
                <a:effectLst/>
              </a:rPr>
              <a:t> drove enrollment in MM up 246%. In 2025, we want to create a truly personalized experience:</a:t>
            </a:r>
            <a:endParaRPr kumimoji="0" lang="en-US" sz="1000" b="0" i="0" u="none" strike="noStrike" kern="1200" cap="none" spc="0" normalizeH="0" baseline="0" noProof="0" dirty="0">
              <a:ln>
                <a:noFill/>
              </a:ln>
              <a:solidFill>
                <a:srgbClr val="221E1F"/>
              </a:solidFill>
              <a:effectLst/>
              <a:uLnTx/>
              <a:uFillTx/>
              <a:ea typeface="Calibri" panose="020F0502020204030204" pitchFamily="34" charset="0"/>
              <a:cs typeface="Calibri" panose="020F0502020204030204" pitchFamily="34" charset="0"/>
            </a:endParaRPr>
          </a:p>
          <a:p>
            <a:pPr marL="171450" marR="0" lvl="0" indent="-171450" algn="l" defTabSz="914400" rtl="0" eaLnBrk="1" fontAlgn="auto" latinLnBrk="0" hangingPunct="1">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221E1F"/>
                </a:solidFill>
                <a:effectLst/>
                <a:uLnTx/>
                <a:uFillTx/>
                <a:ea typeface="Calibri" panose="020F0502020204030204" pitchFamily="34" charset="0"/>
                <a:cs typeface="Calibri" panose="020F0502020204030204" pitchFamily="34" charset="0"/>
              </a:rPr>
              <a:t>Starting with our multi-touch launch and ongoing communications:</a:t>
            </a:r>
          </a:p>
          <a:p>
            <a:pPr marL="517525" lvl="1" indent="-171450">
              <a:buFont typeface="Arial" panose="020B0604020202020204" pitchFamily="34" charset="0"/>
              <a:buChar char="•"/>
              <a:tabLst>
                <a:tab pos="517525" algn="l"/>
              </a:tabLst>
              <a:defRPr/>
            </a:pPr>
            <a:r>
              <a:rPr kumimoji="0" lang="en-US" sz="1000" b="0" i="0" u="none" strike="noStrike" kern="1200" cap="none" spc="0" normalizeH="0" baseline="0" noProof="0" dirty="0">
                <a:ln>
                  <a:noFill/>
                </a:ln>
                <a:solidFill>
                  <a:srgbClr val="221E1F"/>
                </a:solidFill>
                <a:effectLst/>
                <a:uLnTx/>
                <a:uFillTx/>
                <a:ea typeface="Calibri" panose="020F0502020204030204" pitchFamily="34" charset="0"/>
                <a:cs typeface="Calibri" panose="020F0502020204030204" pitchFamily="34" charset="0"/>
              </a:rPr>
              <a:t>Launch - Email and mail, BOL message, statement message, webinars, intranet banners, new hire materials</a:t>
            </a:r>
          </a:p>
          <a:p>
            <a:pPr marL="517525" lvl="1" indent="-171450">
              <a:buFont typeface="Arial" panose="020B0604020202020204" pitchFamily="34" charset="0"/>
              <a:buChar char="•"/>
              <a:tabLst>
                <a:tab pos="517525" algn="l"/>
              </a:tabLst>
              <a:defRPr/>
            </a:pPr>
            <a:r>
              <a:rPr kumimoji="0" lang="en-US" sz="1000" b="0" i="0" u="none" strike="noStrike" kern="1200" cap="none" spc="0" normalizeH="0" baseline="0" noProof="0" dirty="0">
                <a:ln>
                  <a:noFill/>
                </a:ln>
                <a:solidFill>
                  <a:srgbClr val="221E1F"/>
                </a:solidFill>
                <a:effectLst/>
                <a:uLnTx/>
                <a:uFillTx/>
                <a:ea typeface="Calibri" panose="020F0502020204030204" pitchFamily="34" charset="0"/>
                <a:cs typeface="Calibri" panose="020F0502020204030204" pitchFamily="34" charset="0"/>
              </a:rPr>
              <a:t>Ongoing – bi-annual email, </a:t>
            </a:r>
            <a:r>
              <a:rPr lang="en-US" sz="1000" dirty="0">
                <a:solidFill>
                  <a:srgbClr val="221E1F"/>
                </a:solidFill>
                <a:ea typeface="Calibri" panose="020F0502020204030204" pitchFamily="34" charset="0"/>
                <a:cs typeface="Calibri" panose="020F0502020204030204" pitchFamily="34" charset="0"/>
              </a:rPr>
              <a:t>personalized/targeted</a:t>
            </a:r>
            <a:r>
              <a:rPr kumimoji="0" lang="en-US" sz="1000" b="0" i="0" u="none" strike="noStrike" kern="1200" cap="none" spc="0" normalizeH="0" baseline="0" noProof="0" dirty="0">
                <a:ln>
                  <a:noFill/>
                </a:ln>
                <a:solidFill>
                  <a:srgbClr val="221E1F"/>
                </a:solidFill>
                <a:effectLst/>
                <a:uLnTx/>
                <a:uFillTx/>
                <a:ea typeface="Calibri" panose="020F0502020204030204" pitchFamily="34" charset="0"/>
                <a:cs typeface="Calibri" panose="020F0502020204030204" pitchFamily="34" charset="0"/>
              </a:rPr>
              <a:t> message, BOL app push notification, additional client-specific email pushes (if applicable, managed by EC)</a:t>
            </a:r>
            <a:endParaRPr lang="en-US" sz="1000" dirty="0">
              <a:solidFill>
                <a:srgbClr val="221E1F"/>
              </a:solidFill>
            </a:endParaRPr>
          </a:p>
          <a:p>
            <a:pPr marL="171450" indent="-171450">
              <a:buFont typeface="Arial" panose="020B0604020202020204" pitchFamily="34" charset="0"/>
              <a:buChar char="•"/>
            </a:pPr>
            <a:r>
              <a:rPr lang="en-US" sz="1000" dirty="0">
                <a:solidFill>
                  <a:srgbClr val="221E1F"/>
                </a:solidFill>
              </a:rPr>
              <a:t>Our Retirement Rewind video (introduced 2H 2024) provides a modern approach to telling the PRS story - beginning with three couples living the retirement they’ve always dreamed of, the video asks “How did they get here?” and then literally rewinds a few decades to show us!</a:t>
            </a:r>
          </a:p>
          <a:p>
            <a:pPr marL="171450" indent="-171450">
              <a:buFont typeface="Arial" panose="020B0604020202020204" pitchFamily="34" charset="0"/>
              <a:buChar char="•"/>
            </a:pPr>
            <a:r>
              <a:rPr lang="en-US" sz="1000" dirty="0">
                <a:solidFill>
                  <a:srgbClr val="221E1F"/>
                </a:solidFill>
              </a:rPr>
              <a:t>Then taking that a step further, coming soon, we will have “choose your own journey” chapters allowing participants to view a longer video in it’s entirety OR choose to view portions that best align with their goals and targeted communications that will direct to relevant video chapters.</a:t>
            </a:r>
          </a:p>
          <a:p>
            <a:pPr marL="171450" indent="-171450">
              <a:buFont typeface="Arial" panose="020B0604020202020204" pitchFamily="34" charset="0"/>
              <a:buChar char="•"/>
            </a:pPr>
            <a:r>
              <a:rPr lang="en-US" sz="1000" dirty="0">
                <a:solidFill>
                  <a:srgbClr val="221E1F"/>
                </a:solidFill>
              </a:rPr>
              <a:t>Adding to the existing BOL mobile app messages, when logging into the app, participants who are not yet enrolled in Merrill Managed will see a splash screen with an option to learn more about PRS</a:t>
            </a:r>
          </a:p>
          <a:p>
            <a:pPr marL="171450" indent="-171450">
              <a:buFont typeface="Arial" panose="020B0604020202020204" pitchFamily="34" charset="0"/>
              <a:buChar char="•"/>
            </a:pPr>
            <a:r>
              <a:rPr lang="en-US" sz="1000" dirty="0">
                <a:solidFill>
                  <a:srgbClr val="221E1F"/>
                </a:solidFill>
              </a:rPr>
              <a:t>Coming in 2025 will be a new feature for PRS. 401(k) Pay will help participants who are nearing or in retirement determine how much they should withdraw to sustain their income through retirement, giving them the peace of mind of a steady stream of income in retirement</a:t>
            </a:r>
          </a:p>
          <a:p>
            <a:pPr marL="171450" indent="-171450">
              <a:buFont typeface="Arial" panose="020B0604020202020204" pitchFamily="34" charset="0"/>
              <a:buChar char="•"/>
            </a:pPr>
            <a:r>
              <a:rPr lang="en-US" sz="1000" dirty="0">
                <a:solidFill>
                  <a:srgbClr val="221E1F"/>
                </a:solidFill>
              </a:rPr>
              <a:t>Finally, we’re really excited to be able to leverage some recent research and our own results to explore the next phase of PRS engagement – a behavior-defined approach with multiple touchpoints, engaging participants with dynamic content based on where they are in their PRS journey</a:t>
            </a:r>
          </a:p>
          <a:p>
            <a:pPr marL="0" indent="0">
              <a:buFont typeface="Arial" panose="020B0604020202020204" pitchFamily="34" charset="0"/>
              <a:buNone/>
            </a:pPr>
            <a:endParaRPr kumimoji="0" lang="en-US" sz="1000" b="0" i="0" u="none" strike="noStrike" kern="1200" cap="none" spc="0" normalizeH="0" baseline="0" noProof="0" dirty="0">
              <a:ln>
                <a:noFill/>
              </a:ln>
              <a:effectLst/>
              <a:uLnTx/>
              <a:uFillTx/>
              <a:ea typeface="Calibri" panose="020F0502020204030204" pitchFamily="34" charset="0"/>
              <a:cs typeface="Calibri" panose="020F0502020204030204" pitchFamily="34" charset="0"/>
            </a:endParaRPr>
          </a:p>
          <a:p>
            <a:pPr>
              <a:defRPr/>
            </a:pPr>
            <a:r>
              <a:rPr lang="en-US" sz="1000" dirty="0">
                <a:solidFill>
                  <a:srgbClr val="FF0000"/>
                </a:solidFill>
                <a:effectLst/>
                <a:ea typeface="Calibri" panose="020F0502020204030204" pitchFamily="34" charset="0"/>
                <a:cs typeface="Times New Roman" panose="02020603050405020304" pitchFamily="18" charset="0"/>
              </a:rPr>
              <a:t>[click]</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863713-5EC4-DD4C-A795-A1702F2C11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1954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a:xfrm>
            <a:off x="685800" y="4400550"/>
            <a:ext cx="5486400" cy="381685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effectLst/>
                <a:ea typeface="Calibri" panose="020F0502020204030204" pitchFamily="34" charset="0"/>
                <a:cs typeface="Times New Roman" panose="02020603050405020304" pitchFamily="18" charset="0"/>
              </a:rPr>
              <a:t>For equity, we saw an enormous response from participants in 2024 – over 12,000 registration to our global equity events and over 110,000 views of our step-by-step demos. In 2025, we’re focused on providing more live events and digital resources to support participants during equity award season and beyond. It’s important employees understand how their awards can play a part in their retirement strategy.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effectLs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100" b="0" dirty="0">
                <a:ea typeface="ＭＳ Ｐゴシック" charset="0"/>
                <a:cs typeface="Calibri Light" panose="020F0302020204030204" pitchFamily="34" charset="0"/>
              </a:rPr>
              <a:t>We’re going to continue to offer multiple global equity events in 2025 with a</a:t>
            </a:r>
            <a:r>
              <a:rPr kumimoji="0" lang="en-US" sz="1100" b="0" i="0" u="none" strike="noStrike" kern="1200" cap="none" spc="0" normalizeH="0" baseline="0" noProof="0" dirty="0">
                <a:ln>
                  <a:noFill/>
                </a:ln>
                <a:effectLst/>
                <a:uLnTx/>
                <a:uFillTx/>
                <a:ea typeface="ＭＳ Ｐゴシック" charset="0"/>
                <a:cs typeface="Calibri Light" panose="020F0302020204030204" pitchFamily="34" charset="0"/>
              </a:rPr>
              <a:t> focus on </a:t>
            </a:r>
            <a:r>
              <a:rPr kumimoji="0" lang="en-US" sz="1100" b="0" i="0" u="none" strike="noStrike" kern="1200" cap="none" spc="0" normalizeH="0" baseline="0" noProof="0" dirty="0">
                <a:ln>
                  <a:noFill/>
                </a:ln>
                <a:effectLst/>
                <a:uLnTx/>
                <a:uFillTx/>
                <a:ea typeface="ＭＳ Ｐゴシック" charset="0"/>
                <a:cs typeface="Times New Roman" panose="02020603050405020304" pitchFamily="18" charset="0"/>
              </a:rPr>
              <a:t>reinforcing </a:t>
            </a:r>
            <a:r>
              <a:rPr lang="en-US" sz="1100" dirty="0">
                <a:effectLst/>
                <a:ea typeface="Calibri" panose="020F0502020204030204" pitchFamily="34" charset="0"/>
                <a:cs typeface="Times New Roman" panose="02020603050405020304" pitchFamily="18" charset="0"/>
              </a:rPr>
              <a:t>the value of equity awards and demonstrating how to take key actions on Benefits OnLine – including the new W-8BEN certification experience and the newly available request a call feature through the app.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ea typeface="ＭＳ Ｐゴシック" charset="0"/>
                <a:cs typeface="Times New Roman" panose="02020603050405020304" pitchFamily="18" charset="0"/>
              </a:rPr>
              <a:t>We’re expanding our popular multi-lingual step-by-step demo library to ensure participants have the information they need at their fingertips</a:t>
            </a:r>
            <a:r>
              <a:rPr lang="en-US" sz="1100" dirty="0">
                <a:effectLst/>
                <a:ea typeface="Calibri" panose="020F0502020204030204" pitchFamily="34" charset="0"/>
                <a:cs typeface="Times New Roman" panose="02020603050405020304" pitchFamily="18" charset="0"/>
              </a:rPr>
              <a:t>. Now o</a:t>
            </a:r>
            <a:r>
              <a:rPr lang="en-US" sz="1100" dirty="0"/>
              <a:t>ur goal with these demos was to educate and reduce participant questions. Since launch, we have seen the number of related calls coming into our contact center reduced by 10,000 - and how about the calls coming into your team?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ea typeface="ＭＳ Ｐゴシック" charset="0"/>
                <a:cs typeface="Times New Roman" panose="02020603050405020304" pitchFamily="18" charset="0"/>
              </a:rPr>
              <a:t>And we are working on a number of new initiatives to deepen digital engagement with your employees. Several projects are underway, including a look at evolving equity education to create a simplified, more accessible experience.</a:t>
            </a:r>
          </a:p>
          <a:p>
            <a:pPr marL="171450" indent="-171450">
              <a:buFont typeface="Arial" panose="020B0604020202020204" pitchFamily="34" charset="0"/>
              <a:buChar char="•"/>
            </a:pPr>
            <a:endParaRPr lang="en-US" sz="1100" dirty="0">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100" dirty="0">
                <a:solidFill>
                  <a:srgbClr val="FF0000"/>
                </a:solidFill>
                <a:effectLst/>
                <a:ea typeface="Calibri" panose="020F0502020204030204" pitchFamily="34" charset="0"/>
                <a:cs typeface="Times New Roman" panose="02020603050405020304" pitchFamily="18" charset="0"/>
              </a:rPr>
              <a:t>[click]</a:t>
            </a:r>
          </a:p>
          <a:p>
            <a:endParaRPr lang="en-US" sz="1100" dirty="0"/>
          </a:p>
          <a:p>
            <a:endParaRPr lang="en-US" sz="11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863713-5EC4-DD4C-A795-A1702F2C11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0816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a:xfrm>
            <a:off x="685800" y="4400549"/>
            <a:ext cx="5486400" cy="4382503"/>
          </a:xfrm>
        </p:spPr>
        <p:txBody>
          <a:bodyPr/>
          <a:lstStyle/>
          <a:p>
            <a:r>
              <a:rPr lang="en-US" sz="1000" dirty="0"/>
              <a:t>Now moving on to Health Savings Accounts, or HSAs. We are committed to helping employees prepare for health care expenses in retirement especially when you consider that, according to the Bank of America 2024 Workplace Benefits Report, a 65-year-old couple needs more than $350,000 in savings. Our research-driven educational programming and targeted communications have helped employees achieve 36% higher HSA account balances, 70% higher HSA account contributions, and 63% more account holders investing a portion of their HSA— compared to others in the industry.</a:t>
            </a:r>
          </a:p>
          <a:p>
            <a:pPr marL="0" marR="0" lvl="1"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endParaRPr lang="en-US" sz="1000" dirty="0">
              <a:effectLst/>
              <a:ea typeface="Calibri" panose="020F0502020204030204" pitchFamily="34" charset="0"/>
              <a:cs typeface="Times New Roman" panose="02020603050405020304" pitchFamily="18" charset="0"/>
            </a:endParaRPr>
          </a:p>
          <a:p>
            <a:pPr marL="0" marR="0" lvl="1"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1000" dirty="0">
                <a:effectLst/>
                <a:ea typeface="Calibri" panose="020F0502020204030204" pitchFamily="34" charset="0"/>
                <a:cs typeface="Times New Roman" panose="02020603050405020304" pitchFamily="18" charset="0"/>
              </a:rPr>
              <a:t>In 2024:</a:t>
            </a:r>
          </a:p>
          <a:p>
            <a:pPr marL="171450" indent="-171450">
              <a:buFont typeface="Arial" panose="020B0604020202020204" pitchFamily="34" charset="0"/>
              <a:buChar char="•"/>
            </a:pPr>
            <a:r>
              <a:rPr lang="en-US" sz="1000" dirty="0"/>
              <a:t>Our Small Steps email campaign was designed for HSA account holders who were not currently investing, with tailored messaging based on their HSA balance. We saw a 9.7% growth in the number of HSA investors since this campaign launched compared to the prior period.</a:t>
            </a:r>
          </a:p>
          <a:p>
            <a:pPr marL="171450" indent="-171450">
              <a:buFont typeface="Arial" panose="020B0604020202020204" pitchFamily="34" charset="0"/>
              <a:buChar char="•"/>
            </a:pPr>
            <a:r>
              <a:rPr lang="en-US" sz="1000" dirty="0"/>
              <a:t>And, targeted email invites to upcoming investment webinars led to a 36% increase in webinar enrollments compared to the prior period.</a:t>
            </a:r>
          </a:p>
          <a:p>
            <a:pPr marL="0" marR="0" lvl="1"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endParaRPr lang="en-US" sz="1000" dirty="0">
              <a:effectLst/>
              <a:ea typeface="Calibri" panose="020F0502020204030204" pitchFamily="34" charset="0"/>
              <a:cs typeface="Times New Roman" panose="02020603050405020304" pitchFamily="18" charset="0"/>
            </a:endParaRPr>
          </a:p>
          <a:p>
            <a:r>
              <a:rPr lang="en-US" sz="1000" dirty="0"/>
              <a:t>In 2025 we’re taking it even further and offering employees a variety of educational resources, rooted in research, that aims reach them in the moments that matter and help them better prepare: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With 17 webinars scheduled for 2025, the live events available throughout the year cover timely, relevant health benefits topics for employees.</a:t>
            </a:r>
          </a:p>
          <a:p>
            <a:pPr marL="171450" indent="-171450">
              <a:buFont typeface="Arial" panose="020B0604020202020204" pitchFamily="34" charset="0"/>
              <a:buChar char="•"/>
            </a:pPr>
            <a:r>
              <a:rPr lang="en-US" sz="1000" dirty="0"/>
              <a:t>Our targeted campaigns will drive employees to The Bank of America Learn Center and the interactive HSA Experience to put information at employees’ fingertips, and allow them to learn and engage in the medium they prefer—whether that be online articles, videos, calculators and/or interactive resources</a:t>
            </a:r>
          </a:p>
          <a:p>
            <a:pPr marL="171450" indent="-171450">
              <a:buFont typeface="Arial" panose="020B0604020202020204" pitchFamily="34" charset="0"/>
              <a:buChar char="•"/>
            </a:pPr>
            <a:r>
              <a:rPr lang="en-US" sz="1000" dirty="0"/>
              <a:t>Employer toolkits, which include ready-to-use posters, flyers, digital signage and web banners, are designed to empower you to communicate directly with your employees to promote the valuable educational opportunities available to them</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endParaRPr lang="en-US" sz="1000" dirty="0">
              <a:solidFill>
                <a:srgbClr val="FF0000"/>
              </a:solidFill>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000" dirty="0">
                <a:solidFill>
                  <a:srgbClr val="FF0000"/>
                </a:solidFill>
                <a:effectLst/>
                <a:ea typeface="Calibri" panose="020F0502020204030204" pitchFamily="34" charset="0"/>
                <a:cs typeface="Times New Roman" panose="02020603050405020304" pitchFamily="18" charset="0"/>
              </a:rPr>
              <a:t>[click]</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863713-5EC4-DD4C-A795-A1702F2C11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365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000" b="0" i="0" dirty="0">
                <a:effectLst/>
              </a:rPr>
              <a:t>We know Secure 2.0 is a hot topic and you can expect we will continue to support implemented provisions as they are rolled out.</a:t>
            </a:r>
          </a:p>
          <a:p>
            <a:endParaRPr lang="en-US" sz="1000" dirty="0"/>
          </a:p>
          <a:p>
            <a:r>
              <a:rPr lang="en-US" sz="1000" b="0" i="0" dirty="0">
                <a:effectLst/>
              </a:rPr>
              <a:t>Communications supporting emergency withdrawals, federally declared disaster loans or withdrawals and higher catch-up limits for ages 60-63 are in process.</a:t>
            </a:r>
          </a:p>
          <a:p>
            <a:endParaRPr lang="en-US" sz="1000" dirty="0"/>
          </a:p>
          <a:p>
            <a:r>
              <a:rPr lang="en-US" sz="1000" b="0" i="0" dirty="0">
                <a:effectLst/>
              </a:rPr>
              <a:t>We will continue to update both the plan sponsor and participant dedicated websites as new resources become available or information changes.</a:t>
            </a:r>
          </a:p>
          <a:p>
            <a:endParaRPr lang="en-US" sz="1000" dirty="0"/>
          </a:p>
          <a:p>
            <a:r>
              <a:rPr lang="en-US" sz="1000" i="1" dirty="0">
                <a:ea typeface="Calibri" panose="020F0502020204030204" pitchFamily="34" charset="0"/>
                <a:cs typeface="Calibri" panose="020F0502020204030204" pitchFamily="34" charset="0"/>
              </a:rPr>
              <a:t>Optional - Examples of plan specific provisions:</a:t>
            </a:r>
          </a:p>
          <a:p>
            <a:r>
              <a:rPr lang="en-US" sz="1000" b="1" i="1" dirty="0">
                <a:ea typeface="Calibri" panose="020F0502020204030204" pitchFamily="34" charset="0"/>
                <a:cs typeface="Calibri" panose="020F0502020204030204" pitchFamily="34" charset="0"/>
              </a:rPr>
              <a:t>Roth Catch-up Contributions </a:t>
            </a:r>
            <a:r>
              <a:rPr lang="en-US" sz="1000" i="1" dirty="0">
                <a:ea typeface="Calibri" panose="020F0502020204030204" pitchFamily="34" charset="0"/>
                <a:cs typeface="Calibri" panose="020F0502020204030204" pitchFamily="34" charset="0"/>
              </a:rPr>
              <a:t>- By January 1, 2026, your plan will need a Roth feature to add or continue to offer catch-up contributions. If your plan adds Roth as part of this provision, communications will be automatically sent to participants to inform them of the Roth feature being added to your plan. </a:t>
            </a:r>
          </a:p>
          <a:p>
            <a:endParaRPr lang="en-US" sz="1000" i="1" dirty="0">
              <a:ea typeface="Calibri" panose="020F0502020204030204" pitchFamily="34" charset="0"/>
              <a:cs typeface="Calibri" panose="020F0502020204030204" pitchFamily="34" charset="0"/>
            </a:endParaRPr>
          </a:p>
          <a:p>
            <a:r>
              <a:rPr lang="en-US" sz="1000" i="1" dirty="0">
                <a:ea typeface="Calibri" panose="020F0502020204030204" pitchFamily="34" charset="0"/>
                <a:cs typeface="Calibri" panose="020F0502020204030204" pitchFamily="34" charset="0"/>
              </a:rPr>
              <a:t>As other Secure 2.0 provisions are implemented, we’ll continue to update you on the participant communications approach. </a:t>
            </a:r>
          </a:p>
          <a:p>
            <a:r>
              <a:rPr lang="en-US" sz="1000" dirty="0">
                <a:effectLst/>
                <a:ea typeface="Calibri" panose="020F0502020204030204" pitchFamily="34" charset="0"/>
                <a:cs typeface="Calibri" panose="020F0502020204030204" pitchFamily="34" charset="0"/>
              </a:rPr>
              <a:t>  </a:t>
            </a:r>
            <a:endParaRPr lang="en-US" sz="1000" dirty="0">
              <a:effectLst/>
              <a:ea typeface="Calibri" panose="020F0502020204030204" pitchFamily="34" charset="0"/>
              <a:cs typeface="Times New Roman" panose="02020603050405020304" pitchFamily="18" charset="0"/>
            </a:endParaRPr>
          </a:p>
          <a:p>
            <a:r>
              <a:rPr lang="en-US" sz="1000" dirty="0">
                <a:solidFill>
                  <a:srgbClr val="FF0000"/>
                </a:solidFill>
                <a:effectLst/>
                <a:ea typeface="Calibri" panose="020F0502020204030204" pitchFamily="34" charset="0"/>
                <a:cs typeface="Times New Roman" panose="02020603050405020304" pitchFamily="18" charset="0"/>
              </a:rPr>
              <a:t>[click]</a:t>
            </a:r>
            <a:br>
              <a:rPr lang="en-US" sz="1000" b="0" i="0" u="none" strike="noStrike" baseline="0" dirty="0">
                <a:solidFill>
                  <a:srgbClr val="000000"/>
                </a:solidFill>
              </a:rPr>
            </a:br>
            <a:endParaRPr lang="en-US" sz="10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863713-5EC4-DD4C-A795-A1702F2C11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42199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1B33B2-CB1F-43E8-A142-BC701E2D2BBF}" type="slidenum">
              <a:rPr lang="en-US" smtClean="0"/>
              <a:t>18</a:t>
            </a:fld>
            <a:endParaRPr lang="en-US"/>
          </a:p>
        </p:txBody>
      </p:sp>
    </p:spTree>
    <p:extLst>
      <p:ext uri="{BB962C8B-B14F-4D97-AF65-F5344CB8AC3E}">
        <p14:creationId xmlns:p14="http://schemas.microsoft.com/office/powerpoint/2010/main" val="23877488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A8C17-E677-48D5-879B-E50970508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Slide Image Placeholder 6">
            <a:extLst>
              <a:ext uri="{FF2B5EF4-FFF2-40B4-BE49-F238E27FC236}">
                <a16:creationId xmlns:a16="http://schemas.microsoft.com/office/drawing/2014/main" id="{F33652EC-4008-49E1-ACAB-41DEBCCC9549}"/>
              </a:ext>
            </a:extLst>
          </p:cNvPr>
          <p:cNvSpPr>
            <a:spLocks noGrp="1" noRot="1" noChangeAspect="1"/>
          </p:cNvSpPr>
          <p:nvPr>
            <p:ph type="sldImg"/>
          </p:nvPr>
        </p:nvSpPr>
        <p:spPr/>
      </p:sp>
      <p:sp>
        <p:nvSpPr>
          <p:cNvPr id="8" name="Notes Placeholder 7">
            <a:extLst>
              <a:ext uri="{FF2B5EF4-FFF2-40B4-BE49-F238E27FC236}">
                <a16:creationId xmlns:a16="http://schemas.microsoft.com/office/drawing/2014/main" id="{37AB1FC9-A19F-4C77-91B0-45E5B524C228}"/>
              </a:ext>
            </a:extLst>
          </p:cNvPr>
          <p:cNvSpPr>
            <a:spLocks noGrp="1"/>
          </p:cNvSpPr>
          <p:nvPr>
            <p:ph type="body" idx="1"/>
          </p:nvPr>
        </p:nvSpPr>
        <p:spPr>
          <a:xfrm>
            <a:off x="698500" y="4467782"/>
            <a:ext cx="5543737" cy="4076144"/>
          </a:xfrm>
        </p:spPr>
        <p:txBody>
          <a:bodyPr/>
          <a:lstStyle/>
          <a:p>
            <a:pPr marL="0" marR="0" lvl="0" indent="0" algn="l" defTabSz="879378" rtl="0" eaLnBrk="1" fontAlgn="auto" latinLnBrk="0" hangingPunct="1">
              <a:lnSpc>
                <a:spcPct val="100000"/>
              </a:lnSpc>
              <a:spcBef>
                <a:spcPts val="0"/>
              </a:spcBef>
              <a:spcAft>
                <a:spcPts val="0"/>
              </a:spcAft>
              <a:buClr>
                <a:srgbClr val="0052C2"/>
              </a:buClr>
              <a:buSzTx/>
              <a:buFontTx/>
              <a:buNone/>
              <a:tabLst/>
              <a:defRPr/>
            </a:pPr>
            <a:r>
              <a:rPr lang="en-US" sz="1100" dirty="0">
                <a:ea typeface="Calibri" charset="0"/>
                <a:cs typeface="Calibri Light" panose="020F0302020204030204" pitchFamily="34" charset="0"/>
              </a:rPr>
              <a:t>Together, we want to focus on driving digital engagement, expanding financial wellness and improving plan health with your employees. Here are our goals for 2025. [read slide]</a:t>
            </a:r>
          </a:p>
          <a:p>
            <a:pPr marL="0" marR="0" lvl="0" indent="0" algn="l" defTabSz="879378" rtl="0" eaLnBrk="1" fontAlgn="auto" latinLnBrk="0" hangingPunct="1">
              <a:lnSpc>
                <a:spcPct val="100000"/>
              </a:lnSpc>
              <a:spcBef>
                <a:spcPts val="0"/>
              </a:spcBef>
              <a:spcAft>
                <a:spcPts val="0"/>
              </a:spcAft>
              <a:buClr>
                <a:srgbClr val="0052C2"/>
              </a:buClr>
              <a:buSzTx/>
              <a:buFontTx/>
              <a:buNone/>
              <a:tabLst/>
              <a:defRPr/>
            </a:pPr>
            <a:endParaRPr lang="en-US" sz="1100" dirty="0">
              <a:ea typeface="Calibri" charset="0"/>
              <a:cs typeface="Calibri Light" panose="020F0302020204030204" pitchFamily="34" charset="0"/>
            </a:endParaRPr>
          </a:p>
          <a:p>
            <a:pPr marL="0" marR="0" lvl="0" indent="0" algn="l" defTabSz="879378" rtl="0" eaLnBrk="1" fontAlgn="auto" latinLnBrk="0" hangingPunct="1">
              <a:lnSpc>
                <a:spcPct val="100000"/>
              </a:lnSpc>
              <a:spcBef>
                <a:spcPts val="0"/>
              </a:spcBef>
              <a:spcAft>
                <a:spcPts val="0"/>
              </a:spcAft>
              <a:buClr>
                <a:srgbClr val="0052C2"/>
              </a:buClr>
              <a:buSzTx/>
              <a:buFontTx/>
              <a:buNone/>
              <a:tabLst/>
              <a:defRPr/>
            </a:pPr>
            <a:r>
              <a:rPr lang="en-US" sz="1100" dirty="0">
                <a:solidFill>
                  <a:srgbClr val="FF0000"/>
                </a:solidFill>
                <a:ea typeface="Calibri" charset="0"/>
                <a:cs typeface="Calibri Light" panose="020F0302020204030204" pitchFamily="34" charset="0"/>
              </a:rPr>
              <a:t>[click]</a:t>
            </a:r>
          </a:p>
          <a:p>
            <a:pPr marL="0" marR="0" lvl="0" indent="0" algn="l" defTabSz="879378" rtl="0" eaLnBrk="1" fontAlgn="auto" latinLnBrk="0" hangingPunct="1">
              <a:lnSpc>
                <a:spcPct val="100000"/>
              </a:lnSpc>
              <a:spcBef>
                <a:spcPts val="0"/>
              </a:spcBef>
              <a:spcAft>
                <a:spcPts val="0"/>
              </a:spcAft>
              <a:buClr>
                <a:srgbClr val="0052C2"/>
              </a:buClr>
              <a:buSzTx/>
              <a:buFontTx/>
              <a:buNone/>
              <a:tabLst/>
              <a:defRPr/>
            </a:pPr>
            <a:endParaRPr lang="en-US" sz="1100" dirty="0">
              <a:ea typeface="Calibri" charset="0"/>
              <a:cs typeface="Calibri Light" panose="020F0302020204030204" pitchFamily="34" charset="0"/>
            </a:endParaRPr>
          </a:p>
          <a:p>
            <a:pPr marL="0" marR="0" lvl="0" indent="0" algn="l" defTabSz="879378" rtl="0" eaLnBrk="1" fontAlgn="auto" latinLnBrk="0" hangingPunct="1">
              <a:lnSpc>
                <a:spcPct val="100000"/>
              </a:lnSpc>
              <a:spcBef>
                <a:spcPts val="0"/>
              </a:spcBef>
              <a:spcAft>
                <a:spcPts val="0"/>
              </a:spcAft>
              <a:buClr>
                <a:srgbClr val="0052C2"/>
              </a:buClr>
              <a:buSzTx/>
              <a:buFontTx/>
              <a:buNone/>
              <a:tabLst/>
              <a:defRPr/>
            </a:pPr>
            <a:r>
              <a:rPr lang="en-US" sz="1100" i="1" dirty="0">
                <a:ea typeface="Calibri" charset="0"/>
                <a:cs typeface="Calibri Light" panose="020F0302020204030204" pitchFamily="34" charset="0"/>
              </a:rPr>
              <a:t>EC options for plan health goals:</a:t>
            </a:r>
          </a:p>
          <a:p>
            <a:pPr marL="171450" lvl="0" indent="-171450">
              <a:buFont typeface="Arial" panose="020B0604020202020204" pitchFamily="34" charset="0"/>
              <a:buChar char="•"/>
              <a:defRPr/>
            </a:pPr>
            <a:r>
              <a:rPr lang="en-US" sz="1100" dirty="0"/>
              <a:t>Participation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black"/>
                </a:solidFill>
                <a:effectLst/>
                <a:uLnTx/>
                <a:uFillTx/>
                <a:ea typeface="+mn-ea"/>
                <a:cs typeface="+mn-cs"/>
              </a:rPr>
              <a:t>Personal Retirement Strategy utilization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Maximize the match</a:t>
            </a:r>
          </a:p>
          <a:p>
            <a:pPr marL="171450" indent="-171450">
              <a:buFont typeface="Arial" panose="020B0604020202020204" pitchFamily="34" charset="0"/>
              <a:buChar char="•"/>
            </a:pPr>
            <a:r>
              <a:rPr lang="en-US" sz="1100" dirty="0"/>
              <a:t>Avg deferral (pre-tax/after-tax/Roth/total/catch-up)</a:t>
            </a:r>
          </a:p>
          <a:p>
            <a:pPr marL="0" indent="0">
              <a:buFont typeface="Arial" panose="020B0604020202020204" pitchFamily="34" charset="0"/>
              <a:buNone/>
            </a:pPr>
            <a:r>
              <a:rPr lang="en-US" sz="1100" i="1" dirty="0"/>
              <a:t>EC use the below options ONLY if the above options don’t work for your client</a:t>
            </a:r>
          </a:p>
          <a:p>
            <a:pPr marL="171450" lvl="0" indent="-171450">
              <a:buFont typeface="Arial" panose="020B0604020202020204" pitchFamily="34" charset="0"/>
              <a:buChar char="•"/>
              <a:defRPr/>
            </a:pPr>
            <a:r>
              <a:rPr lang="en-US" sz="1100" dirty="0"/>
              <a:t>Advice Access Participation</a:t>
            </a:r>
          </a:p>
          <a:p>
            <a:pPr marL="171450" lvl="0" indent="-171450">
              <a:buFont typeface="Arial" panose="020B0604020202020204" pitchFamily="34" charset="0"/>
              <a:buChar char="•"/>
              <a:defRPr/>
            </a:pPr>
            <a:r>
              <a:rPr lang="en-US" sz="1100" dirty="0"/>
              <a:t>Missing Beneficiaries </a:t>
            </a:r>
          </a:p>
          <a:p>
            <a:pPr marL="171450" lvl="0" indent="-171450">
              <a:buFont typeface="Arial" panose="020B0604020202020204" pitchFamily="34" charset="0"/>
              <a:buChar char="•"/>
              <a:defRPr/>
            </a:pPr>
            <a:r>
              <a:rPr lang="en-US" sz="1100" dirty="0"/>
              <a:t>Actives with Loans</a:t>
            </a:r>
          </a:p>
          <a:p>
            <a:pPr marL="171450" lvl="0" indent="-171450">
              <a:buFont typeface="Arial" panose="020B0604020202020204" pitchFamily="34" charset="0"/>
              <a:buChar char="•"/>
              <a:defRPr/>
            </a:pPr>
            <a:r>
              <a:rPr lang="en-US" sz="1100" dirty="0"/>
              <a:t>Avg Loan Balance </a:t>
            </a:r>
          </a:p>
          <a:p>
            <a:pPr marL="171450" lvl="0" indent="-171450">
              <a:buFont typeface="Arial" panose="020B0604020202020204" pitchFamily="34" charset="0"/>
              <a:buChar char="•"/>
              <a:defRPr/>
            </a:pPr>
            <a:r>
              <a:rPr lang="en-US" sz="1100" dirty="0"/>
              <a:t>HSA Participation</a:t>
            </a:r>
          </a:p>
          <a:p>
            <a:pPr marL="171450" lvl="0" indent="-171450">
              <a:buFont typeface="Arial" panose="020B0604020202020204" pitchFamily="34" charset="0"/>
              <a:buChar char="•"/>
              <a:defRPr/>
            </a:pPr>
            <a:r>
              <a:rPr lang="en-US" sz="1100" dirty="0"/>
              <a:t>ESPP Participation</a:t>
            </a:r>
          </a:p>
          <a:p>
            <a:pPr marL="171450" lvl="0" indent="-171450">
              <a:buFont typeface="Arial" panose="020B0604020202020204" pitchFamily="34" charset="0"/>
              <a:buChar char="•"/>
              <a:defRPr/>
            </a:pPr>
            <a:r>
              <a:rPr lang="en-US" sz="1100" dirty="0"/>
              <a:t>NQ Participation</a:t>
            </a:r>
          </a:p>
          <a:p>
            <a:pPr marL="171450" lvl="0" indent="-171450">
              <a:buFont typeface="Arial" panose="020B0604020202020204" pitchFamily="34" charset="0"/>
              <a:buChar char="•"/>
              <a:defRPr/>
            </a:pPr>
            <a:r>
              <a:rPr lang="en-US" sz="1100" dirty="0"/>
              <a:t>Unopened Accounts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Awards Accepted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With Outstanding Awards &amp; No Account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No Tax Form on File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W-8BEN Expirations YTD (Equity)]</a:t>
            </a:r>
          </a:p>
          <a:p>
            <a:pPr marL="0" marR="0" lvl="0" indent="0" algn="l" defTabSz="879378" rtl="0" eaLnBrk="1" fontAlgn="auto" latinLnBrk="0" hangingPunct="1">
              <a:lnSpc>
                <a:spcPct val="100000"/>
              </a:lnSpc>
              <a:spcBef>
                <a:spcPts val="0"/>
              </a:spcBef>
              <a:spcAft>
                <a:spcPts val="0"/>
              </a:spcAft>
              <a:buClr>
                <a:srgbClr val="0052C2"/>
              </a:buClr>
              <a:buSzTx/>
              <a:buFontTx/>
              <a:buNone/>
              <a:tabLst/>
              <a:defRPr/>
            </a:pPr>
            <a:endParaRPr lang="en-US" sz="1100" dirty="0">
              <a:ea typeface="Calibri" charset="0"/>
              <a:cs typeface="Calibri Light" panose="020F0302020204030204" pitchFamily="34" charset="0"/>
            </a:endParaRPr>
          </a:p>
        </p:txBody>
      </p:sp>
    </p:spTree>
    <p:extLst>
      <p:ext uri="{BB962C8B-B14F-4D97-AF65-F5344CB8AC3E}">
        <p14:creationId xmlns:p14="http://schemas.microsoft.com/office/powerpoint/2010/main" val="2890922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7688"/>
          </a:xfrm>
        </p:spPr>
      </p:sp>
      <p:sp>
        <p:nvSpPr>
          <p:cNvPr id="3" name="Notes Placeholder 2"/>
          <p:cNvSpPr>
            <a:spLocks noGrp="1"/>
          </p:cNvSpPr>
          <p:nvPr>
            <p:ph type="body" idx="1"/>
          </p:nvPr>
        </p:nvSpPr>
        <p:spPr/>
        <p:txBody>
          <a:bodyPr/>
          <a:lstStyle/>
          <a:p>
            <a:r>
              <a:rPr lang="en-US" sz="1100" dirty="0"/>
              <a:t>Please take a moment to review this important information.</a:t>
            </a:r>
          </a:p>
          <a:p>
            <a:endParaRPr lang="en-US" dirty="0">
              <a:solidFill>
                <a:srgbClr val="FF0000"/>
              </a:solidFill>
            </a:endParaRPr>
          </a:p>
          <a:p>
            <a:r>
              <a:rPr lang="en-US" dirty="0">
                <a:solidFill>
                  <a:srgbClr val="FF0000"/>
                </a:solidFill>
              </a:rPr>
              <a:t>[click]</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A8C17-E677-48D5-879B-E50970508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08711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78755"/>
          </a:xfrm>
        </p:spPr>
        <p:txBody>
          <a:bodyPr/>
          <a:lstStyle/>
          <a:p>
            <a:pPr marL="0" marR="0" lvl="0" indent="0" algn="l" defTabSz="879378" rtl="0" eaLnBrk="1" fontAlgn="auto" latinLnBrk="0" hangingPunct="1">
              <a:lnSpc>
                <a:spcPct val="100000"/>
              </a:lnSpc>
              <a:spcBef>
                <a:spcPts val="0"/>
              </a:spcBef>
              <a:spcAft>
                <a:spcPts val="0"/>
              </a:spcAft>
              <a:buClr>
                <a:srgbClr val="0052C2"/>
              </a:buClr>
              <a:buSzTx/>
              <a:buFontTx/>
              <a:buNone/>
              <a:tabLst/>
              <a:defRPr/>
            </a:pPr>
            <a:r>
              <a:rPr lang="en-US" sz="1000" dirty="0">
                <a:ea typeface="Calibri" charset="0"/>
                <a:cs typeface="Calibri Light" panose="020F0302020204030204" pitchFamily="34" charset="0"/>
              </a:rPr>
              <a:t>To deliver these results and support the needs of your employees, there are a few action items we can start with: [acknowledge which your client has already completed, if any]</a:t>
            </a:r>
          </a:p>
          <a:p>
            <a:pPr marL="171450" indent="-171450" defTabSz="879378">
              <a:buFont typeface="Arial" panose="020B0604020202020204" pitchFamily="34" charset="0"/>
              <a:buChar char="•"/>
              <a:defRPr/>
            </a:pPr>
            <a:r>
              <a:rPr lang="en-US" sz="1000" dirty="0"/>
              <a:t>D</a:t>
            </a:r>
            <a:r>
              <a:rPr kumimoji="0" lang="en-US" sz="1000" b="0" i="0" u="none" strike="noStrike" kern="1200" cap="none" spc="0" normalizeH="0" baseline="0" noProof="0" dirty="0" err="1">
                <a:ln>
                  <a:noFill/>
                </a:ln>
                <a:solidFill>
                  <a:srgbClr val="000000"/>
                </a:solidFill>
                <a:effectLst/>
                <a:uLnTx/>
                <a:uFillTx/>
                <a:ea typeface="Calibri" charset="0"/>
                <a:cs typeface="Calibri Light" panose="020F0302020204030204" pitchFamily="34" charset="0"/>
              </a:rPr>
              <a:t>efault</a:t>
            </a:r>
            <a:r>
              <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 all ER email addresses to e-delivery for financial education [</a:t>
            </a:r>
            <a:r>
              <a:rPr kumimoji="0" lang="en-US" sz="1000" b="0" i="0" u="none" strike="noStrike" kern="1200" cap="none" spc="0" normalizeH="0" baseline="0" noProof="0" dirty="0" err="1">
                <a:ln>
                  <a:noFill/>
                </a:ln>
                <a:solidFill>
                  <a:srgbClr val="000000"/>
                </a:solidFill>
                <a:effectLst/>
                <a:uLnTx/>
                <a:uFillTx/>
                <a:ea typeface="Calibri" charset="0"/>
                <a:cs typeface="Calibri Light" panose="020F0302020204030204" pitchFamily="34" charset="0"/>
              </a:rPr>
              <a:t>Ecs</a:t>
            </a:r>
            <a:r>
              <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 </a:t>
            </a:r>
            <a:r>
              <a:rPr lang="en-US" sz="1000" dirty="0">
                <a:effectLst/>
                <a:ea typeface="Calibri" panose="020F0502020204030204" pitchFamily="34" charset="0"/>
              </a:rPr>
              <a:t>Equity has </a:t>
            </a:r>
            <a:r>
              <a:rPr lang="en-US" sz="1000" u="sng" dirty="0">
                <a:solidFill>
                  <a:srgbClr val="0563C1"/>
                </a:solidFill>
                <a:effectLst/>
                <a:ea typeface="Calibri" panose="020F0502020204030204" pitchFamily="34" charset="0"/>
                <a:hlinkClick r:id="rId3"/>
              </a:rPr>
              <a:t>automated email alerts today</a:t>
            </a:r>
            <a:r>
              <a:rPr lang="en-US" sz="1000" dirty="0">
                <a:effectLst/>
                <a:ea typeface="Calibri" panose="020F0502020204030204" pitchFamily="34" charset="0"/>
              </a:rPr>
              <a:t>, they are turned on/off by the CSM in </a:t>
            </a:r>
            <a:r>
              <a:rPr lang="en-US" sz="1000" dirty="0" err="1">
                <a:effectLst/>
                <a:ea typeface="Calibri" panose="020F0502020204030204" pitchFamily="34" charset="0"/>
              </a:rPr>
              <a:t>WebAdmin</a:t>
            </a:r>
            <a:r>
              <a:rPr lang="en-US" sz="1000" dirty="0">
                <a:effectLst/>
                <a:ea typeface="Calibri" panose="020F0502020204030204" pitchFamily="34" charset="0"/>
              </a:rPr>
              <a:t> – focus on optimization of those automated email alerts (open brokerage, GAA, </a:t>
            </a:r>
            <a:r>
              <a:rPr lang="en-US" sz="1000" dirty="0" err="1">
                <a:effectLst/>
                <a:ea typeface="Calibri" panose="020F0502020204030204" pitchFamily="34" charset="0"/>
              </a:rPr>
              <a:t>prelapse</a:t>
            </a:r>
            <a:r>
              <a:rPr lang="en-US" sz="1000" dirty="0">
                <a:effectLst/>
                <a:ea typeface="Calibri" panose="020F0502020204030204" pitchFamily="34" charset="0"/>
              </a:rPr>
              <a:t>, expiration, </a:t>
            </a:r>
            <a:r>
              <a:rPr lang="en-US" sz="1000" dirty="0" err="1">
                <a:effectLst/>
                <a:ea typeface="Calibri" panose="020F0502020204030204" pitchFamily="34" charset="0"/>
              </a:rPr>
              <a:t>etc</a:t>
            </a:r>
            <a:r>
              <a:rPr lang="en-US" sz="1000" dirty="0">
                <a:effectLst/>
                <a:ea typeface="Calibri" panose="020F0502020204030204" pitchFamily="34" charset="0"/>
              </a:rPr>
              <a:t>)]</a:t>
            </a:r>
            <a:endPar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endParaRPr>
          </a:p>
          <a:p>
            <a:pPr marL="171450" indent="-171450" defTabSz="879378">
              <a:buFont typeface="Arial" panose="020B0604020202020204" pitchFamily="34" charset="0"/>
              <a:buChar char="•"/>
              <a:defRPr/>
            </a:pPr>
            <a:r>
              <a:rPr lang="en-US" sz="1000" dirty="0">
                <a:solidFill>
                  <a:srgbClr val="000000"/>
                </a:solidFill>
                <a:ea typeface="Calibri" charset="0"/>
                <a:cs typeface="Calibri Light" panose="020F0302020204030204" pitchFamily="34" charset="0"/>
              </a:rPr>
              <a:t>A</a:t>
            </a:r>
            <a:r>
              <a:rPr kumimoji="0" lang="en-US" sz="1000" b="0" i="0" u="none" strike="noStrike" kern="1200" cap="none" spc="0" normalizeH="0" baseline="0" noProof="0" dirty="0" err="1">
                <a:ln>
                  <a:noFill/>
                </a:ln>
                <a:solidFill>
                  <a:srgbClr val="000000"/>
                </a:solidFill>
                <a:effectLst/>
                <a:uLnTx/>
                <a:uFillTx/>
                <a:ea typeface="Calibri" charset="0"/>
                <a:cs typeface="Calibri Light" panose="020F0302020204030204" pitchFamily="34" charset="0"/>
              </a:rPr>
              <a:t>pprove</a:t>
            </a:r>
            <a:r>
              <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 </a:t>
            </a:r>
            <a:r>
              <a:rPr kumimoji="0" lang="en-US" sz="1000" b="0" i="0" u="none" strike="noStrike" kern="1200" cap="none" spc="0" normalizeH="0" baseline="0" noProof="0" dirty="0" err="1">
                <a:ln>
                  <a:noFill/>
                </a:ln>
                <a:solidFill>
                  <a:srgbClr val="000000"/>
                </a:solidFill>
                <a:effectLst/>
                <a:uLnTx/>
                <a:uFillTx/>
                <a:ea typeface="Calibri" charset="0"/>
                <a:cs typeface="Calibri Light" panose="020F0302020204030204" pitchFamily="34" charset="0"/>
              </a:rPr>
              <a:t>BofA</a:t>
            </a:r>
            <a:r>
              <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 sender email domains (“whitelist”). </a:t>
            </a:r>
          </a:p>
          <a:p>
            <a:pPr marL="171450" indent="-171450" defTabSz="879378">
              <a:buFont typeface="Arial" panose="020B0604020202020204" pitchFamily="34" charset="0"/>
              <a:buChar char="•"/>
              <a:defRPr/>
            </a:pPr>
            <a:r>
              <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Host the Events Center link on your intranet.</a:t>
            </a:r>
            <a:endParaRPr lang="en-US" sz="1000" dirty="0">
              <a:solidFill>
                <a:srgbClr val="FF0000"/>
              </a:solidFill>
              <a:ea typeface="Calibri" charset="0"/>
              <a:cs typeface="Calibri Light" panose="020F0302020204030204" pitchFamily="34" charset="0"/>
              <a:sym typeface="Wingdings" panose="05000000000000000000" pitchFamily="2" charset="2"/>
            </a:endParaRPr>
          </a:p>
          <a:p>
            <a:pPr marL="171450" indent="-171450" defTabSz="879378">
              <a:buFont typeface="Arial" panose="020B0604020202020204" pitchFamily="34" charset="0"/>
              <a:buChar char="•"/>
              <a:defRPr/>
            </a:pPr>
            <a:r>
              <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Leverage the packaged event promotion we put together.</a:t>
            </a:r>
          </a:p>
          <a:p>
            <a:pPr defTabSz="879378">
              <a:buClr>
                <a:srgbClr val="0052C2"/>
              </a:buClr>
              <a:defRPr/>
            </a:pPr>
            <a:endParaRPr lang="en-US" sz="1000" dirty="0">
              <a:solidFill>
                <a:srgbClr val="000000"/>
              </a:solidFill>
              <a:ea typeface="Calibri" charset="0"/>
              <a:cs typeface="Calibri Light" panose="020F0302020204030204" pitchFamily="34" charset="0"/>
            </a:endParaRPr>
          </a:p>
          <a:p>
            <a:pPr defTabSz="879378">
              <a:buClr>
                <a:srgbClr val="0052C2"/>
              </a:buClr>
              <a:defRPr/>
            </a:pPr>
            <a:r>
              <a:rPr lang="en-US" sz="1000" dirty="0">
                <a:solidFill>
                  <a:srgbClr val="000000"/>
                </a:solidFill>
                <a:ea typeface="Calibri" charset="0"/>
                <a:cs typeface="Calibri Light" panose="020F0302020204030204" pitchFamily="34" charset="0"/>
              </a:rPr>
              <a:t>Once these steps are completed, this opens up a wealth of financial wellness resources and support for your employees and helps to create a more engaging experience. For example:</a:t>
            </a:r>
          </a:p>
          <a:p>
            <a:pPr marL="171450" indent="-171450" defTabSz="879378">
              <a:buFont typeface="Arial" panose="020B0604020202020204" pitchFamily="34" charset="0"/>
              <a:buChar char="•"/>
              <a:defRPr/>
            </a:pPr>
            <a:r>
              <a:rPr lang="en-US" sz="1000" dirty="0">
                <a:solidFill>
                  <a:srgbClr val="000000"/>
                </a:solidFill>
                <a:ea typeface="Calibri" charset="0"/>
                <a:cs typeface="Calibri Light" panose="020F0302020204030204" pitchFamily="34" charset="0"/>
              </a:rPr>
              <a:t>The personalized emails we talked about earlier to help direct and nudge participants to take the next step in their journey.</a:t>
            </a:r>
          </a:p>
          <a:p>
            <a:pPr marL="171450" indent="-171450" defTabSz="879378">
              <a:buFont typeface="Arial" panose="020B0604020202020204" pitchFamily="34" charset="0"/>
              <a:buChar char="•"/>
              <a:defRPr/>
            </a:pPr>
            <a:r>
              <a:rPr lang="en-US" sz="1000" dirty="0">
                <a:solidFill>
                  <a:srgbClr val="000000"/>
                </a:solidFill>
                <a:ea typeface="Calibri" charset="0"/>
                <a:cs typeface="Calibri Light" panose="020F0302020204030204" pitchFamily="34" charset="0"/>
              </a:rPr>
              <a:t>In-time campaigns delivered to their inbox.</a:t>
            </a:r>
          </a:p>
          <a:p>
            <a:pPr marL="171450" indent="-171450" defTabSz="879378">
              <a:buFont typeface="Arial" panose="020B0604020202020204" pitchFamily="34" charset="0"/>
              <a:buChar char="•"/>
              <a:defRPr/>
            </a:pPr>
            <a:r>
              <a:rPr lang="en-US" sz="1000" dirty="0">
                <a:solidFill>
                  <a:srgbClr val="000000"/>
                </a:solidFill>
                <a:ea typeface="Calibri" charset="0"/>
                <a:cs typeface="Calibri Light" panose="020F0302020204030204" pitchFamily="34" charset="0"/>
              </a:rPr>
              <a:t>Access to our themed spotlight events and personal consultations, including invitations sent right to their inbox.</a:t>
            </a:r>
          </a:p>
          <a:p>
            <a:pPr marL="171450" indent="-171450" defTabSz="879378">
              <a:buFont typeface="Arial" panose="020B0604020202020204" pitchFamily="34" charset="0"/>
              <a:buChar char="•"/>
              <a:defRPr/>
            </a:pPr>
            <a:r>
              <a:rPr lang="en-US" sz="1000" dirty="0">
                <a:solidFill>
                  <a:srgbClr val="000000"/>
                </a:solidFill>
                <a:ea typeface="Calibri" charset="0"/>
                <a:cs typeface="Calibri Light" panose="020F0302020204030204" pitchFamily="34" charset="0"/>
              </a:rPr>
              <a:t>Timely and relevant financial wellness information from our </a:t>
            </a:r>
            <a:r>
              <a:rPr lang="en-US" sz="1000" dirty="0" err="1">
                <a:solidFill>
                  <a:srgbClr val="000000"/>
                </a:solidFill>
                <a:ea typeface="Calibri" charset="0"/>
                <a:cs typeface="Calibri Light" panose="020F0302020204030204" pitchFamily="34" charset="0"/>
              </a:rPr>
              <a:t>myFuture</a:t>
            </a:r>
            <a:r>
              <a:rPr lang="en-US" sz="1000" dirty="0">
                <a:solidFill>
                  <a:srgbClr val="000000"/>
                </a:solidFill>
                <a:ea typeface="Calibri" charset="0"/>
                <a:cs typeface="Calibri Light" panose="020F0302020204030204" pitchFamily="34" charset="0"/>
              </a:rPr>
              <a:t> blog.</a:t>
            </a:r>
          </a:p>
          <a:p>
            <a:pPr defTabSz="879378">
              <a:buClr>
                <a:srgbClr val="0052C2"/>
              </a:buClr>
              <a:defRPr/>
            </a:pPr>
            <a:endParaRPr lang="en-US" sz="1000" dirty="0">
              <a:solidFill>
                <a:srgbClr val="000000"/>
              </a:solidFill>
              <a:ea typeface="Calibri" charset="0"/>
              <a:cs typeface="Calibri Light" panose="020F0302020204030204" pitchFamily="34" charset="0"/>
            </a:endParaRPr>
          </a:p>
          <a:p>
            <a:pPr defTabSz="879378">
              <a:buClr>
                <a:srgbClr val="0052C2"/>
              </a:buClr>
              <a:defRPr/>
            </a:pPr>
            <a:r>
              <a:rPr lang="en-US" sz="1000" dirty="0">
                <a:solidFill>
                  <a:srgbClr val="000000"/>
                </a:solidFill>
                <a:ea typeface="Calibri" charset="0"/>
                <a:cs typeface="Calibri Light" panose="020F0302020204030204" pitchFamily="34" charset="0"/>
              </a:rPr>
              <a:t>Now if that’s not enough, let me give you a sense of what your peers are doing:</a:t>
            </a:r>
          </a:p>
          <a:p>
            <a:pPr marL="171450" marR="0" lvl="0" indent="-171450" algn="l" defTabSz="879378" rtl="0" eaLnBrk="1" fontAlgn="auto" latinLnBrk="0" hangingPunct="1">
              <a:lnSpc>
                <a:spcPct val="100000"/>
              </a:lnSpc>
              <a:spcBef>
                <a:spcPts val="0"/>
              </a:spcBef>
              <a:spcAft>
                <a:spcPts val="0"/>
              </a:spcAft>
              <a:buSzTx/>
              <a:buFont typeface="Arial" panose="020B0604020202020204" pitchFamily="34" charset="0"/>
              <a:buChar char="•"/>
              <a:tabLst/>
              <a:defRPr/>
            </a:pPr>
            <a:r>
              <a:rPr lang="en-US" sz="1000" dirty="0">
                <a:solidFill>
                  <a:srgbClr val="000000"/>
                </a:solidFill>
                <a:ea typeface="Calibri" charset="0"/>
                <a:cs typeface="Calibri Light" panose="020F0302020204030204" pitchFamily="34" charset="0"/>
              </a:rPr>
              <a:t>We had 39 NEW sponsors opt-in to our default e-delivery for financial wellness education in 2024.</a:t>
            </a:r>
          </a:p>
          <a:p>
            <a:pPr marL="171450" indent="-171450" defTabSz="879378">
              <a:buFont typeface="Arial" panose="020B0604020202020204" pitchFamily="34" charset="0"/>
              <a:buChar char="•"/>
              <a:defRPr/>
            </a:pPr>
            <a:r>
              <a:rPr lang="en-US" sz="1000" dirty="0">
                <a:solidFill>
                  <a:srgbClr val="000000"/>
                </a:solidFill>
                <a:ea typeface="Calibri" charset="0"/>
                <a:cs typeface="Calibri Light" panose="020F0302020204030204" pitchFamily="34" charset="0"/>
              </a:rPr>
              <a:t>We </a:t>
            </a:r>
            <a:r>
              <a:rPr lang="en-US" sz="1000" dirty="0">
                <a:ea typeface="Calibri" charset="0"/>
                <a:cs typeface="Calibri Light" panose="020F0302020204030204" pitchFamily="34" charset="0"/>
              </a:rPr>
              <a:t>had 82% of sponsors promoting Merrill events in 2024.</a:t>
            </a:r>
          </a:p>
          <a:p>
            <a:pPr marL="171450" indent="-171450" defTabSz="879378">
              <a:buFont typeface="Arial" panose="020B0604020202020204" pitchFamily="34" charset="0"/>
              <a:buChar char="•"/>
              <a:defRPr/>
            </a:pPr>
            <a:r>
              <a:rPr lang="en-US" sz="1000" dirty="0">
                <a:ea typeface="Calibri" charset="0"/>
                <a:cs typeface="Calibri Light" panose="020F0302020204030204" pitchFamily="34" charset="0"/>
              </a:rPr>
              <a:t>And, we had 53% more sponsors adopt a Focus Week in 2024. We’ll talk more about FFW in just a minute, but what’s great about that </a:t>
            </a:r>
            <a:r>
              <a:rPr lang="en-US" sz="1000" dirty="0">
                <a:solidFill>
                  <a:srgbClr val="000000"/>
                </a:solidFill>
                <a:ea typeface="Calibri" charset="0"/>
                <a:cs typeface="Calibri Light" panose="020F0302020204030204" pitchFamily="34" charset="0"/>
              </a:rPr>
              <a:t>is we were able to curate the topics specifically for each client and deliver during a time that worked for their schedule.</a:t>
            </a:r>
          </a:p>
          <a:p>
            <a:pPr defTabSz="879378">
              <a:buClr>
                <a:srgbClr val="0052C2"/>
              </a:buClr>
              <a:defRPr/>
            </a:pPr>
            <a:endParaRPr lang="en-US" sz="1000" dirty="0">
              <a:solidFill>
                <a:srgbClr val="000000"/>
              </a:solidFill>
              <a:ea typeface="Calibri" charset="0"/>
              <a:cs typeface="Calibri Light" panose="020F0302020204030204" pitchFamily="34" charset="0"/>
            </a:endParaRPr>
          </a:p>
          <a:p>
            <a:pPr defTabSz="879378">
              <a:buClr>
                <a:srgbClr val="0052C2"/>
              </a:buClr>
              <a:defRPr/>
            </a:pPr>
            <a:r>
              <a:rPr lang="en-US" sz="1000" dirty="0">
                <a:solidFill>
                  <a:srgbClr val="000000"/>
                </a:solidFill>
                <a:ea typeface="Calibri" charset="0"/>
                <a:cs typeface="Calibri Light" panose="020F0302020204030204" pitchFamily="34" charset="0"/>
              </a:rPr>
              <a:t>What’s holding you back?</a:t>
            </a:r>
          </a:p>
          <a:p>
            <a:pPr defTabSz="879378">
              <a:buClr>
                <a:srgbClr val="0052C2"/>
              </a:buClr>
              <a:defRPr/>
            </a:pPr>
            <a:endParaRPr lang="en-US" sz="1000" dirty="0">
              <a:solidFill>
                <a:srgbClr val="000000"/>
              </a:solidFill>
              <a:ea typeface="Calibri" charset="0"/>
              <a:cs typeface="Calibri Light" panose="020F0302020204030204" pitchFamily="34" charset="0"/>
            </a:endParaRPr>
          </a:p>
          <a:p>
            <a:pPr defTabSz="879378">
              <a:buClr>
                <a:srgbClr val="0052C2"/>
              </a:buClr>
              <a:defRPr/>
            </a:pPr>
            <a:r>
              <a:rPr lang="en-US" sz="1000" dirty="0">
                <a:solidFill>
                  <a:srgbClr val="FF0000"/>
                </a:solidFill>
                <a:ea typeface="Calibri" charset="0"/>
                <a:cs typeface="Calibri Light" panose="020F0302020204030204" pitchFamily="34" charset="0"/>
              </a:rPr>
              <a:t>[click]</a:t>
            </a:r>
          </a:p>
          <a:p>
            <a:endParaRPr lang="en-US" sz="1000" dirty="0"/>
          </a:p>
        </p:txBody>
      </p:sp>
      <p:sp>
        <p:nvSpPr>
          <p:cNvPr id="4" name="Slide Number Placeholder 3"/>
          <p:cNvSpPr>
            <a:spLocks noGrp="1"/>
          </p:cNvSpPr>
          <p:nvPr>
            <p:ph type="sldNum" sz="quarter" idx="5"/>
          </p:nvPr>
        </p:nvSpPr>
        <p:spPr/>
        <p:txBody>
          <a:bodyPr/>
          <a:lstStyle/>
          <a:p>
            <a:fld id="{EB1B33B2-CB1F-43E8-A142-BC701E2D2BBF}" type="slidenum">
              <a:rPr lang="en-US" smtClean="0"/>
              <a:t>20</a:t>
            </a:fld>
            <a:endParaRPr lang="en-US" dirty="0"/>
          </a:p>
        </p:txBody>
      </p:sp>
    </p:spTree>
    <p:extLst>
      <p:ext uri="{BB962C8B-B14F-4D97-AF65-F5344CB8AC3E}">
        <p14:creationId xmlns:p14="http://schemas.microsoft.com/office/powerpoint/2010/main" val="19901232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numCol="2"/>
          <a:lstStyle/>
          <a:p>
            <a:pPr marL="0" marR="0" lvl="0" indent="0" algn="l" defTabSz="879378" rtl="0" eaLnBrk="1" fontAlgn="auto" latinLnBrk="0" hangingPunct="1">
              <a:lnSpc>
                <a:spcPct val="100000"/>
              </a:lnSpc>
              <a:spcBef>
                <a:spcPts val="0"/>
              </a:spcBef>
              <a:spcAft>
                <a:spcPts val="0"/>
              </a:spcAft>
              <a:buClr>
                <a:srgbClr val="0052C2"/>
              </a:buClr>
              <a:buSzTx/>
              <a:buFontTx/>
              <a:buNone/>
              <a:tabLst/>
              <a:defRPr/>
            </a:pPr>
            <a:br>
              <a:rPr lang="en-US" sz="900" i="1" dirty="0">
                <a:ea typeface="Calibri" charset="0"/>
                <a:cs typeface="Calibri Light" panose="020F0302020204030204" pitchFamily="34" charset="0"/>
                <a:sym typeface="Wingdings" panose="05000000000000000000" pitchFamily="2" charset="2"/>
              </a:rPr>
            </a:br>
            <a:r>
              <a:rPr lang="en-US" sz="900" i="1" dirty="0">
                <a:ea typeface="Calibri" charset="0"/>
                <a:cs typeface="Calibri Light" panose="020F0302020204030204" pitchFamily="34" charset="0"/>
                <a:sym typeface="Wingdings" panose="05000000000000000000" pitchFamily="2" charset="2"/>
              </a:rPr>
              <a:t>EC to add optional additional recommendations</a:t>
            </a:r>
            <a:r>
              <a:rPr lang="en-US" sz="900" i="1" dirty="0">
                <a:solidFill>
                  <a:srgbClr val="000000"/>
                </a:solidFill>
                <a:ea typeface="Calibri" charset="0"/>
                <a:cs typeface="Calibri Light" panose="020F0302020204030204" pitchFamily="34" charset="0"/>
                <a:sym typeface="Wingdings" panose="05000000000000000000" pitchFamily="2" charset="2"/>
              </a:rPr>
              <a:t>:</a:t>
            </a:r>
          </a:p>
          <a:p>
            <a:pPr marL="0" marR="0" lvl="0" indent="0" algn="l" defTabSz="879378" rtl="0" eaLnBrk="1" fontAlgn="auto" latinLnBrk="0" hangingPunct="1">
              <a:lnSpc>
                <a:spcPct val="100000"/>
              </a:lnSpc>
              <a:spcBef>
                <a:spcPts val="0"/>
              </a:spcBef>
              <a:spcAft>
                <a:spcPts val="0"/>
              </a:spcAft>
              <a:buClr>
                <a:srgbClr val="0052C2"/>
              </a:buClr>
              <a:buSzTx/>
              <a:buFontTx/>
              <a:buNone/>
              <a:tabLst/>
              <a:defRPr/>
            </a:pPr>
            <a:r>
              <a:rPr lang="en-US" sz="900" b="1" i="0" dirty="0">
                <a:solidFill>
                  <a:srgbClr val="000000"/>
                </a:solidFill>
                <a:ea typeface="ＭＳ Ｐゴシック" charset="0"/>
                <a:cs typeface="Calibri Light" panose="020F0302020204030204" pitchFamily="34" charset="0"/>
                <a:sym typeface="Wingdings" panose="05000000000000000000" pitchFamily="2" charset="2"/>
              </a:rPr>
              <a:t>Drive digital engagement</a:t>
            </a:r>
            <a:endParaRPr lang="en-US" sz="900" b="1" i="0" dirty="0">
              <a:ea typeface="ＭＳ Ｐゴシック" charset="0"/>
            </a:endParaRPr>
          </a:p>
          <a:p>
            <a:pPr marL="255984" indent="-171450" defTabSz="685800" fontAlgn="base">
              <a:spcBef>
                <a:spcPct val="0"/>
              </a:spcBef>
              <a:spcAft>
                <a:spcPct val="0"/>
              </a:spcAft>
              <a:buFont typeface="Arial" panose="020B0604020202020204" pitchFamily="34" charset="0"/>
              <a:buChar char="•"/>
            </a:pPr>
            <a:r>
              <a:rPr lang="en-US" sz="900" dirty="0">
                <a:ea typeface="ＭＳ Ｐゴシック" charset="0"/>
              </a:rPr>
              <a:t>Promote e-delivery and BOL app internally</a:t>
            </a:r>
          </a:p>
          <a:p>
            <a:pPr marL="255984" indent="-171450" defTabSz="685800" fontAlgn="base">
              <a:spcBef>
                <a:spcPct val="0"/>
              </a:spcBef>
              <a:spcAft>
                <a:spcPct val="0"/>
              </a:spcAft>
              <a:buFont typeface="Arial" panose="020B0604020202020204" pitchFamily="34" charset="0"/>
              <a:buChar char="•"/>
            </a:pPr>
            <a:r>
              <a:rPr lang="en-US" sz="900" dirty="0">
                <a:ea typeface="ＭＳ Ｐゴシック" charset="0"/>
                <a:cs typeface="Calibri Light" panose="020F0302020204030204" pitchFamily="34" charset="0"/>
              </a:rPr>
              <a:t>Direct employees to equity self-guided demos : Instructional resources for common participant actions </a:t>
            </a:r>
            <a:r>
              <a:rPr lang="en-US" sz="900" dirty="0">
                <a:effectLst/>
                <a:ea typeface="Calibri" panose="020F0502020204030204" pitchFamily="34" charset="0"/>
                <a:cs typeface="Times New Roman" panose="02020603050405020304" pitchFamily="18" charset="0"/>
              </a:rPr>
              <a:t>on BOL</a:t>
            </a:r>
          </a:p>
          <a:p>
            <a:pPr marL="255984" indent="-171450" defTabSz="685800" fontAlgn="base">
              <a:spcBef>
                <a:spcPct val="0"/>
              </a:spcBef>
              <a:spcAft>
                <a:spcPct val="0"/>
              </a:spcAft>
              <a:buFont typeface="Arial" panose="020B0604020202020204" pitchFamily="34" charset="0"/>
              <a:buChar char="•"/>
            </a:pPr>
            <a:r>
              <a:rPr lang="en-US" sz="900" dirty="0">
                <a:effectLst/>
                <a:ea typeface="Calibri" panose="020F0502020204030204" pitchFamily="34" charset="0"/>
                <a:cs typeface="Times New Roman" panose="02020603050405020304" pitchFamily="18" charset="0"/>
              </a:rPr>
              <a:t>MFA?</a:t>
            </a:r>
          </a:p>
          <a:p>
            <a:pPr marL="255984" indent="-171450" defTabSz="685800" fontAlgn="base">
              <a:spcBef>
                <a:spcPct val="0"/>
              </a:spcBef>
              <a:spcAft>
                <a:spcPct val="0"/>
              </a:spcAft>
              <a:buFont typeface="Arial" panose="020B0604020202020204" pitchFamily="34" charset="0"/>
              <a:buChar char="•"/>
            </a:pPr>
            <a:endParaRPr lang="en-US" sz="900" i="0" dirty="0">
              <a:solidFill>
                <a:srgbClr val="000000"/>
              </a:solidFill>
              <a:ea typeface="ＭＳ Ｐゴシック" charset="0"/>
              <a:cs typeface="Calibri Light" panose="020F0302020204030204" pitchFamily="34" charset="0"/>
              <a:sym typeface="Wingdings" panose="05000000000000000000" pitchFamily="2" charset="2"/>
            </a:endParaRPr>
          </a:p>
          <a:p>
            <a:pPr marR="0" lvl="0" algn="l" defTabSz="6858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sz="900" b="1" i="0" dirty="0">
                <a:solidFill>
                  <a:srgbClr val="000000"/>
                </a:solidFill>
                <a:ea typeface="ＭＳ Ｐゴシック" charset="0"/>
                <a:cs typeface="Calibri Light" panose="020F0302020204030204" pitchFamily="34" charset="0"/>
                <a:sym typeface="Wingdings" panose="05000000000000000000" pitchFamily="2" charset="2"/>
              </a:rPr>
              <a:t>Improve plan health</a:t>
            </a:r>
            <a:endParaRPr lang="en-US" sz="900" b="1" i="0" dirty="0">
              <a:ea typeface="ＭＳ Ｐゴシック" charset="0"/>
            </a:endParaRPr>
          </a:p>
          <a:p>
            <a:pPr marL="255984" indent="-171450" defTabSz="685800" fontAlgn="base">
              <a:spcBef>
                <a:spcPct val="0"/>
              </a:spcBef>
              <a:spcAft>
                <a:spcPct val="0"/>
              </a:spcAft>
              <a:buFont typeface="Arial" panose="020B0604020202020204" pitchFamily="34" charset="0"/>
              <a:buChar char="•"/>
            </a:pPr>
            <a:r>
              <a:rPr lang="en-US" sz="900" dirty="0">
                <a:ea typeface="ＭＳ Ｐゴシック" charset="0"/>
              </a:rPr>
              <a:t>Plan education</a:t>
            </a:r>
          </a:p>
          <a:p>
            <a:pPr marL="255984" indent="-171450" defTabSz="685800" fontAlgn="base">
              <a:spcBef>
                <a:spcPct val="0"/>
              </a:spcBef>
              <a:spcAft>
                <a:spcPct val="0"/>
              </a:spcAft>
              <a:buFont typeface="Arial" panose="020B0604020202020204" pitchFamily="34" charset="0"/>
              <a:buChar char="•"/>
            </a:pPr>
            <a:r>
              <a:rPr lang="en-US" sz="900" dirty="0">
                <a:ea typeface="ＭＳ Ｐゴシック" charset="0"/>
              </a:rPr>
              <a:t>Beneficiary campaign</a:t>
            </a:r>
          </a:p>
          <a:p>
            <a:pPr marL="255984" indent="-171450" defTabSz="685800" fontAlgn="base">
              <a:spcBef>
                <a:spcPct val="0"/>
              </a:spcBef>
              <a:spcAft>
                <a:spcPct val="0"/>
              </a:spcAft>
              <a:buFont typeface="Arial" panose="020B0604020202020204" pitchFamily="34" charset="0"/>
              <a:buChar char="•"/>
            </a:pPr>
            <a:r>
              <a:rPr lang="en-US" sz="900" dirty="0">
                <a:ea typeface="ＭＳ Ｐゴシック" charset="0"/>
              </a:rPr>
              <a:t>Diversification campaign</a:t>
            </a:r>
          </a:p>
          <a:p>
            <a:pPr marL="255984" indent="-171450" defTabSz="685800" fontAlgn="base">
              <a:spcBef>
                <a:spcPct val="0"/>
              </a:spcBef>
              <a:spcAft>
                <a:spcPct val="0"/>
              </a:spcAft>
              <a:buFont typeface="Arial" panose="020B0604020202020204" pitchFamily="34" charset="0"/>
              <a:buChar char="•"/>
            </a:pPr>
            <a:r>
              <a:rPr lang="en-US" sz="900" dirty="0">
                <a:ea typeface="ＭＳ Ｐゴシック" charset="0"/>
              </a:rPr>
              <a:t>Maximize the Match campaign</a:t>
            </a:r>
          </a:p>
          <a:p>
            <a:pPr marL="255984" indent="-171450" defTabSz="685800" fontAlgn="base">
              <a:spcBef>
                <a:spcPct val="0"/>
              </a:spcBef>
              <a:spcAft>
                <a:spcPct val="0"/>
              </a:spcAft>
              <a:buFont typeface="Arial" panose="020B0604020202020204" pitchFamily="34" charset="0"/>
              <a:buChar char="•"/>
            </a:pPr>
            <a:r>
              <a:rPr lang="en-US" sz="900" dirty="0">
                <a:ea typeface="ＭＳ Ｐゴシック" charset="0"/>
              </a:rPr>
              <a:t>Advice Access</a:t>
            </a:r>
          </a:p>
          <a:p>
            <a:pPr marL="255984" indent="-171450" defTabSz="685800" fontAlgn="base">
              <a:spcBef>
                <a:spcPct val="0"/>
              </a:spcBef>
              <a:spcAft>
                <a:spcPct val="0"/>
              </a:spcAft>
              <a:buFont typeface="Arial" panose="020B0604020202020204" pitchFamily="34" charset="0"/>
              <a:buChar char="•"/>
            </a:pPr>
            <a:r>
              <a:rPr lang="en-US" sz="900" dirty="0">
                <a:ea typeface="ＭＳ Ｐゴシック" charset="0"/>
              </a:rPr>
              <a:t>Personal Retirement Strategy</a:t>
            </a:r>
          </a:p>
          <a:p>
            <a:pPr marL="255984" indent="-171450" defTabSz="685800" fontAlgn="base">
              <a:spcBef>
                <a:spcPct val="0"/>
              </a:spcBef>
              <a:spcAft>
                <a:spcPct val="0"/>
              </a:spcAft>
              <a:buFont typeface="Arial" panose="020B0604020202020204" pitchFamily="34" charset="0"/>
              <a:buChar char="•"/>
            </a:pPr>
            <a:r>
              <a:rPr lang="en-US" sz="900" dirty="0">
                <a:ea typeface="ＭＳ Ｐゴシック" charset="0"/>
              </a:rPr>
              <a:t>Introducing Roth 401(k)</a:t>
            </a:r>
          </a:p>
          <a:p>
            <a:pPr marL="255984"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sz="900" dirty="0">
                <a:ea typeface="ＭＳ Ｐゴシック" charset="0"/>
              </a:rPr>
              <a:t>Nonqualified plan education</a:t>
            </a:r>
          </a:p>
          <a:p>
            <a:pPr marL="255984" indent="-171450" defTabSz="685800" fontAlgn="base">
              <a:spcBef>
                <a:spcPct val="0"/>
              </a:spcBef>
              <a:spcAft>
                <a:spcPct val="0"/>
              </a:spcAft>
              <a:buFont typeface="Arial" panose="020B0604020202020204" pitchFamily="34" charset="0"/>
              <a:buChar char="•"/>
            </a:pPr>
            <a:r>
              <a:rPr lang="en-US" sz="900" dirty="0">
                <a:ea typeface="ＭＳ Ｐゴシック" charset="0"/>
              </a:rPr>
              <a:t>ESPP plan education</a:t>
            </a:r>
          </a:p>
          <a:p>
            <a:pPr marL="255984" indent="-171450" defTabSz="685800" fontAlgn="base">
              <a:spcBef>
                <a:spcPct val="0"/>
              </a:spcBef>
              <a:spcAft>
                <a:spcPct val="0"/>
              </a:spcAft>
              <a:buFont typeface="Arial" panose="020B0604020202020204" pitchFamily="34" charset="0"/>
              <a:buChar char="•"/>
            </a:pPr>
            <a:r>
              <a:rPr lang="en-US" sz="900" dirty="0">
                <a:ea typeface="ＭＳ Ｐゴシック" charset="0"/>
              </a:rPr>
              <a:t>Equity plan education</a:t>
            </a:r>
          </a:p>
          <a:p>
            <a:pPr marL="255984" indent="-171450" defTabSz="685800" fontAlgn="base">
              <a:spcBef>
                <a:spcPct val="0"/>
              </a:spcBef>
              <a:spcAft>
                <a:spcPct val="0"/>
              </a:spcAft>
              <a:buFont typeface="Arial" panose="020B0604020202020204" pitchFamily="34" charset="0"/>
              <a:buChar char="•"/>
            </a:pPr>
            <a:r>
              <a:rPr lang="en-US" sz="900" dirty="0">
                <a:ea typeface="ＭＳ Ｐゴシック" charset="0"/>
              </a:rPr>
              <a:t>HSA plan education</a:t>
            </a:r>
          </a:p>
          <a:p>
            <a:pPr marL="255984" indent="-171450" defTabSz="685800" fontAlgn="base">
              <a:spcBef>
                <a:spcPct val="0"/>
              </a:spcBef>
              <a:spcAft>
                <a:spcPct val="0"/>
              </a:spcAft>
              <a:buFont typeface="Arial" panose="020B0604020202020204" pitchFamily="34" charset="0"/>
              <a:buChar char="•"/>
            </a:pPr>
            <a:r>
              <a:rPr lang="en-US" sz="900" baseline="0" dirty="0">
                <a:ea typeface="ＭＳ Ｐゴシック" charset="0"/>
              </a:rPr>
              <a:t>CEBI</a:t>
            </a:r>
            <a:r>
              <a:rPr lang="en-US" sz="900" dirty="0">
                <a:ea typeface="ＭＳ Ｐゴシック" charset="0"/>
              </a:rPr>
              <a:t> communications</a:t>
            </a:r>
          </a:p>
          <a:p>
            <a:pPr marL="255984" indent="-171450" defTabSz="685800" fontAlgn="base">
              <a:spcBef>
                <a:spcPct val="0"/>
              </a:spcBef>
              <a:spcAft>
                <a:spcPct val="0"/>
              </a:spcAft>
              <a:buFont typeface="Arial" panose="020B0604020202020204" pitchFamily="34" charset="0"/>
              <a:buChar char="•"/>
            </a:pPr>
            <a:r>
              <a:rPr lang="en-US" sz="900" baseline="0" dirty="0">
                <a:ea typeface="ＭＳ Ｐゴシック" charset="0"/>
              </a:rPr>
              <a:t>Plan</a:t>
            </a:r>
            <a:r>
              <a:rPr lang="en-US" sz="900" dirty="0">
                <a:ea typeface="ＭＳ Ｐゴシック" charset="0"/>
              </a:rPr>
              <a:t> change communications</a:t>
            </a:r>
          </a:p>
          <a:p>
            <a:pPr marL="255984" indent="-171450" defTabSz="685800" fontAlgn="base">
              <a:spcBef>
                <a:spcPct val="0"/>
              </a:spcBef>
              <a:spcAft>
                <a:spcPct val="0"/>
              </a:spcAft>
              <a:buFont typeface="Arial" panose="020B0604020202020204" pitchFamily="34" charset="0"/>
              <a:buChar char="•"/>
            </a:pPr>
            <a:r>
              <a:rPr lang="en-US" sz="900" baseline="0" dirty="0">
                <a:ea typeface="ＭＳ Ｐゴシック" charset="0"/>
              </a:rPr>
              <a:t>Fund</a:t>
            </a:r>
            <a:r>
              <a:rPr lang="en-US" sz="900" dirty="0">
                <a:ea typeface="ＭＳ Ｐゴシック" charset="0"/>
              </a:rPr>
              <a:t> change communications</a:t>
            </a:r>
          </a:p>
          <a:p>
            <a:pPr marL="255984" indent="-171450" defTabSz="685800" fontAlgn="base">
              <a:spcBef>
                <a:spcPct val="0"/>
              </a:spcBef>
              <a:spcAft>
                <a:spcPct val="0"/>
              </a:spcAft>
              <a:buFont typeface="Arial" panose="020B0604020202020204" pitchFamily="34" charset="0"/>
              <a:buChar char="•"/>
            </a:pPr>
            <a:r>
              <a:rPr lang="en-US" sz="900" baseline="0" dirty="0">
                <a:ea typeface="ＭＳ Ｐゴシック" charset="0"/>
              </a:rPr>
              <a:t>M&amp;A communications</a:t>
            </a:r>
            <a:endParaRPr lang="en-US" sz="900" dirty="0"/>
          </a:p>
          <a:p>
            <a:pPr defTabSz="879378">
              <a:buClr>
                <a:srgbClr val="0052C2"/>
              </a:buClr>
              <a:defRPr/>
            </a:pPr>
            <a:r>
              <a:rPr lang="en-US" sz="900" b="1" dirty="0">
                <a:ea typeface="Calibri" charset="0"/>
                <a:cs typeface="Calibri Light" panose="020F0302020204030204" pitchFamily="34" charset="0"/>
                <a:sym typeface="Wingdings" panose="05000000000000000000" pitchFamily="2" charset="2"/>
              </a:rPr>
              <a:t>Expand financial wellness</a:t>
            </a:r>
            <a:endParaRPr lang="en-US" sz="900" b="1" dirty="0">
              <a:solidFill>
                <a:srgbClr val="000000"/>
              </a:solidFill>
              <a:ea typeface="Calibri" charset="0"/>
              <a:cs typeface="Calibri Light" panose="020F0302020204030204" pitchFamily="34" charset="0"/>
              <a:sym typeface="Wingdings" panose="05000000000000000000" pitchFamily="2" charset="2"/>
            </a:endParaRPr>
          </a:p>
          <a:p>
            <a:pPr marL="171450" marR="0" indent="-171450">
              <a:spcBef>
                <a:spcPts val="0"/>
              </a:spcBef>
              <a:spcAft>
                <a:spcPts val="0"/>
              </a:spcAft>
              <a:buFont typeface="Arial" panose="020B0604020202020204" pitchFamily="34" charset="0"/>
              <a:buChar char="•"/>
            </a:pPr>
            <a:r>
              <a:rPr lang="en-US" sz="900" dirty="0">
                <a:effectLst/>
                <a:ea typeface="Calibri" panose="020F0502020204030204" pitchFamily="34" charset="0"/>
                <a:cs typeface="Times New Roman" panose="02020603050405020304" pitchFamily="18" charset="0"/>
              </a:rPr>
              <a:t>Financial Wellness Tracker - we believe everyone should take an assessment at least once and then again as their life/goals change. It also increases what we know about your employees and allows us to deliver more targeted, relevant messages to guide them on their journey.</a:t>
            </a:r>
            <a:endParaRPr kumimoji="0" lang="en-US" sz="9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endParaRPr>
          </a:p>
          <a:p>
            <a:pPr marL="171450" marR="0" indent="-171450">
              <a:spcBef>
                <a:spcPts val="0"/>
              </a:spcBef>
              <a:spcAft>
                <a:spcPts val="0"/>
              </a:spcAft>
              <a:buFont typeface="Arial" panose="020B0604020202020204" pitchFamily="34" charset="0"/>
              <a:buChar char="•"/>
            </a:pPr>
            <a:r>
              <a:rPr kumimoji="0" lang="en-US" sz="9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Leverage our self-paced On demand Financial Wellness resources: Events Center audiocasts and videos, Education Center articles and tools, myFuture blog and quarterly newsletter</a:t>
            </a:r>
          </a:p>
          <a:p>
            <a:pPr marL="171450" marR="0" indent="-171450">
              <a:spcBef>
                <a:spcPts val="0"/>
              </a:spcBef>
              <a:spcAft>
                <a:spcPts val="0"/>
              </a:spcAft>
              <a:buFont typeface="Arial" panose="020B0604020202020204" pitchFamily="34" charset="0"/>
              <a:buChar char="•"/>
            </a:pPr>
            <a:r>
              <a:rPr kumimoji="0" lang="en-US" sz="9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Promote select spotlight events [</a:t>
            </a:r>
            <a:r>
              <a:rPr lang="en-US" sz="900" dirty="0">
                <a:solidFill>
                  <a:srgbClr val="000000"/>
                </a:solidFill>
                <a:cs typeface="Calibri Light" panose="020F0302020204030204" pitchFamily="34" charset="0"/>
              </a:rPr>
              <a:t>Get on Track, Navigating Investment Decisions, Striving for Abundance, Understanding Equity Awards, Financial Empowerment, International Women’s Day, Retirement Income Planning, Financial Literacy Month, Teach Your Children to Save, Tackling Student Loan Debt, National 529 Day, Home Sweet Home, Striving for Abundance, Women’s Roundtable, Stay on Track, Striving for Abundance, Making your Money Last, 401(k) Day, Hispanic Heritage Month (SP), National Preparedness Month, Balancing Money and Mind, Pursuing Your Retirement, Financial Wellness for the Holidays, Planning for 2025]</a:t>
            </a:r>
          </a:p>
          <a:p>
            <a:pPr marL="171450" marR="0" lvl="0" indent="-171450" algn="l" defTabSz="6858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[Financial Focus Week: seminars and 1:1 consultations in XX Month]</a:t>
            </a:r>
          </a:p>
          <a:p>
            <a:pPr marL="171450" marR="0" lvl="0" indent="-171450" algn="l" defTabSz="6858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[Targeted location events and webinars]</a:t>
            </a:r>
          </a:p>
          <a:p>
            <a:pPr marL="0" marR="0" lvl="0" indent="0" algn="l" defTabSz="6858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900" b="0" i="0" u="none" strike="noStrike" kern="1200" cap="none" spc="0" normalizeH="0" baseline="0" noProof="0" dirty="0">
              <a:ln>
                <a:noFill/>
              </a:ln>
              <a:solidFill>
                <a:srgbClr val="FF0000"/>
              </a:solidFill>
              <a:effectLst/>
              <a:uLnTx/>
              <a:uFillTx/>
              <a:ea typeface="Calibri" charset="0"/>
              <a:cs typeface="Calibri Light" panose="020F0302020204030204" pitchFamily="34" charset="0"/>
            </a:endParaRPr>
          </a:p>
          <a:p>
            <a:pPr marL="0" marR="0" lvl="0" indent="0" algn="l" defTabSz="6858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900" b="0" i="0" u="none" strike="noStrike" kern="1200" cap="none" spc="0" normalizeH="0" baseline="0" noProof="0" dirty="0">
                <a:ln>
                  <a:noFill/>
                </a:ln>
                <a:solidFill>
                  <a:srgbClr val="FF0000"/>
                </a:solidFill>
                <a:effectLst/>
                <a:uLnTx/>
                <a:uFillTx/>
                <a:ea typeface="Calibri" charset="0"/>
                <a:cs typeface="Calibri Light" panose="020F0302020204030204" pitchFamily="34" charset="0"/>
              </a:rPr>
              <a:t>[click]</a:t>
            </a:r>
            <a:endParaRPr kumimoji="0" lang="en-US" sz="9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endParaRPr>
          </a:p>
          <a:p>
            <a:endParaRPr lang="en-US" sz="900" dirty="0"/>
          </a:p>
        </p:txBody>
      </p:sp>
      <p:sp>
        <p:nvSpPr>
          <p:cNvPr id="4" name="Slide Number Placeholder 3"/>
          <p:cNvSpPr>
            <a:spLocks noGrp="1"/>
          </p:cNvSpPr>
          <p:nvPr>
            <p:ph type="sldNum" sz="quarter" idx="5"/>
          </p:nvPr>
        </p:nvSpPr>
        <p:spPr/>
        <p:txBody>
          <a:bodyPr/>
          <a:lstStyle/>
          <a:p>
            <a:fld id="{EB1B33B2-CB1F-43E8-A142-BC701E2D2BBF}" type="slidenum">
              <a:rPr lang="en-US" smtClean="0"/>
              <a:t>21</a:t>
            </a:fld>
            <a:endParaRPr lang="en-US"/>
          </a:p>
        </p:txBody>
      </p:sp>
    </p:spTree>
    <p:extLst>
      <p:ext uri="{BB962C8B-B14F-4D97-AF65-F5344CB8AC3E}">
        <p14:creationId xmlns:p14="http://schemas.microsoft.com/office/powerpoint/2010/main" val="37024940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5225"/>
            <a:ext cx="5486400" cy="3087688"/>
          </a:xfrm>
        </p:spPr>
      </p:sp>
      <p:sp>
        <p:nvSpPr>
          <p:cNvPr id="3" name="Notes Placeholder 2"/>
          <p:cNvSpPr>
            <a:spLocks noGrp="1"/>
          </p:cNvSpPr>
          <p:nvPr>
            <p:ph type="body" idx="1"/>
          </p:nvPr>
        </p:nvSpPr>
        <p:spPr>
          <a:xfrm>
            <a:off x="685800" y="4403406"/>
            <a:ext cx="5486400" cy="4088587"/>
          </a:xfrm>
        </p:spPr>
        <p:txBody>
          <a:bodyPr numCol="1"/>
          <a:lstStyle/>
          <a:p>
            <a:r>
              <a:rPr lang="en-US" sz="900" dirty="0"/>
              <a:t>Financial Focus Week has company events planned on your schedule.</a:t>
            </a:r>
          </a:p>
          <a:p>
            <a:endParaRPr lang="en-US" sz="900" dirty="0"/>
          </a:p>
          <a:p>
            <a:r>
              <a:rPr lang="en-US" sz="900" i="1" dirty="0"/>
              <a:t>For clients who have had a FFW, skip this section and go right to your recommendations below.</a:t>
            </a:r>
          </a:p>
          <a:p>
            <a:r>
              <a:rPr lang="en-US" sz="900" dirty="0"/>
              <a:t>In addition to the prepackaged national education events we hold throughout the year, we have an opportunity to tailor an event specifically for your employees. This is different because: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We use a targeted approach with a variety of ways for your employees to engage and drive action: Live sessions, one-on-one consultations held in person or virtually. Recommended on-demand videos, audiocasts and other resources supplement the sessions and continue the conversation.</a:t>
            </a:r>
          </a:p>
          <a:p>
            <a:pPr marL="171450" indent="-171450">
              <a:buFont typeface="Arial" panose="020B0604020202020204" pitchFamily="34" charset="0"/>
              <a:buChar char="•"/>
            </a:pPr>
            <a:r>
              <a:rPr lang="en-US" sz="900" dirty="0"/>
              <a:t>Topics are curated for your employees and your plan goals.</a:t>
            </a:r>
          </a:p>
          <a:p>
            <a:pPr marL="171450" indent="-171450">
              <a:buFont typeface="Arial" panose="020B0604020202020204" pitchFamily="34" charset="0"/>
              <a:buChar char="•"/>
            </a:pPr>
            <a:r>
              <a:rPr lang="en-US" sz="900" dirty="0"/>
              <a:t>They are shaped and promoted to meet your employees’ needs.</a:t>
            </a:r>
          </a:p>
          <a:p>
            <a:endParaRPr lang="en-US" sz="900" dirty="0"/>
          </a:p>
          <a:p>
            <a:r>
              <a:rPr lang="en-US" sz="900" dirty="0">
                <a:solidFill>
                  <a:srgbClr val="FF0000"/>
                </a:solidFill>
              </a:rPr>
              <a:t>EC: Walk through recommendations you set, shown on screen.</a:t>
            </a:r>
          </a:p>
          <a:p>
            <a:endParaRPr lang="en-US" sz="900" dirty="0"/>
          </a:p>
          <a:p>
            <a:r>
              <a:rPr lang="en-US" sz="900" i="1" dirty="0"/>
              <a:t>[optional] </a:t>
            </a:r>
            <a:r>
              <a:rPr lang="en-US" sz="900" dirty="0"/>
              <a:t>To really experience the benefits of a Financial Focus Week:</a:t>
            </a:r>
          </a:p>
          <a:p>
            <a:pPr marL="171450" indent="-171450">
              <a:buFont typeface="Arial" panose="020B0604020202020204" pitchFamily="34" charset="0"/>
              <a:buChar char="•"/>
            </a:pPr>
            <a:r>
              <a:rPr lang="en-US" sz="900" dirty="0"/>
              <a:t>Partner with an employee resource group—either have the group sponsor the event or hold the event specifically for the group and its members. When your ERGs sponsor an event, employees are more likely to pay attention. When the event is specifically for an ERG, you can really tailor the content for the group’s interest and needs. Both are great ways to boost attendance.</a:t>
            </a:r>
          </a:p>
          <a:p>
            <a:pPr marL="171450" indent="-171450">
              <a:buFont typeface="Arial" panose="020B0604020202020204" pitchFamily="34" charset="0"/>
              <a:buChar char="•"/>
            </a:pPr>
            <a:r>
              <a:rPr lang="en-US" sz="900" dirty="0"/>
              <a:t>Get senior leadership and local site contacts involved. The more others can champion these events, the more you’ll encourage attendance. Consider an internal communication or video from leadership.</a:t>
            </a:r>
          </a:p>
          <a:p>
            <a:pPr marL="171450" indent="-171450">
              <a:buFont typeface="Arial" panose="020B0604020202020204" pitchFamily="34" charset="0"/>
              <a:buChar char="•"/>
            </a:pPr>
            <a:r>
              <a:rPr lang="en-US" sz="900" dirty="0"/>
              <a:t>Promote the event ahead of time and again leading up to the event.</a:t>
            </a:r>
          </a:p>
          <a:p>
            <a:pPr marL="171450" indent="-171450">
              <a:buFont typeface="Arial" panose="020B0604020202020204" pitchFamily="34" charset="0"/>
              <a:buChar char="•"/>
            </a:pPr>
            <a:r>
              <a:rPr lang="en-US" sz="900" dirty="0"/>
              <a:t>Carefully consider on-site vs. virtual delivery as well as the times of day for your event. Are your employees fully back in the office? Do they have time to leave the floor during the day? Would they like to have their spouses or other family member join?</a:t>
            </a:r>
          </a:p>
          <a:p>
            <a:pPr marL="171450" indent="-171450">
              <a:buFont typeface="Arial" panose="020B0604020202020204" pitchFamily="34" charset="0"/>
              <a:buChar char="•"/>
            </a:pPr>
            <a:r>
              <a:rPr lang="en-US" sz="900" dirty="0"/>
              <a:t>Get support from your sites. Employees need to be able to take time away. There shouldn’t be competing priorities. Space should be available for the event.</a:t>
            </a:r>
          </a:p>
          <a:p>
            <a:endParaRPr lang="en-US" sz="900" dirty="0">
              <a:solidFill>
                <a:srgbClr val="FF0000"/>
              </a:solidFill>
            </a:endParaRPr>
          </a:p>
          <a:p>
            <a:r>
              <a:rPr lang="en-US" sz="900" dirty="0">
                <a:solidFill>
                  <a:srgbClr val="FF0000"/>
                </a:solidFill>
              </a:rPr>
              <a:t>[click]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5922175-3371-144F-AC5D-6D4149F07B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8312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6175"/>
            <a:ext cx="5486400" cy="3087688"/>
          </a:xfrm>
        </p:spPr>
      </p:sp>
      <p:sp>
        <p:nvSpPr>
          <p:cNvPr id="3" name="Notes Placeholder 2"/>
          <p:cNvSpPr>
            <a:spLocks noGrp="1"/>
          </p:cNvSpPr>
          <p:nvPr>
            <p:ph type="body" idx="1"/>
          </p:nvPr>
        </p:nvSpPr>
        <p:spPr>
          <a:xfrm>
            <a:off x="685800" y="4378684"/>
            <a:ext cx="5486400" cy="3530876"/>
          </a:xfrm>
        </p:spPr>
        <p:txBody>
          <a:bodyPr numCol="2"/>
          <a:lstStyle/>
          <a:p>
            <a:pPr marL="0" defTabSz="685800" fontAlgn="base">
              <a:spcBef>
                <a:spcPct val="0"/>
              </a:spcBef>
              <a:spcAft>
                <a:spcPct val="0"/>
              </a:spcAft>
            </a:pPr>
            <a:r>
              <a:rPr lang="en-US" sz="1100" baseline="0" dirty="0">
                <a:ea typeface="ＭＳ Ｐゴシック" charset="0"/>
              </a:rPr>
              <a:t>Review 2025 calendar</a:t>
            </a:r>
          </a:p>
          <a:p>
            <a:pPr marL="0" defTabSz="685800" fontAlgn="base">
              <a:spcBef>
                <a:spcPct val="0"/>
              </a:spcBef>
              <a:spcAft>
                <a:spcPct val="0"/>
              </a:spcAft>
            </a:pPr>
            <a:endParaRPr lang="en-US" sz="1100" dirty="0">
              <a:ea typeface="ＭＳ Ｐゴシック" charset="0"/>
            </a:endParaRPr>
          </a:p>
          <a:p>
            <a:pPr marL="0" defTabSz="685800" fontAlgn="base">
              <a:spcBef>
                <a:spcPct val="0"/>
              </a:spcBef>
              <a:spcAft>
                <a:spcPct val="0"/>
              </a:spcAft>
            </a:pPr>
            <a:r>
              <a:rPr lang="en-US" sz="1100" i="1" dirty="0">
                <a:ea typeface="ＭＳ Ｐゴシック" charset="0"/>
              </a:rPr>
              <a:t>Optional choices on this page for the EC to insert as custom activity (keep it high level): </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Financial Focus Week</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Financial wellness webcast</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Financial wellness on-site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Plan education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Phone consultations</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In-person consultations</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Beneficiary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Diversification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Maximize the Match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Advice Access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Personal Retirement Strategy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Roth campaign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sz="1100" dirty="0">
                <a:ea typeface="ＭＳ Ｐゴシック" charset="0"/>
              </a:rPr>
              <a:t>Nonqualified plan education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sz="1100" dirty="0">
                <a:ea typeface="ＭＳ Ｐゴシック" charset="0"/>
              </a:rPr>
              <a:t>Nonqualified brochure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Nonqualified enrollment communications </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ESPP plan education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ESPP brochure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ESPP purchase notice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ESPP enrollment communications</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Equity plan education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Equity brochure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Equity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HSA plan education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HSA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Better Together campaign</a:t>
            </a:r>
          </a:p>
          <a:p>
            <a:pPr marL="0" indent="-171450" defTabSz="685800" fontAlgn="base">
              <a:spcBef>
                <a:spcPct val="0"/>
              </a:spcBef>
              <a:spcAft>
                <a:spcPct val="0"/>
              </a:spcAft>
              <a:buFont typeface="Arial" panose="020B0604020202020204" pitchFamily="34" charset="0"/>
              <a:buChar char="•"/>
            </a:pPr>
            <a:r>
              <a:rPr lang="en-US" sz="1100" baseline="0" dirty="0">
                <a:ea typeface="ＭＳ Ｐゴシック" charset="0"/>
              </a:rPr>
              <a:t>CEBI</a:t>
            </a:r>
            <a:r>
              <a:rPr lang="en-US" sz="1100" dirty="0">
                <a:ea typeface="ＭＳ Ｐゴシック" charset="0"/>
              </a:rPr>
              <a:t> communications</a:t>
            </a:r>
          </a:p>
          <a:p>
            <a:pPr marL="0" indent="-171450" defTabSz="685800" fontAlgn="base">
              <a:spcBef>
                <a:spcPct val="0"/>
              </a:spcBef>
              <a:spcAft>
                <a:spcPct val="0"/>
              </a:spcAft>
              <a:buFont typeface="Arial" panose="020B0604020202020204" pitchFamily="34" charset="0"/>
              <a:buChar char="•"/>
            </a:pPr>
            <a:r>
              <a:rPr lang="en-US" sz="1100" baseline="0" dirty="0">
                <a:ea typeface="ＭＳ Ｐゴシック" charset="0"/>
              </a:rPr>
              <a:t>Plan</a:t>
            </a:r>
            <a:r>
              <a:rPr lang="en-US" sz="1100" dirty="0">
                <a:ea typeface="ＭＳ Ｐゴシック" charset="0"/>
              </a:rPr>
              <a:t> change communications</a:t>
            </a:r>
          </a:p>
          <a:p>
            <a:pPr marL="0" indent="-171450" defTabSz="685800" fontAlgn="base">
              <a:spcBef>
                <a:spcPct val="0"/>
              </a:spcBef>
              <a:spcAft>
                <a:spcPct val="0"/>
              </a:spcAft>
              <a:buFont typeface="Arial" panose="020B0604020202020204" pitchFamily="34" charset="0"/>
              <a:buChar char="•"/>
            </a:pPr>
            <a:r>
              <a:rPr lang="en-US" sz="1100" baseline="0" dirty="0">
                <a:ea typeface="ＭＳ Ｐゴシック" charset="0"/>
              </a:rPr>
              <a:t>Fund</a:t>
            </a:r>
            <a:r>
              <a:rPr lang="en-US" sz="1100" dirty="0">
                <a:ea typeface="ＭＳ Ｐゴシック" charset="0"/>
              </a:rPr>
              <a:t> change communications</a:t>
            </a:r>
          </a:p>
          <a:p>
            <a:pPr marL="0" indent="-171450" defTabSz="685800" fontAlgn="base">
              <a:spcBef>
                <a:spcPct val="0"/>
              </a:spcBef>
              <a:spcAft>
                <a:spcPct val="0"/>
              </a:spcAft>
              <a:buFont typeface="Arial" panose="020B0604020202020204" pitchFamily="34" charset="0"/>
              <a:buChar char="•"/>
            </a:pPr>
            <a:r>
              <a:rPr lang="en-US" sz="1100" baseline="0" dirty="0">
                <a:ea typeface="ＭＳ Ｐゴシック" charset="0"/>
              </a:rPr>
              <a:t>M&amp;A communications</a:t>
            </a:r>
            <a:endParaRPr lang="en-US" sz="1100" dirty="0">
              <a:ea typeface="ＭＳ Ｐゴシック" charset="0"/>
            </a:endParaRPr>
          </a:p>
          <a:p>
            <a:pPr marL="0" defTabSz="685800" fontAlgn="base">
              <a:spcBef>
                <a:spcPct val="0"/>
              </a:spcBef>
              <a:spcAft>
                <a:spcPct val="0"/>
              </a:spcAft>
            </a:pPr>
            <a:endParaRPr lang="en-US" sz="1100" baseline="0" dirty="0">
              <a:solidFill>
                <a:srgbClr val="FF0000"/>
              </a:solidFill>
              <a:ea typeface="ＭＳ Ｐゴシック" charset="0"/>
            </a:endParaRPr>
          </a:p>
          <a:p>
            <a:pPr marL="0" defTabSz="685800" fontAlgn="base">
              <a:spcBef>
                <a:spcPct val="0"/>
              </a:spcBef>
              <a:spcAft>
                <a:spcPct val="0"/>
              </a:spcAft>
            </a:pPr>
            <a:r>
              <a:rPr lang="en-US" sz="1100" baseline="0" dirty="0">
                <a:solidFill>
                  <a:srgbClr val="FF0000"/>
                </a:solidFill>
                <a:ea typeface="ＭＳ Ｐゴシック" charset="0"/>
              </a:rPr>
              <a:t>[click]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BEA8C17-E677-48D5-879B-E50970508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53910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6175"/>
            <a:ext cx="5486400" cy="3087688"/>
          </a:xfrm>
        </p:spPr>
      </p:sp>
      <p:sp>
        <p:nvSpPr>
          <p:cNvPr id="3" name="Notes Placeholder 2"/>
          <p:cNvSpPr>
            <a:spLocks noGrp="1"/>
          </p:cNvSpPr>
          <p:nvPr>
            <p:ph type="body" idx="1"/>
          </p:nvPr>
        </p:nvSpPr>
        <p:spPr>
          <a:xfrm>
            <a:off x="685800" y="4378684"/>
            <a:ext cx="5486400" cy="3530876"/>
          </a:xfrm>
        </p:spPr>
        <p:txBody>
          <a:bodyPr numCol="2"/>
          <a:lstStyle/>
          <a:p>
            <a:pPr marL="0" defTabSz="685800" fontAlgn="base">
              <a:spcBef>
                <a:spcPct val="0"/>
              </a:spcBef>
              <a:spcAft>
                <a:spcPct val="0"/>
              </a:spcAft>
            </a:pPr>
            <a:r>
              <a:rPr lang="en-US" sz="1100" baseline="0" dirty="0">
                <a:ea typeface="ＭＳ Ｐゴシック" charset="0"/>
              </a:rPr>
              <a:t>Review 2025 calendar</a:t>
            </a:r>
          </a:p>
          <a:p>
            <a:pPr marL="0" defTabSz="685800" fontAlgn="base">
              <a:spcBef>
                <a:spcPct val="0"/>
              </a:spcBef>
              <a:spcAft>
                <a:spcPct val="0"/>
              </a:spcAft>
            </a:pPr>
            <a:endParaRPr lang="en-US" sz="1100" dirty="0">
              <a:ea typeface="ＭＳ Ｐゴシック" charset="0"/>
            </a:endParaRPr>
          </a:p>
          <a:p>
            <a:pPr marL="0" defTabSz="685800" fontAlgn="base">
              <a:spcBef>
                <a:spcPct val="0"/>
              </a:spcBef>
              <a:spcAft>
                <a:spcPct val="0"/>
              </a:spcAft>
            </a:pPr>
            <a:r>
              <a:rPr lang="en-US" sz="1100" i="1" dirty="0">
                <a:ea typeface="ＭＳ Ｐゴシック" charset="0"/>
              </a:rPr>
              <a:t>Optional choices on this page for the EC to insert as custom activity (keep it high level): </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Financial Focus Week</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Financial wellness webcast</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Financial wellness on-site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Plan education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Phone consultations</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In-person consultations</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Beneficiary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Diversification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Maximize the Match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Advice Access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Personal Retirement Strategy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Roth campaign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sz="1100" dirty="0">
                <a:ea typeface="ＭＳ Ｐゴシック" charset="0"/>
              </a:rPr>
              <a:t>Nonqualified plan education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sz="1100" dirty="0">
                <a:ea typeface="ＭＳ Ｐゴシック" charset="0"/>
              </a:rPr>
              <a:t>Nonqualified brochure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Nonqualified enrollment communications </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ESPP plan education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ESPP brochure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ESPP purchase notice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ESPP enrollment communications</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Equity plan education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Equity brochure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Equity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HSA plan education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HSA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Better Together campaign</a:t>
            </a:r>
          </a:p>
          <a:p>
            <a:pPr marL="0" indent="-171450" defTabSz="685800" fontAlgn="base">
              <a:spcBef>
                <a:spcPct val="0"/>
              </a:spcBef>
              <a:spcAft>
                <a:spcPct val="0"/>
              </a:spcAft>
              <a:buFont typeface="Arial" panose="020B0604020202020204" pitchFamily="34" charset="0"/>
              <a:buChar char="•"/>
            </a:pPr>
            <a:r>
              <a:rPr lang="en-US" sz="1100" baseline="0" dirty="0">
                <a:ea typeface="ＭＳ Ｐゴシック" charset="0"/>
              </a:rPr>
              <a:t>CEBI</a:t>
            </a:r>
            <a:r>
              <a:rPr lang="en-US" sz="1100" dirty="0">
                <a:ea typeface="ＭＳ Ｐゴシック" charset="0"/>
              </a:rPr>
              <a:t> communications</a:t>
            </a:r>
          </a:p>
          <a:p>
            <a:pPr marL="0" indent="-171450" defTabSz="685800" fontAlgn="base">
              <a:spcBef>
                <a:spcPct val="0"/>
              </a:spcBef>
              <a:spcAft>
                <a:spcPct val="0"/>
              </a:spcAft>
              <a:buFont typeface="Arial" panose="020B0604020202020204" pitchFamily="34" charset="0"/>
              <a:buChar char="•"/>
            </a:pPr>
            <a:r>
              <a:rPr lang="en-US" sz="1100" baseline="0" dirty="0">
                <a:ea typeface="ＭＳ Ｐゴシック" charset="0"/>
              </a:rPr>
              <a:t>Plan</a:t>
            </a:r>
            <a:r>
              <a:rPr lang="en-US" sz="1100" dirty="0">
                <a:ea typeface="ＭＳ Ｐゴシック" charset="0"/>
              </a:rPr>
              <a:t> change communications</a:t>
            </a:r>
          </a:p>
          <a:p>
            <a:pPr marL="0" indent="-171450" defTabSz="685800" fontAlgn="base">
              <a:spcBef>
                <a:spcPct val="0"/>
              </a:spcBef>
              <a:spcAft>
                <a:spcPct val="0"/>
              </a:spcAft>
              <a:buFont typeface="Arial" panose="020B0604020202020204" pitchFamily="34" charset="0"/>
              <a:buChar char="•"/>
            </a:pPr>
            <a:r>
              <a:rPr lang="en-US" sz="1100" baseline="0" dirty="0">
                <a:ea typeface="ＭＳ Ｐゴシック" charset="0"/>
              </a:rPr>
              <a:t>Fund</a:t>
            </a:r>
            <a:r>
              <a:rPr lang="en-US" sz="1100" dirty="0">
                <a:ea typeface="ＭＳ Ｐゴシック" charset="0"/>
              </a:rPr>
              <a:t> change communications</a:t>
            </a:r>
          </a:p>
          <a:p>
            <a:pPr marL="0" indent="-171450" defTabSz="685800" fontAlgn="base">
              <a:spcBef>
                <a:spcPct val="0"/>
              </a:spcBef>
              <a:spcAft>
                <a:spcPct val="0"/>
              </a:spcAft>
              <a:buFont typeface="Arial" panose="020B0604020202020204" pitchFamily="34" charset="0"/>
              <a:buChar char="•"/>
            </a:pPr>
            <a:r>
              <a:rPr lang="en-US" sz="1100" baseline="0" dirty="0">
                <a:ea typeface="ＭＳ Ｐゴシック" charset="0"/>
              </a:rPr>
              <a:t>M&amp;A communications</a:t>
            </a:r>
            <a:endParaRPr lang="en-US" sz="1100" dirty="0">
              <a:ea typeface="ＭＳ Ｐゴシック" charset="0"/>
            </a:endParaRPr>
          </a:p>
          <a:p>
            <a:pPr marL="0" defTabSz="685800" fontAlgn="base">
              <a:spcBef>
                <a:spcPct val="0"/>
              </a:spcBef>
              <a:spcAft>
                <a:spcPct val="0"/>
              </a:spcAft>
            </a:pPr>
            <a:endParaRPr lang="en-US" sz="1100" baseline="0" dirty="0">
              <a:solidFill>
                <a:srgbClr val="FF0000"/>
              </a:solidFill>
              <a:ea typeface="ＭＳ Ｐゴシック" charset="0"/>
            </a:endParaRPr>
          </a:p>
          <a:p>
            <a:pPr marL="0" defTabSz="685800" fontAlgn="base">
              <a:spcBef>
                <a:spcPct val="0"/>
              </a:spcBef>
              <a:spcAft>
                <a:spcPct val="0"/>
              </a:spcAft>
            </a:pPr>
            <a:r>
              <a:rPr lang="en-US" sz="1100" baseline="0" dirty="0">
                <a:solidFill>
                  <a:srgbClr val="FF0000"/>
                </a:solidFill>
                <a:ea typeface="ＭＳ Ｐゴシック" charset="0"/>
              </a:rPr>
              <a:t>[click]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BEA8C17-E677-48D5-879B-E50970508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77481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ECs review custom calendar with client.</a:t>
            </a:r>
          </a:p>
        </p:txBody>
      </p:sp>
      <p:sp>
        <p:nvSpPr>
          <p:cNvPr id="4" name="Slide Number Placeholder 3"/>
          <p:cNvSpPr>
            <a:spLocks noGrp="1"/>
          </p:cNvSpPr>
          <p:nvPr>
            <p:ph type="sldNum" sz="quarter" idx="5"/>
          </p:nvPr>
        </p:nvSpPr>
        <p:spPr/>
        <p:txBody>
          <a:bodyPr/>
          <a:lstStyle/>
          <a:p>
            <a:fld id="{EB1B33B2-CB1F-43E8-A142-BC701E2D2BBF}" type="slidenum">
              <a:rPr lang="en-US" smtClean="0"/>
              <a:t>25</a:t>
            </a:fld>
            <a:endParaRPr lang="en-US"/>
          </a:p>
        </p:txBody>
      </p:sp>
    </p:spTree>
    <p:extLst>
      <p:ext uri="{BB962C8B-B14F-4D97-AF65-F5344CB8AC3E}">
        <p14:creationId xmlns:p14="http://schemas.microsoft.com/office/powerpoint/2010/main" val="8433015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7688"/>
          </a:xfrm>
        </p:spPr>
      </p:sp>
      <p:sp>
        <p:nvSpPr>
          <p:cNvPr id="3" name="Notes Placeholder 2"/>
          <p:cNvSpPr>
            <a:spLocks noGrp="1"/>
          </p:cNvSpPr>
          <p:nvPr>
            <p:ph type="body" idx="1"/>
          </p:nvPr>
        </p:nvSpPr>
        <p:spPr/>
        <p:txBody>
          <a:bodyPr/>
          <a:lstStyle/>
          <a:p>
            <a:r>
              <a:rPr lang="en-US" dirty="0"/>
              <a:t>Review slide</a:t>
            </a:r>
          </a:p>
          <a:p>
            <a:endParaRPr lang="en-US" dirty="0"/>
          </a:p>
          <a:p>
            <a:r>
              <a:rPr lang="en-US" dirty="0">
                <a:solidFill>
                  <a:srgbClr val="FF0000"/>
                </a:solidFill>
              </a:rPr>
              <a:t>[click]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BEA8C17-E677-48D5-879B-E50970508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78918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FF0000"/>
                </a:solidFill>
              </a:rPr>
              <a:t>[click]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5922175-3371-144F-AC5D-6D4149F07B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45104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1B33B2-CB1F-43E8-A142-BC701E2D2BBF}" type="slidenum">
              <a:rPr lang="en-US" smtClean="0"/>
              <a:t>28</a:t>
            </a:fld>
            <a:endParaRPr lang="en-US"/>
          </a:p>
        </p:txBody>
      </p:sp>
    </p:spTree>
    <p:extLst>
      <p:ext uri="{BB962C8B-B14F-4D97-AF65-F5344CB8AC3E}">
        <p14:creationId xmlns:p14="http://schemas.microsoft.com/office/powerpoint/2010/main" val="28405696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7688"/>
          </a:xfrm>
        </p:spPr>
      </p:sp>
      <p:sp>
        <p:nvSpPr>
          <p:cNvPr id="3" name="Notes Placeholder 2"/>
          <p:cNvSpPr>
            <a:spLocks noGrp="1"/>
          </p:cNvSpPr>
          <p:nvPr>
            <p:ph type="body" idx="1"/>
          </p:nvPr>
        </p:nvSpPr>
        <p:spPr/>
        <p:txBody>
          <a:bodyPr/>
          <a:lstStyle/>
          <a:p>
            <a:r>
              <a:rPr lang="en-US" sz="1100" dirty="0"/>
              <a:t>Please take a moment to review this important information.</a:t>
            </a:r>
          </a:p>
          <a:p>
            <a:endParaRPr lang="en-US" dirty="0">
              <a:solidFill>
                <a:srgbClr val="FF0000"/>
              </a:solidFill>
            </a:endParaRPr>
          </a:p>
          <a:p>
            <a:r>
              <a:rPr lang="en-US" dirty="0">
                <a:solidFill>
                  <a:srgbClr val="FF0000"/>
                </a:solidFill>
              </a:rPr>
              <a:t>[click]</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A8C17-E677-48D5-879B-E50970508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2573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1B33B2-CB1F-43E8-A142-BC701E2D2BBF}" type="slidenum">
              <a:rPr lang="en-US" smtClean="0"/>
              <a:t>3</a:t>
            </a:fld>
            <a:endParaRPr lang="en-US"/>
          </a:p>
        </p:txBody>
      </p:sp>
    </p:spTree>
    <p:extLst>
      <p:ext uri="{BB962C8B-B14F-4D97-AF65-F5344CB8AC3E}">
        <p14:creationId xmlns:p14="http://schemas.microsoft.com/office/powerpoint/2010/main" val="15149963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7688"/>
          </a:xfrm>
        </p:spPr>
      </p:sp>
      <p:sp>
        <p:nvSpPr>
          <p:cNvPr id="3" name="Notes Placeholder 2"/>
          <p:cNvSpPr>
            <a:spLocks noGrp="1"/>
          </p:cNvSpPr>
          <p:nvPr>
            <p:ph type="body" idx="1"/>
          </p:nvPr>
        </p:nvSpPr>
        <p:spPr/>
        <p:txBody>
          <a:bodyPr/>
          <a:lstStyle/>
          <a:p>
            <a:r>
              <a:rPr lang="en-US" sz="1100" dirty="0"/>
              <a:t>Please take a moment to review this important information.</a:t>
            </a:r>
          </a:p>
          <a:p>
            <a:endParaRPr lang="en-US" dirty="0">
              <a:solidFill>
                <a:srgbClr val="FF0000"/>
              </a:solidFill>
            </a:endParaRPr>
          </a:p>
          <a:p>
            <a:r>
              <a:rPr lang="en-US" dirty="0">
                <a:solidFill>
                  <a:srgbClr val="FF0000"/>
                </a:solidFill>
              </a:rPr>
              <a:t>[click]</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A8C17-E677-48D5-879B-E50970508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93065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Globally, equity awards are an essential part of employees’ total compensation package.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solidFill>
                  <a:srgbClr val="000000"/>
                </a:solidFill>
                <a:latin typeface="Calibri Light" panose="020F0302020204030204" pitchFamily="34" charset="0"/>
                <a:cs typeface="Calibri Light" panose="020F0302020204030204" pitchFamily="34" charset="0"/>
              </a:rPr>
              <a:t>Companies are willing to invest more, specifically in North America:</a:t>
            </a:r>
            <a:endParaRPr kumimoji="0" lang="en-US" sz="11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62% of companies have increased the number of employees who receive awards in the past 5 years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54% of companies have increase the value of the awards they grant in the last 5 years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And this is great news because employees are looking to their employers for benefits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Contribute to their overall well-being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Can help them balance their current and future financial priorities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So in 2025, we’re going to connect with your employees when it matters most so they have that support to develop strong financial skills and good habits. Our holistic program includes equity communications, education, and financial wellness events that help drive action and get results.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0000"/>
                </a:solidFill>
                <a:effectLst/>
                <a:uLnTx/>
                <a:uFillTx/>
                <a:latin typeface="Calibri" panose="020F0502020204030204"/>
                <a:ea typeface="+mn-ea"/>
                <a:cs typeface="Times New Roman" panose="02020603050405020304" pitchFamily="18" charset="0"/>
              </a:rPr>
              <a:t>[click]</a:t>
            </a:r>
          </a:p>
        </p:txBody>
      </p:sp>
      <p:sp>
        <p:nvSpPr>
          <p:cNvPr id="4" name="Slide Number Placeholder 3"/>
          <p:cNvSpPr>
            <a:spLocks noGrp="1"/>
          </p:cNvSpPr>
          <p:nvPr>
            <p:ph type="sldNum" sz="quarter" idx="5"/>
          </p:nvPr>
        </p:nvSpPr>
        <p:spPr/>
        <p:txBody>
          <a:bodyPr/>
          <a:lstStyle/>
          <a:p>
            <a:fld id="{EB1B33B2-CB1F-43E8-A142-BC701E2D2BBF}" type="slidenum">
              <a:rPr lang="en-US" smtClean="0"/>
              <a:t>31</a:t>
            </a:fld>
            <a:endParaRPr lang="en-US"/>
          </a:p>
        </p:txBody>
      </p:sp>
    </p:spTree>
    <p:extLst>
      <p:ext uri="{BB962C8B-B14F-4D97-AF65-F5344CB8AC3E}">
        <p14:creationId xmlns:p14="http://schemas.microsoft.com/office/powerpoint/2010/main" val="7981039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4"/>
          </a:xfrm>
        </p:spPr>
        <p:txBody>
          <a:bodyPr/>
          <a:lstStyle/>
          <a:p>
            <a:r>
              <a:rPr lang="en-US" sz="1000" dirty="0"/>
              <a:t>How do we know this? Let’s take a look at how we’ve engaged participants in 2024:</a:t>
            </a:r>
          </a:p>
          <a:p>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t>Personalized, targeted messages -</a:t>
            </a:r>
            <a:r>
              <a:rPr lang="en-US" sz="1000" b="0" dirty="0"/>
              <a:t> Delivering </a:t>
            </a:r>
            <a:r>
              <a:rPr lang="en-US" sz="1000" dirty="0"/>
              <a:t>messages in a targeted thoughtful way makes it relevant and drives participants to engage. In 2024, we delivered 3.5 million messages through our automated, targeted platform with a 26% </a:t>
            </a:r>
            <a:r>
              <a:rPr lang="en-US" sz="1000" b="1" dirty="0"/>
              <a:t>transaction</a:t>
            </a:r>
            <a:r>
              <a:rPr lang="en-US" sz="1000" dirty="0"/>
              <a:t> rate (vs. 5% for typical blast email).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i="1" dirty="0"/>
              <a:t>[good-to-know stats for ECs: 3.5M unique messages and 8.7M emails were delivered to participants through August 2024; 86% of active participants have a BOL user ID; the match email and push messaging specifically had a 14% transaction rate]</a:t>
            </a:r>
          </a:p>
          <a:p>
            <a:endParaRPr lang="en-US" sz="1000" dirty="0"/>
          </a:p>
          <a:p>
            <a:r>
              <a:rPr lang="en-US" sz="1000" b="1" dirty="0"/>
              <a:t>Multi-lingual step-by-step demos on BOL – </a:t>
            </a:r>
            <a:r>
              <a:rPr lang="en-US" sz="1000" dirty="0"/>
              <a:t>developed to help walk equity participants through the most common action items on Benefits OnLine, our step-by-step digital equity demos have received over 110,000 views with “accepting awards” being the most viewed. Our goal with these demos was to educate and reduce participant questions. Since launch, we have seen the number of related calls coming into our contact center reduced by 10,000 - and how about the calls coming into your team?</a:t>
            </a:r>
          </a:p>
          <a:p>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t>Global equity award events - </a:t>
            </a:r>
            <a:r>
              <a:rPr lang="en-US" sz="1000" dirty="0"/>
              <a:t>We know equity participants are eager for education, so in 2024, we delivered three equity-specific events comprised of several education sessions around managing awards on Benefits OnLine and how equity awards work. The results are clear – over 12,000 registrations with more than 5700 attendees – that’s a 50% pull through rate – and 90% said they were likely to attend the next webinar in the series.</a:t>
            </a:r>
            <a:endParaRPr lang="en-US" sz="1000" dirty="0">
              <a:effectLst/>
              <a:ea typeface="Times New Roman" panose="02020603050405020304" pitchFamily="18" charset="0"/>
              <a:cs typeface="Times New Roman" panose="02020603050405020304" pitchFamily="18" charset="0"/>
            </a:endParaRPr>
          </a:p>
          <a:p>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i="1" dirty="0">
                <a:effectLst/>
                <a:cs typeface="Times New Roman" panose="02020603050405020304" pitchFamily="18" charset="0"/>
              </a:rPr>
              <a:t>[</a:t>
            </a:r>
            <a:r>
              <a:rPr lang="en-US" sz="800" i="1" dirty="0"/>
              <a:t>reminders for EC about equity events: email invitations sent to participants with financial education elections, Domestic &amp; international attendance, Multiple time zones, How awards work, How to access, view and manage awards on Benefits OnLine]</a:t>
            </a:r>
          </a:p>
          <a:p>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Now these results are across the board – for all participants. So what are we seeing with your employees?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rgbClr val="FF0000"/>
                </a:solidFill>
                <a:effectLst/>
                <a:ea typeface="+mn-ea"/>
                <a:cs typeface="Times New Roman" panose="02020603050405020304" pitchFamily="18" charset="0"/>
              </a:rPr>
              <a:t>[click]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858055-502A-7E4B-B2CB-93862B4397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46831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39825"/>
            <a:ext cx="5486400" cy="3087688"/>
          </a:xfrm>
        </p:spPr>
      </p:sp>
      <p:sp>
        <p:nvSpPr>
          <p:cNvPr id="3" name="Notes Placeholder 2"/>
          <p:cNvSpPr>
            <a:spLocks noGrp="1"/>
          </p:cNvSpPr>
          <p:nvPr>
            <p:ph type="body" idx="1"/>
          </p:nvPr>
        </p:nvSpPr>
        <p:spPr>
          <a:xfrm>
            <a:off x="702945" y="4371381"/>
            <a:ext cx="5452110" cy="4313831"/>
          </a:xfrm>
        </p:spPr>
        <p:txBody>
          <a:bodyPr numCol="1"/>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In 2024, we delivered:</a:t>
            </a:r>
          </a:p>
          <a:p>
            <a:pPr marL="17145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Actionable next step messages and email campaigns – ex. Catch-up campaign, max the match, all personalized BOL messaging</a:t>
            </a:r>
          </a:p>
          <a:p>
            <a:pPr marL="17145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Financial wellness resources like audiocasts and on demand videos, the </a:t>
            </a:r>
            <a:r>
              <a:rPr kumimoji="0" lang="en-US" sz="1000" b="0" i="0" u="none" strike="noStrike" kern="1200" cap="none" spc="0" normalizeH="0" baseline="0" noProof="0" dirty="0" err="1">
                <a:ln>
                  <a:noFill/>
                </a:ln>
                <a:solidFill>
                  <a:prstClr val="black"/>
                </a:solidFill>
                <a:effectLst/>
                <a:uLnTx/>
                <a:uFillTx/>
                <a:latin typeface="Calibri" panose="020F0502020204030204"/>
                <a:ea typeface="ＭＳ Ｐゴシック" charset="0"/>
                <a:cs typeface="+mn-cs"/>
              </a:rPr>
              <a:t>myFuture</a:t>
            </a: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 blog, and articles and tools on the BOL Education Center</a:t>
            </a:r>
          </a:p>
          <a:p>
            <a:pPr marL="17145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An expanded education events calendar with new diverse topics and engaging formats, like the live panel discussions, multi-touchpoint promotion (monthly event emails, individual event emails, QR code flyers, banners, client co-promotion)</a:t>
            </a:r>
          </a:p>
          <a:p>
            <a:pPr marL="17145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1:1 consultations were available all year for your participants to speak with a Merrill specialist and get help to prepare for retirement </a:t>
            </a:r>
            <a:r>
              <a:rPr kumimoji="0" lang="en-US" sz="900" b="0" i="1"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[ECs: for Equity, 1:1s may have been coordinated with the FA team, understand the nuances before talking to the client]</a:t>
            </a:r>
            <a:endParaRPr kumimoji="0" lang="en-US" sz="1000" b="0" i="0" u="none" strike="noStrike" kern="1200" cap="none" spc="0" normalizeH="0" baseline="0" noProof="0" dirty="0">
              <a:ln>
                <a:noFill/>
              </a:ln>
              <a:solidFill>
                <a:srgbClr val="FF0000"/>
              </a:solidFill>
              <a:effectLst/>
              <a:uLnTx/>
              <a:uFillTx/>
              <a:latin typeface="Calibri" panose="020F0502020204030204"/>
              <a:ea typeface="Calibri"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0000"/>
              </a:solidFill>
              <a:effectLst/>
              <a:uLnTx/>
              <a:uFillTx/>
              <a:latin typeface="Calibri" panose="020F0502020204030204"/>
              <a:ea typeface="Calibri"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Calibri" panose="020F0502020204030204"/>
                <a:ea typeface="Calibri" charset="0"/>
                <a:cs typeface="Calibri Light" panose="020F0302020204030204" pitchFamily="34" charset="0"/>
              </a:rPr>
              <a:t>[click]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BEA8C17-E677-48D5-879B-E50970508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9956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495800"/>
          </a:xfrm>
        </p:spPr>
        <p:txBody>
          <a:bodyPr numCol="1"/>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prstClr val="black"/>
                </a:solidFill>
                <a:effectLst/>
                <a:uLnTx/>
                <a:uFillTx/>
                <a:latin typeface="Calibri" panose="020F0502020204030204"/>
                <a:ea typeface="+mn-ea"/>
                <a:cs typeface="+mn-cs"/>
              </a:rPr>
              <a:t>EC reviews results as of 12/31/23, results as of 12/31/2024, and compares YOY (how 12/31/24 results stack up to 12/31/23)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sng" strike="noStrike" kern="1200" cap="none" spc="0" normalizeH="0" baseline="0" noProof="0" dirty="0">
                <a:ln>
                  <a:noFill/>
                </a:ln>
                <a:solidFill>
                  <a:prstClr val="black"/>
                </a:solidFill>
                <a:effectLst/>
                <a:uLnTx/>
                <a:uFillTx/>
                <a:latin typeface="Calibri" panose="020F0502020204030204"/>
                <a:ea typeface="+mn-ea"/>
                <a:cs typeface="+mn-cs"/>
              </a:rPr>
              <a:t>Drive digital engagement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Education email opt-ins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Avg. monthly BOL users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Avg. monthly app users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sng" strike="noStrike" kern="1200" cap="none" spc="0" normalizeH="0" baseline="0" noProof="0" dirty="0">
                <a:ln>
                  <a:noFill/>
                </a:ln>
                <a:solidFill>
                  <a:schemeClr val="tx1"/>
                </a:solidFill>
                <a:effectLst/>
                <a:uLnTx/>
                <a:uFillTx/>
                <a:latin typeface="Calibri"/>
                <a:ea typeface="+mn-ea"/>
                <a:cs typeface="+mn-cs"/>
              </a:rPr>
              <a:t>Improve plan education and financial wellness</a:t>
            </a:r>
            <a:r>
              <a:rPr lang="en-US" sz="1000" u="sng" baseline="0" dirty="0">
                <a:solidFill>
                  <a:schemeClr val="tx1"/>
                </a:solidFill>
              </a:rPr>
              <a:t> – </a:t>
            </a:r>
          </a:p>
          <a:p>
            <a:pPr marL="171450" indent="-171450">
              <a:buFont typeface="Arial" panose="020B0604020202020204" pitchFamily="34" charset="0"/>
              <a:buChar char="•"/>
            </a:pPr>
            <a:r>
              <a:rPr lang="en-US" sz="1000" baseline="0" dirty="0"/>
              <a:t>Event Attendees</a:t>
            </a:r>
          </a:p>
          <a:p>
            <a:pPr marL="171450" indent="-171450">
              <a:buFont typeface="Arial" panose="020B0604020202020204" pitchFamily="34" charset="0"/>
              <a:buChar char="•"/>
            </a:pPr>
            <a:r>
              <a:rPr lang="en-US" sz="1000" baseline="0" dirty="0"/>
              <a:t>Consultation attendees</a:t>
            </a:r>
            <a:endParaRPr kumimoji="0" lang="en-US" sz="1000" b="0" i="1" u="none" strike="noStrike" kern="1200" cap="none" spc="0" normalizeH="0" baseline="0" noProof="0" dirty="0">
              <a:ln>
                <a:noFill/>
              </a:ln>
              <a:solidFill>
                <a:prstClr val="black"/>
              </a:solidFill>
              <a:effectLst/>
              <a:uLnTx/>
              <a:uFillTx/>
              <a:latin typeface="Calibri" panose="020F0502020204030204"/>
              <a:ea typeface="+mn-ea"/>
              <a:cs typeface="+mn-cs"/>
            </a:endParaRPr>
          </a:p>
          <a:p>
            <a:pPr>
              <a:defRPr/>
            </a:pPr>
            <a:r>
              <a:rPr kumimoji="0" lang="en-US" sz="1000" b="0" i="1" u="none" strike="noStrike" kern="1200" cap="none" spc="0" normalizeH="0" baseline="0" noProof="0" dirty="0">
                <a:ln>
                  <a:noFill/>
                </a:ln>
                <a:solidFill>
                  <a:prstClr val="black"/>
                </a:solidFill>
                <a:effectLst/>
                <a:uLnTx/>
                <a:uFillTx/>
                <a:latin typeface="Calibri" panose="020F0502020204030204"/>
                <a:ea typeface="+mn-ea"/>
                <a:cs typeface="+mn-cs"/>
              </a:rPr>
              <a:t>Options for results (should match 2024 strategy):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Equity share retention </a:t>
            </a:r>
            <a:r>
              <a:rPr lang="en-US" sz="1000" dirty="0">
                <a:sym typeface="Wingdings" panose="05000000000000000000" pitchFamily="2" charset="2"/>
              </a:rPr>
              <a:t> </a:t>
            </a:r>
            <a:r>
              <a:rPr lang="en-US" sz="1000" dirty="0"/>
              <a:t>Holding shares may indicate an understanding of potential value increase; selling shares may indicate a need for cash flow and/or lack of understanding of potential value increases and therefore a planning need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aseline="0" dirty="0"/>
              <a:t>ESPP/ESOP Enrollments (overall enrollees/new enrollees) </a:t>
            </a:r>
            <a:r>
              <a:rPr lang="en-US" sz="1000" baseline="0" dirty="0">
                <a:sym typeface="Wingdings" panose="05000000000000000000" pitchFamily="2" charset="2"/>
              </a:rPr>
              <a:t> check with your CSM or RM</a:t>
            </a:r>
          </a:p>
          <a:p>
            <a:pPr marL="171450" lvl="0" indent="-171450">
              <a:buFont typeface="Arial" panose="020B0604020202020204" pitchFamily="34" charset="0"/>
              <a:buChar char="•"/>
              <a:defRPr/>
            </a:pPr>
            <a:r>
              <a:rPr lang="en-US" sz="1000" dirty="0"/>
              <a:t>ESPP participation</a:t>
            </a:r>
          </a:p>
          <a:p>
            <a:pPr marL="171450" lvl="0" indent="-171450">
              <a:buFont typeface="Arial" panose="020B0604020202020204" pitchFamily="34" charset="0"/>
              <a:buChar char="•"/>
              <a:defRPr/>
            </a:pPr>
            <a:r>
              <a:rPr lang="en-US" sz="1000" dirty="0"/>
              <a:t>[TBD result] (ESPP)</a:t>
            </a:r>
          </a:p>
          <a:p>
            <a:pPr marL="171450" lvl="0" indent="-171450">
              <a:buFont typeface="Arial" panose="020B0604020202020204" pitchFamily="34" charset="0"/>
              <a:buChar char="•"/>
              <a:defRPr/>
            </a:pPr>
            <a:r>
              <a:rPr lang="en-US" sz="1000" dirty="0"/>
              <a:t>NQ participation</a:t>
            </a:r>
          </a:p>
          <a:p>
            <a:pPr marL="171450" lvl="0" indent="-171450">
              <a:buFont typeface="Arial" panose="020B0604020202020204" pitchFamily="34" charset="0"/>
              <a:buChar char="•"/>
              <a:defRPr/>
            </a:pPr>
            <a:r>
              <a:rPr lang="en-US" sz="1000" dirty="0"/>
              <a:t>[TBD result] (NQ)</a:t>
            </a:r>
          </a:p>
          <a:p>
            <a:pPr marL="171450" lvl="0" indent="-171450">
              <a:buFont typeface="Arial" panose="020B0604020202020204" pitchFamily="34" charset="0"/>
              <a:buChar char="•"/>
              <a:defRPr/>
            </a:pPr>
            <a:r>
              <a:rPr lang="en-US" sz="1000" dirty="0"/>
              <a:t>Unopened accounts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Awards accepted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With outstanding awards &amp; no account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No tax form on file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W-8BEN expirations YTD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[TBD result]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HSA participation</a:t>
            </a:r>
            <a:r>
              <a:rPr lang="en-US" sz="1000" baseline="0" dirty="0"/>
              <a:t>]</a:t>
            </a:r>
          </a:p>
          <a:p>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dirty="0">
                <a:latin typeface="Calibri Light" panose="020F0302020204030204" pitchFamily="34" charset="0"/>
                <a:cs typeface="Calibri Light" panose="020F0302020204030204" pitchFamily="34" charset="0"/>
              </a:rPr>
              <a:t>I</a:t>
            </a:r>
            <a:r>
              <a:rPr lang="en-US" sz="1000" i="1" dirty="0"/>
              <a:t>dentify some reasons for the results you have and discuss them as head/tail winds.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rgbClr val="FF0000"/>
                </a:solidFill>
              </a:rPr>
              <a:t>[click]</a:t>
            </a:r>
          </a:p>
        </p:txBody>
      </p:sp>
      <p:sp>
        <p:nvSpPr>
          <p:cNvPr id="4" name="Slide Number Placeholder 3"/>
          <p:cNvSpPr>
            <a:spLocks noGrp="1"/>
          </p:cNvSpPr>
          <p:nvPr>
            <p:ph type="sldNum" sz="quarter" idx="5"/>
          </p:nvPr>
        </p:nvSpPr>
        <p:spPr/>
        <p:txBody>
          <a:bodyPr/>
          <a:lstStyle/>
          <a:p>
            <a:fld id="{EB1B33B2-CB1F-43E8-A142-BC701E2D2BBF}" type="slidenum">
              <a:rPr lang="en-US" smtClean="0"/>
              <a:t>34</a:t>
            </a:fld>
            <a:endParaRPr lang="en-US"/>
          </a:p>
        </p:txBody>
      </p:sp>
    </p:spTree>
    <p:extLst>
      <p:ext uri="{BB962C8B-B14F-4D97-AF65-F5344CB8AC3E}">
        <p14:creationId xmlns:p14="http://schemas.microsoft.com/office/powerpoint/2010/main" val="35664920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ea typeface="Calibri" panose="020F0502020204030204" pitchFamily="34" charset="0"/>
                <a:cs typeface="Times New Roman" panose="02020603050405020304" pitchFamily="18" charset="0"/>
              </a:rPr>
              <a:t>So now that we know what employees are looking for and with what’s working to engage them, how are we going to help your employees work toward better financial outcomes?</a:t>
            </a:r>
          </a:p>
          <a:p>
            <a:endParaRPr lang="en-US" sz="1200" dirty="0">
              <a:ea typeface="ＭＳ Ｐゴシック" charset="0"/>
              <a:cs typeface="Calibri Light" panose="020F0302020204030204" pitchFamily="34" charset="0"/>
            </a:endParaRPr>
          </a:p>
          <a:p>
            <a:r>
              <a:rPr lang="en-US" dirty="0">
                <a:ea typeface="ＭＳ Ｐゴシック" charset="0"/>
                <a:cs typeface="Calibri Light" panose="020F0302020204030204" pitchFamily="34" charset="0"/>
              </a:rPr>
              <a:t>We’re building upon the successes from 2024 and delivering a multi-channel tailored approach to meet your employees where they are, deepen our connections with them, and inspire them to take action.</a:t>
            </a:r>
          </a:p>
          <a:p>
            <a:endParaRPr lang="en-US" sz="1200" dirty="0">
              <a:ea typeface="ＭＳ Ｐゴシック" charset="0"/>
              <a:cs typeface="Calibri Light" panose="020F0302020204030204" pitchFamily="34" charset="0"/>
            </a:endParaRPr>
          </a:p>
          <a:p>
            <a:r>
              <a:rPr lang="en-US" dirty="0">
                <a:ea typeface="ＭＳ Ｐゴシック" charset="0"/>
                <a:cs typeface="Calibri Light" panose="020F0302020204030204" pitchFamily="34" charset="0"/>
              </a:rPr>
              <a:t>This includes a robust event curriculum, new learning opportunities, easily accessible resources, and deeper digital engagement. Let’s take a look…</a:t>
            </a:r>
          </a:p>
          <a:p>
            <a:endParaRPr lang="en-US" dirty="0">
              <a:ea typeface="ＭＳ Ｐゴシック" charset="0"/>
              <a:cs typeface="Calibri Light" panose="020F0302020204030204" pitchFamily="34" charset="0"/>
            </a:endParaRPr>
          </a:p>
          <a:p>
            <a:r>
              <a:rPr lang="en-US" sz="1200" dirty="0">
                <a:solidFill>
                  <a:srgbClr val="FF0000"/>
                </a:solidFill>
              </a:rPr>
              <a:t>[click]</a:t>
            </a:r>
          </a:p>
        </p:txBody>
      </p:sp>
      <p:sp>
        <p:nvSpPr>
          <p:cNvPr id="4" name="Slide Number Placeholder 3"/>
          <p:cNvSpPr>
            <a:spLocks noGrp="1"/>
          </p:cNvSpPr>
          <p:nvPr>
            <p:ph type="sldNum" sz="quarter" idx="5"/>
          </p:nvPr>
        </p:nvSpPr>
        <p:spPr/>
        <p:txBody>
          <a:bodyPr/>
          <a:lstStyle/>
          <a:p>
            <a:fld id="{EB1B33B2-CB1F-43E8-A142-BC701E2D2BBF}" type="slidenum">
              <a:rPr lang="en-US" smtClean="0"/>
              <a:t>35</a:t>
            </a:fld>
            <a:endParaRPr lang="en-US"/>
          </a:p>
        </p:txBody>
      </p:sp>
    </p:spTree>
    <p:extLst>
      <p:ext uri="{BB962C8B-B14F-4D97-AF65-F5344CB8AC3E}">
        <p14:creationId xmlns:p14="http://schemas.microsoft.com/office/powerpoint/2010/main" val="15981594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A8C17-E677-48D5-879B-E50970508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Slide Image Placeholder 6">
            <a:extLst>
              <a:ext uri="{FF2B5EF4-FFF2-40B4-BE49-F238E27FC236}">
                <a16:creationId xmlns:a16="http://schemas.microsoft.com/office/drawing/2014/main" id="{F33652EC-4008-49E1-ACAB-41DEBCCC9549}"/>
              </a:ext>
            </a:extLst>
          </p:cNvPr>
          <p:cNvSpPr>
            <a:spLocks noGrp="1" noRot="1" noChangeAspect="1"/>
          </p:cNvSpPr>
          <p:nvPr>
            <p:ph type="sldImg"/>
          </p:nvPr>
        </p:nvSpPr>
        <p:spPr/>
      </p:sp>
      <p:sp>
        <p:nvSpPr>
          <p:cNvPr id="8" name="Notes Placeholder 7">
            <a:extLst>
              <a:ext uri="{FF2B5EF4-FFF2-40B4-BE49-F238E27FC236}">
                <a16:creationId xmlns:a16="http://schemas.microsoft.com/office/drawing/2014/main" id="{37AB1FC9-A19F-4C77-91B0-45E5B524C228}"/>
              </a:ext>
            </a:extLst>
          </p:cNvPr>
          <p:cNvSpPr>
            <a:spLocks noGrp="1"/>
          </p:cNvSpPr>
          <p:nvPr>
            <p:ph type="body" idx="1"/>
          </p:nvPr>
        </p:nvSpPr>
        <p:spPr>
          <a:xfrm>
            <a:off x="698500" y="4467781"/>
            <a:ext cx="5543737" cy="4472079"/>
          </a:xfrm>
        </p:spPr>
        <p:txBody>
          <a:bodyPr/>
          <a:lstStyle/>
          <a:p>
            <a:pPr marL="0" marR="0" lvl="0" indent="0" algn="l" defTabSz="879378" rtl="0" eaLnBrk="1" fontAlgn="auto" latinLnBrk="0" hangingPunct="1">
              <a:lnSpc>
                <a:spcPct val="100000"/>
              </a:lnSpc>
              <a:spcBef>
                <a:spcPts val="0"/>
              </a:spcBef>
              <a:spcAft>
                <a:spcPts val="0"/>
              </a:spcAft>
              <a:buClr>
                <a:srgbClr val="0052C2"/>
              </a:buClr>
              <a:buSzTx/>
              <a:buFontTx/>
              <a:buNone/>
              <a:tabLst/>
              <a:defRPr/>
            </a:pPr>
            <a:r>
              <a:rPr lang="en-US" sz="1100" dirty="0">
                <a:ea typeface="Calibri" charset="0"/>
                <a:cs typeface="Calibri Light" panose="020F0302020204030204" pitchFamily="34" charset="0"/>
              </a:rPr>
              <a:t>Thinking about your goals: Similar to 2024, we want to focus on driving digital engagement and improving plan education and financial wellness with your employees. Here are our goals for 2025. </a:t>
            </a:r>
          </a:p>
          <a:p>
            <a:pPr marL="0" marR="0" lvl="0" indent="0" algn="l" defTabSz="879378" rtl="0" eaLnBrk="1" fontAlgn="auto" latinLnBrk="0" hangingPunct="1">
              <a:lnSpc>
                <a:spcPct val="100000"/>
              </a:lnSpc>
              <a:spcBef>
                <a:spcPts val="0"/>
              </a:spcBef>
              <a:spcAft>
                <a:spcPts val="0"/>
              </a:spcAft>
              <a:buClr>
                <a:srgbClr val="0052C2"/>
              </a:buClr>
              <a:buSzTx/>
              <a:buFontTx/>
              <a:buNone/>
              <a:tabLst/>
              <a:defRPr/>
            </a:pPr>
            <a:endParaRPr lang="en-US" sz="1100" dirty="0">
              <a:ea typeface="Calibri" charset="0"/>
              <a:cs typeface="Calibri Light" panose="020F0302020204030204" pitchFamily="34" charset="0"/>
            </a:endParaRPr>
          </a:p>
          <a:p>
            <a:pPr marL="0" marR="0" lvl="0" indent="0" algn="l" defTabSz="879378" rtl="0" eaLnBrk="1" fontAlgn="auto" latinLnBrk="0" hangingPunct="1">
              <a:lnSpc>
                <a:spcPct val="100000"/>
              </a:lnSpc>
              <a:spcBef>
                <a:spcPts val="0"/>
              </a:spcBef>
              <a:spcAft>
                <a:spcPts val="0"/>
              </a:spcAft>
              <a:buClr>
                <a:srgbClr val="0052C2"/>
              </a:buClr>
              <a:buSzTx/>
              <a:buFontTx/>
              <a:buNone/>
              <a:tabLst/>
              <a:defRPr/>
            </a:pPr>
            <a:r>
              <a:rPr lang="en-US" sz="1100" i="1" dirty="0">
                <a:ea typeface="Calibri" charset="0"/>
                <a:cs typeface="Calibri Light" panose="020F0302020204030204" pitchFamily="34" charset="0"/>
              </a:rPr>
              <a:t>EC options for </a:t>
            </a:r>
            <a:r>
              <a:rPr kumimoji="0" lang="en-US" sz="1100" b="0" i="1" u="none" strike="noStrike" kern="1200" cap="none" spc="0" normalizeH="0" baseline="0" noProof="0" dirty="0">
                <a:ln>
                  <a:noFill/>
                </a:ln>
                <a:solidFill>
                  <a:schemeClr val="tx1"/>
                </a:solidFill>
                <a:effectLst/>
                <a:uLnTx/>
                <a:uFillTx/>
                <a:latin typeface="Calibri"/>
                <a:ea typeface="+mn-ea"/>
                <a:cs typeface="+mn-cs"/>
              </a:rPr>
              <a:t>Improve plan education and financial wellness</a:t>
            </a:r>
            <a:r>
              <a:rPr lang="en-US" sz="1100" i="1" u="none" baseline="0" dirty="0">
                <a:solidFill>
                  <a:schemeClr val="tx1"/>
                </a:solidFill>
              </a:rPr>
              <a:t> –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Equity share retention </a:t>
            </a:r>
            <a:r>
              <a:rPr lang="en-US" sz="1100" dirty="0">
                <a:sym typeface="Wingdings" panose="05000000000000000000" pitchFamily="2" charset="2"/>
              </a:rPr>
              <a:t> </a:t>
            </a:r>
            <a:r>
              <a:rPr lang="en-US" sz="1100" dirty="0"/>
              <a:t>Holding shares may indicate an understanding of potential value increase; selling shares may indicate a need for cash flow and/or lack of understanding of potential value increases and therefore a planning need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aseline="0" dirty="0"/>
              <a:t>ESPP/ESOP Enrollments (overall enrollees/new enrollees) </a:t>
            </a:r>
            <a:r>
              <a:rPr lang="en-US" sz="1100" baseline="0" dirty="0">
                <a:sym typeface="Wingdings" panose="05000000000000000000" pitchFamily="2" charset="2"/>
              </a:rPr>
              <a:t> check with your CSM or RM</a:t>
            </a:r>
          </a:p>
          <a:p>
            <a:pPr marL="171450" lvl="0" indent="-171450">
              <a:buFont typeface="Arial" panose="020B0604020202020204" pitchFamily="34" charset="0"/>
              <a:buChar char="•"/>
              <a:defRPr/>
            </a:pPr>
            <a:r>
              <a:rPr lang="en-US" sz="1100" dirty="0"/>
              <a:t>ESPP participation</a:t>
            </a:r>
          </a:p>
          <a:p>
            <a:pPr marL="171450" lvl="0" indent="-171450">
              <a:buFont typeface="Arial" panose="020B0604020202020204" pitchFamily="34" charset="0"/>
              <a:buChar char="•"/>
              <a:defRPr/>
            </a:pPr>
            <a:r>
              <a:rPr lang="en-US" sz="1100" dirty="0"/>
              <a:t>[TBD result] (ESPP)</a:t>
            </a:r>
          </a:p>
          <a:p>
            <a:pPr marL="171450" lvl="0" indent="-171450">
              <a:buFont typeface="Arial" panose="020B0604020202020204" pitchFamily="34" charset="0"/>
              <a:buChar char="•"/>
              <a:defRPr/>
            </a:pPr>
            <a:r>
              <a:rPr lang="en-US" sz="1100" dirty="0"/>
              <a:t>NQ participation</a:t>
            </a:r>
          </a:p>
          <a:p>
            <a:pPr marL="171450" lvl="0" indent="-171450">
              <a:buFont typeface="Arial" panose="020B0604020202020204" pitchFamily="34" charset="0"/>
              <a:buChar char="•"/>
              <a:defRPr/>
            </a:pPr>
            <a:r>
              <a:rPr lang="en-US" sz="1100" dirty="0"/>
              <a:t>[TBD result] (NQ)</a:t>
            </a:r>
          </a:p>
          <a:p>
            <a:pPr marL="171450" lvl="0" indent="-171450">
              <a:buFont typeface="Arial" panose="020B0604020202020204" pitchFamily="34" charset="0"/>
              <a:buChar char="•"/>
              <a:defRPr/>
            </a:pPr>
            <a:r>
              <a:rPr lang="en-US" sz="1100" dirty="0"/>
              <a:t>Unopened accounts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Awards accepted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With outstanding awards &amp; no account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No tax form on file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W-8BEN expirations YTD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[TBD result]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HSA participation</a:t>
            </a:r>
          </a:p>
          <a:p>
            <a:pPr marL="0" marR="0" lvl="0" indent="0" algn="l" defTabSz="879378" rtl="0" eaLnBrk="1" fontAlgn="auto" latinLnBrk="0" hangingPunct="1">
              <a:lnSpc>
                <a:spcPct val="100000"/>
              </a:lnSpc>
              <a:spcBef>
                <a:spcPts val="0"/>
              </a:spcBef>
              <a:spcAft>
                <a:spcPts val="0"/>
              </a:spcAft>
              <a:buClr>
                <a:srgbClr val="0052C2"/>
              </a:buClr>
              <a:buSzTx/>
              <a:buFontTx/>
              <a:buNone/>
              <a:tabLst/>
              <a:defRPr/>
            </a:pPr>
            <a:endParaRPr lang="en-US" sz="1100" dirty="0">
              <a:ea typeface="Calibri" charset="0"/>
              <a:cs typeface="Calibri Light" panose="020F0302020204030204" pitchFamily="34" charset="0"/>
            </a:endParaRPr>
          </a:p>
          <a:p>
            <a:pPr marL="0" marR="0" lvl="0" indent="0" algn="l" defTabSz="879378" rtl="0" eaLnBrk="1" fontAlgn="auto" latinLnBrk="0" hangingPunct="1">
              <a:lnSpc>
                <a:spcPct val="100000"/>
              </a:lnSpc>
              <a:spcBef>
                <a:spcPts val="0"/>
              </a:spcBef>
              <a:spcAft>
                <a:spcPts val="0"/>
              </a:spcAft>
              <a:buClr>
                <a:srgbClr val="0052C2"/>
              </a:buClr>
              <a:buSzTx/>
              <a:buFontTx/>
              <a:buNone/>
              <a:tabLst/>
              <a:defRPr/>
            </a:pPr>
            <a:endParaRPr lang="en-US" sz="1100" dirty="0">
              <a:ea typeface="Calibri" charset="0"/>
              <a:cs typeface="Calibri Light" panose="020F0302020204030204" pitchFamily="34" charset="0"/>
            </a:endParaRPr>
          </a:p>
          <a:p>
            <a:pPr marL="0" marR="0" lvl="0" indent="0" algn="l" defTabSz="879378" rtl="0" eaLnBrk="1" fontAlgn="auto" latinLnBrk="0" hangingPunct="1">
              <a:lnSpc>
                <a:spcPct val="100000"/>
              </a:lnSpc>
              <a:spcBef>
                <a:spcPts val="0"/>
              </a:spcBef>
              <a:spcAft>
                <a:spcPts val="0"/>
              </a:spcAft>
              <a:buClr>
                <a:srgbClr val="0052C2"/>
              </a:buClr>
              <a:buSzTx/>
              <a:buFontTx/>
              <a:buNone/>
              <a:tabLst/>
              <a:defRPr/>
            </a:pPr>
            <a:r>
              <a:rPr lang="en-US" sz="1100" dirty="0">
                <a:solidFill>
                  <a:srgbClr val="FF0000"/>
                </a:solidFill>
                <a:ea typeface="Calibri" charset="0"/>
                <a:cs typeface="Calibri Light" panose="020F0302020204030204" pitchFamily="34" charset="0"/>
              </a:rPr>
              <a:t>[click]</a:t>
            </a:r>
          </a:p>
        </p:txBody>
      </p:sp>
    </p:spTree>
    <p:extLst>
      <p:ext uri="{BB962C8B-B14F-4D97-AF65-F5344CB8AC3E}">
        <p14:creationId xmlns:p14="http://schemas.microsoft.com/office/powerpoint/2010/main" val="2593321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78755"/>
          </a:xfrm>
        </p:spPr>
        <p:txBody>
          <a:bodyPr/>
          <a:lstStyle/>
          <a:p>
            <a:pPr marL="0" marR="0" lvl="0" indent="0" algn="l" defTabSz="879378" rtl="0" eaLnBrk="1" fontAlgn="auto" latinLnBrk="0" hangingPunct="1">
              <a:lnSpc>
                <a:spcPct val="100000"/>
              </a:lnSpc>
              <a:spcBef>
                <a:spcPts val="0"/>
              </a:spcBef>
              <a:spcAft>
                <a:spcPts val="0"/>
              </a:spcAft>
              <a:buClr>
                <a:srgbClr val="0052C2"/>
              </a:buClr>
              <a:buSzTx/>
              <a:buFontTx/>
              <a:buNone/>
              <a:tabLst/>
              <a:defRPr/>
            </a:pPr>
            <a:r>
              <a:rPr lang="en-US" sz="1000" dirty="0">
                <a:ea typeface="Calibri" charset="0"/>
                <a:cs typeface="Calibri Light" panose="020F0302020204030204" pitchFamily="34" charset="0"/>
              </a:rPr>
              <a:t>To deliver these results and support the needs of your employees, there are a few action items we can start with: [acknowledge which your client has already completed, if any]</a:t>
            </a:r>
          </a:p>
          <a:p>
            <a:pPr marL="171450" marR="0" lvl="0" indent="-171450" algn="l" defTabSz="879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Enable platform communications [</a:t>
            </a:r>
            <a:r>
              <a:rPr lang="en-US" sz="1000" dirty="0">
                <a:effectLst/>
                <a:ea typeface="Calibri" panose="020F0502020204030204" pitchFamily="34" charset="0"/>
              </a:rPr>
              <a:t>Equity has </a:t>
            </a:r>
            <a:r>
              <a:rPr lang="en-US" sz="1000" u="sng" dirty="0">
                <a:solidFill>
                  <a:srgbClr val="0563C1"/>
                </a:solidFill>
                <a:effectLst/>
                <a:ea typeface="Calibri" panose="020F0502020204030204" pitchFamily="34" charset="0"/>
                <a:hlinkClick r:id="rId3"/>
              </a:rPr>
              <a:t>automated email alerts today</a:t>
            </a:r>
            <a:r>
              <a:rPr lang="en-US" sz="1000" dirty="0">
                <a:effectLst/>
                <a:ea typeface="Calibri" panose="020F0502020204030204" pitchFamily="34" charset="0"/>
              </a:rPr>
              <a:t>, they are turned on/off by the CSM in </a:t>
            </a:r>
            <a:r>
              <a:rPr lang="en-US" sz="1000" dirty="0" err="1">
                <a:effectLst/>
                <a:ea typeface="Calibri" panose="020F0502020204030204" pitchFamily="34" charset="0"/>
              </a:rPr>
              <a:t>WebAdmin</a:t>
            </a:r>
            <a:r>
              <a:rPr lang="en-US" sz="1000" dirty="0">
                <a:effectLst/>
                <a:ea typeface="Calibri" panose="020F0502020204030204" pitchFamily="34" charset="0"/>
              </a:rPr>
              <a:t> – optimize of those automated email alerts (open brokerage, GAA, </a:t>
            </a:r>
            <a:r>
              <a:rPr lang="en-US" sz="1000" dirty="0" err="1">
                <a:effectLst/>
                <a:ea typeface="Calibri" panose="020F0502020204030204" pitchFamily="34" charset="0"/>
              </a:rPr>
              <a:t>prelapse</a:t>
            </a:r>
            <a:r>
              <a:rPr lang="en-US" sz="1000" dirty="0">
                <a:effectLst/>
                <a:ea typeface="Calibri" panose="020F0502020204030204" pitchFamily="34" charset="0"/>
              </a:rPr>
              <a:t>, expiration, </a:t>
            </a:r>
            <a:r>
              <a:rPr lang="en-US" sz="1000" dirty="0" err="1">
                <a:effectLst/>
                <a:ea typeface="Calibri" panose="020F0502020204030204" pitchFamily="34" charset="0"/>
              </a:rPr>
              <a:t>etc</a:t>
            </a:r>
            <a:r>
              <a:rPr lang="en-US" sz="1000" dirty="0">
                <a:effectLst/>
                <a:ea typeface="Calibri" panose="020F0502020204030204" pitchFamily="34" charset="0"/>
              </a:rPr>
              <a:t>)]</a:t>
            </a:r>
            <a:endPar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endParaRPr>
          </a:p>
          <a:p>
            <a:pPr marL="171450" indent="-171450" defTabSz="879378">
              <a:buFont typeface="Arial" panose="020B0604020202020204" pitchFamily="34" charset="0"/>
              <a:buChar char="•"/>
              <a:defRPr/>
            </a:pPr>
            <a:r>
              <a:rPr lang="en-US" sz="1000" dirty="0">
                <a:solidFill>
                  <a:srgbClr val="000000"/>
                </a:solidFill>
                <a:ea typeface="Calibri" charset="0"/>
                <a:cs typeface="Calibri Light" panose="020F0302020204030204" pitchFamily="34" charset="0"/>
              </a:rPr>
              <a:t>A</a:t>
            </a:r>
            <a:r>
              <a:rPr kumimoji="0" lang="en-US" sz="1000" b="0" i="0" u="none" strike="noStrike" kern="1200" cap="none" spc="0" normalizeH="0" baseline="0" noProof="0" dirty="0" err="1">
                <a:ln>
                  <a:noFill/>
                </a:ln>
                <a:solidFill>
                  <a:srgbClr val="000000"/>
                </a:solidFill>
                <a:effectLst/>
                <a:uLnTx/>
                <a:uFillTx/>
                <a:ea typeface="Calibri" charset="0"/>
                <a:cs typeface="Calibri Light" panose="020F0302020204030204" pitchFamily="34" charset="0"/>
              </a:rPr>
              <a:t>pprove</a:t>
            </a:r>
            <a:r>
              <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 </a:t>
            </a:r>
            <a:r>
              <a:rPr kumimoji="0" lang="en-US" sz="1000" b="0" i="0" u="none" strike="noStrike" kern="1200" cap="none" spc="0" normalizeH="0" baseline="0" noProof="0" dirty="0" err="1">
                <a:ln>
                  <a:noFill/>
                </a:ln>
                <a:solidFill>
                  <a:srgbClr val="000000"/>
                </a:solidFill>
                <a:effectLst/>
                <a:uLnTx/>
                <a:uFillTx/>
                <a:ea typeface="Calibri" charset="0"/>
                <a:cs typeface="Calibri Light" panose="020F0302020204030204" pitchFamily="34" charset="0"/>
              </a:rPr>
              <a:t>BofA</a:t>
            </a:r>
            <a:r>
              <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 sender email domains (“whitelist”). </a:t>
            </a:r>
          </a:p>
          <a:p>
            <a:pPr marL="171450" indent="-171450" defTabSz="879378">
              <a:buFont typeface="Arial" panose="020B0604020202020204" pitchFamily="34" charset="0"/>
              <a:buChar char="•"/>
              <a:defRPr/>
            </a:pPr>
            <a:r>
              <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Host the Events Center link on your intranet.</a:t>
            </a:r>
            <a:endParaRPr lang="en-US" sz="1000" dirty="0">
              <a:solidFill>
                <a:srgbClr val="FF0000"/>
              </a:solidFill>
              <a:ea typeface="Calibri" charset="0"/>
              <a:cs typeface="Calibri Light" panose="020F0302020204030204" pitchFamily="34" charset="0"/>
              <a:sym typeface="Wingdings" panose="05000000000000000000" pitchFamily="2" charset="2"/>
            </a:endParaRPr>
          </a:p>
          <a:p>
            <a:pPr marL="171450" indent="-171450" defTabSz="879378">
              <a:buFont typeface="Arial" panose="020B0604020202020204" pitchFamily="34" charset="0"/>
              <a:buChar char="•"/>
              <a:defRPr/>
            </a:pPr>
            <a:r>
              <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Leverage the packaged event promotion we put together.</a:t>
            </a:r>
          </a:p>
          <a:p>
            <a:pPr defTabSz="879378">
              <a:buClr>
                <a:srgbClr val="0052C2"/>
              </a:buClr>
              <a:defRPr/>
            </a:pPr>
            <a:endParaRPr lang="en-US" sz="1000" dirty="0">
              <a:solidFill>
                <a:srgbClr val="000000"/>
              </a:solidFill>
              <a:ea typeface="Calibri" charset="0"/>
              <a:cs typeface="Calibri Light" panose="020F0302020204030204" pitchFamily="34" charset="0"/>
            </a:endParaRPr>
          </a:p>
          <a:p>
            <a:pPr defTabSz="879378">
              <a:buClr>
                <a:srgbClr val="0052C2"/>
              </a:buClr>
              <a:defRPr/>
            </a:pPr>
            <a:r>
              <a:rPr lang="en-US" sz="1000" dirty="0">
                <a:solidFill>
                  <a:srgbClr val="000000"/>
                </a:solidFill>
                <a:ea typeface="Calibri" charset="0"/>
                <a:cs typeface="Calibri Light" panose="020F0302020204030204" pitchFamily="34" charset="0"/>
              </a:rPr>
              <a:t>Once these steps are completed, this opens up a wealth of financial wellness resources and support for your employees and helps to create a more engaging experience. For example:</a:t>
            </a:r>
          </a:p>
          <a:p>
            <a:pPr marL="171450" indent="-171450" defTabSz="879378">
              <a:buFont typeface="Arial" panose="020B0604020202020204" pitchFamily="34" charset="0"/>
              <a:buChar char="•"/>
              <a:defRPr/>
            </a:pPr>
            <a:r>
              <a:rPr lang="en-US" sz="1000" dirty="0">
                <a:solidFill>
                  <a:srgbClr val="000000"/>
                </a:solidFill>
                <a:ea typeface="Calibri" charset="0"/>
                <a:cs typeface="Calibri Light" panose="020F0302020204030204" pitchFamily="34" charset="0"/>
              </a:rPr>
              <a:t>Plan communications and to-dos</a:t>
            </a:r>
          </a:p>
          <a:p>
            <a:pPr marL="171450" indent="-171450" defTabSz="879378">
              <a:buFont typeface="Arial" panose="020B0604020202020204" pitchFamily="34" charset="0"/>
              <a:buChar char="•"/>
              <a:defRPr/>
            </a:pPr>
            <a:r>
              <a:rPr lang="en-US" sz="1000" dirty="0">
                <a:solidFill>
                  <a:srgbClr val="000000"/>
                </a:solidFill>
                <a:ea typeface="Calibri" charset="0"/>
                <a:cs typeface="Calibri Light" panose="020F0302020204030204" pitchFamily="34" charset="0"/>
              </a:rPr>
              <a:t>Timely and relevant financial wellness information from our </a:t>
            </a:r>
            <a:r>
              <a:rPr lang="en-US" sz="1000" dirty="0" err="1">
                <a:solidFill>
                  <a:srgbClr val="000000"/>
                </a:solidFill>
                <a:ea typeface="Calibri" charset="0"/>
                <a:cs typeface="Calibri Light" panose="020F0302020204030204" pitchFamily="34" charset="0"/>
              </a:rPr>
              <a:t>myFuture</a:t>
            </a:r>
            <a:r>
              <a:rPr lang="en-US" sz="1000" dirty="0">
                <a:solidFill>
                  <a:srgbClr val="000000"/>
                </a:solidFill>
                <a:ea typeface="Calibri" charset="0"/>
                <a:cs typeface="Calibri Light" panose="020F0302020204030204" pitchFamily="34" charset="0"/>
              </a:rPr>
              <a:t> blog.</a:t>
            </a:r>
          </a:p>
          <a:p>
            <a:pPr defTabSz="879378">
              <a:buClr>
                <a:srgbClr val="0052C2"/>
              </a:buClr>
              <a:defRPr/>
            </a:pPr>
            <a:endParaRPr lang="en-US" sz="1000" dirty="0">
              <a:solidFill>
                <a:srgbClr val="000000"/>
              </a:solidFill>
              <a:ea typeface="Calibri" charset="0"/>
              <a:cs typeface="Calibri Light" panose="020F0302020204030204" pitchFamily="34" charset="0"/>
            </a:endParaRPr>
          </a:p>
          <a:p>
            <a:pPr defTabSz="879378">
              <a:buClr>
                <a:srgbClr val="0052C2"/>
              </a:buClr>
              <a:defRPr/>
            </a:pPr>
            <a:r>
              <a:rPr lang="en-US" sz="1000" dirty="0">
                <a:solidFill>
                  <a:srgbClr val="000000"/>
                </a:solidFill>
                <a:ea typeface="Calibri" charset="0"/>
                <a:cs typeface="Calibri Light" panose="020F0302020204030204" pitchFamily="34" charset="0"/>
              </a:rPr>
              <a:t>Now if that’s not enough, let me give you a sense of what your peers are doing:</a:t>
            </a:r>
          </a:p>
          <a:p>
            <a:pPr marL="171450" marR="0" lvl="0" indent="-171450" algn="l" defTabSz="879378" rtl="0" eaLnBrk="1" fontAlgn="auto" latinLnBrk="0" hangingPunct="1">
              <a:lnSpc>
                <a:spcPct val="100000"/>
              </a:lnSpc>
              <a:spcBef>
                <a:spcPts val="0"/>
              </a:spcBef>
              <a:spcAft>
                <a:spcPts val="0"/>
              </a:spcAft>
              <a:buSzTx/>
              <a:buFont typeface="Arial" panose="020B0604020202020204" pitchFamily="34" charset="0"/>
              <a:buChar char="•"/>
              <a:tabLst/>
              <a:defRPr/>
            </a:pPr>
            <a:r>
              <a:rPr lang="en-US" sz="1000" dirty="0">
                <a:solidFill>
                  <a:srgbClr val="000000"/>
                </a:solidFill>
                <a:ea typeface="Calibri" charset="0"/>
                <a:cs typeface="Calibri Light" panose="020F0302020204030204" pitchFamily="34" charset="0"/>
              </a:rPr>
              <a:t>We </a:t>
            </a:r>
            <a:r>
              <a:rPr lang="en-US" sz="1000" dirty="0">
                <a:ea typeface="Calibri" charset="0"/>
                <a:cs typeface="Calibri Light" panose="020F0302020204030204" pitchFamily="34" charset="0"/>
              </a:rPr>
              <a:t>had 39 NEW sponsors opt-in to our default e-delivery for financial wellness education in 2024.</a:t>
            </a:r>
          </a:p>
          <a:p>
            <a:pPr marL="171450" indent="-171450" defTabSz="879378">
              <a:buFont typeface="Arial" panose="020B0604020202020204" pitchFamily="34" charset="0"/>
              <a:buChar char="•"/>
              <a:defRPr/>
            </a:pPr>
            <a:r>
              <a:rPr lang="en-US" sz="1000" dirty="0">
                <a:ea typeface="Calibri" charset="0"/>
                <a:cs typeface="Calibri Light" panose="020F0302020204030204" pitchFamily="34" charset="0"/>
              </a:rPr>
              <a:t>We had 82% of sponsors promoting Merrill events in 2024.</a:t>
            </a:r>
          </a:p>
          <a:p>
            <a:pPr marL="171450" indent="-171450" defTabSz="879378">
              <a:buFont typeface="Arial" panose="020B0604020202020204" pitchFamily="34" charset="0"/>
              <a:buChar char="•"/>
              <a:defRPr/>
            </a:pPr>
            <a:r>
              <a:rPr lang="en-US" sz="1000" dirty="0">
                <a:ea typeface="Calibri" charset="0"/>
                <a:cs typeface="Calibri Light" panose="020F0302020204030204" pitchFamily="34" charset="0"/>
              </a:rPr>
              <a:t>And, we had 53% more sponsors adopt a Focus Week in 2024. We’ll talk more about FFW in just a minute, but what’s great about that is we were able to curate the topics specifically for each client and deliver during a time that worked for </a:t>
            </a:r>
            <a:r>
              <a:rPr lang="en-US" sz="1000" dirty="0">
                <a:solidFill>
                  <a:srgbClr val="000000"/>
                </a:solidFill>
                <a:ea typeface="Calibri" charset="0"/>
                <a:cs typeface="Calibri Light" panose="020F0302020204030204" pitchFamily="34" charset="0"/>
              </a:rPr>
              <a:t>their schedule.</a:t>
            </a:r>
          </a:p>
          <a:p>
            <a:pPr defTabSz="879378">
              <a:buClr>
                <a:srgbClr val="0052C2"/>
              </a:buClr>
              <a:defRPr/>
            </a:pPr>
            <a:endParaRPr lang="en-US" sz="1000" dirty="0">
              <a:solidFill>
                <a:srgbClr val="000000"/>
              </a:solidFill>
              <a:ea typeface="Calibri" charset="0"/>
              <a:cs typeface="Calibri Light" panose="020F0302020204030204" pitchFamily="34" charset="0"/>
            </a:endParaRPr>
          </a:p>
          <a:p>
            <a:pPr defTabSz="879378">
              <a:buClr>
                <a:srgbClr val="0052C2"/>
              </a:buClr>
              <a:defRPr/>
            </a:pPr>
            <a:r>
              <a:rPr lang="en-US" sz="1000" dirty="0">
                <a:solidFill>
                  <a:srgbClr val="000000"/>
                </a:solidFill>
                <a:ea typeface="Calibri" charset="0"/>
                <a:cs typeface="Calibri Light" panose="020F0302020204030204" pitchFamily="34" charset="0"/>
              </a:rPr>
              <a:t>What’s holding you back?</a:t>
            </a:r>
          </a:p>
          <a:p>
            <a:pPr defTabSz="879378">
              <a:buClr>
                <a:srgbClr val="0052C2"/>
              </a:buClr>
              <a:defRPr/>
            </a:pPr>
            <a:endParaRPr lang="en-US" sz="1000" dirty="0">
              <a:solidFill>
                <a:srgbClr val="000000"/>
              </a:solidFill>
              <a:ea typeface="Calibri" charset="0"/>
              <a:cs typeface="Calibri Light" panose="020F0302020204030204" pitchFamily="34" charset="0"/>
            </a:endParaRPr>
          </a:p>
          <a:p>
            <a:pPr defTabSz="879378">
              <a:buClr>
                <a:srgbClr val="0052C2"/>
              </a:buClr>
              <a:defRPr/>
            </a:pPr>
            <a:r>
              <a:rPr lang="en-US" sz="1000" dirty="0">
                <a:solidFill>
                  <a:srgbClr val="FF0000"/>
                </a:solidFill>
                <a:ea typeface="Calibri" charset="0"/>
                <a:cs typeface="Calibri Light" panose="020F0302020204030204" pitchFamily="34" charset="0"/>
              </a:rPr>
              <a:t>[click]</a:t>
            </a:r>
          </a:p>
          <a:p>
            <a:endParaRPr lang="en-US" sz="1000" dirty="0"/>
          </a:p>
        </p:txBody>
      </p:sp>
      <p:sp>
        <p:nvSpPr>
          <p:cNvPr id="4" name="Slide Number Placeholder 3"/>
          <p:cNvSpPr>
            <a:spLocks noGrp="1"/>
          </p:cNvSpPr>
          <p:nvPr>
            <p:ph type="sldNum" sz="quarter" idx="5"/>
          </p:nvPr>
        </p:nvSpPr>
        <p:spPr/>
        <p:txBody>
          <a:bodyPr/>
          <a:lstStyle/>
          <a:p>
            <a:fld id="{EB1B33B2-CB1F-43E8-A142-BC701E2D2BBF}" type="slidenum">
              <a:rPr lang="en-US" smtClean="0"/>
              <a:t>37</a:t>
            </a:fld>
            <a:endParaRPr lang="en-US" dirty="0"/>
          </a:p>
        </p:txBody>
      </p:sp>
    </p:spTree>
    <p:extLst>
      <p:ext uri="{BB962C8B-B14F-4D97-AF65-F5344CB8AC3E}">
        <p14:creationId xmlns:p14="http://schemas.microsoft.com/office/powerpoint/2010/main" val="41372360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numCol="1"/>
          <a:lstStyle/>
          <a:p>
            <a:pPr marL="0" marR="0" lvl="0" indent="0" algn="l" defTabSz="879378" rtl="0" eaLnBrk="1" fontAlgn="auto" latinLnBrk="0" hangingPunct="1">
              <a:lnSpc>
                <a:spcPct val="100000"/>
              </a:lnSpc>
              <a:spcBef>
                <a:spcPts val="0"/>
              </a:spcBef>
              <a:spcAft>
                <a:spcPts val="0"/>
              </a:spcAft>
              <a:buClr>
                <a:srgbClr val="0052C2"/>
              </a:buClr>
              <a:buSzTx/>
              <a:buFontTx/>
              <a:buNone/>
              <a:tabLst/>
              <a:defRPr/>
            </a:pPr>
            <a:r>
              <a:rPr lang="en-US" sz="1000" i="1" dirty="0">
                <a:ea typeface="Calibri" charset="0"/>
                <a:cs typeface="Calibri Light" panose="020F0302020204030204" pitchFamily="34" charset="0"/>
                <a:sym typeface="Wingdings" panose="05000000000000000000" pitchFamily="2" charset="2"/>
              </a:rPr>
              <a:t>EC to add optional additional recommendations</a:t>
            </a:r>
            <a:r>
              <a:rPr lang="en-US" sz="1000" i="1" dirty="0">
                <a:solidFill>
                  <a:srgbClr val="000000"/>
                </a:solidFill>
                <a:ea typeface="Calibri" charset="0"/>
                <a:cs typeface="Calibri Light" panose="020F0302020204030204" pitchFamily="34" charset="0"/>
                <a:sym typeface="Wingdings" panose="05000000000000000000" pitchFamily="2" charset="2"/>
              </a:rPr>
              <a:t>:</a:t>
            </a:r>
          </a:p>
          <a:p>
            <a:pPr marL="0" marR="0" lvl="0" indent="0" algn="l" defTabSz="879378" rtl="0" eaLnBrk="1" fontAlgn="auto" latinLnBrk="0" hangingPunct="1">
              <a:lnSpc>
                <a:spcPct val="100000"/>
              </a:lnSpc>
              <a:spcBef>
                <a:spcPts val="0"/>
              </a:spcBef>
              <a:spcAft>
                <a:spcPts val="0"/>
              </a:spcAft>
              <a:buClr>
                <a:srgbClr val="0052C2"/>
              </a:buClr>
              <a:buSzTx/>
              <a:buFontTx/>
              <a:buNone/>
              <a:tabLst/>
              <a:defRPr/>
            </a:pPr>
            <a:r>
              <a:rPr lang="en-US" sz="1000" b="1" i="0" dirty="0">
                <a:solidFill>
                  <a:srgbClr val="000000"/>
                </a:solidFill>
                <a:ea typeface="ＭＳ Ｐゴシック" charset="0"/>
                <a:cs typeface="Calibri Light" panose="020F0302020204030204" pitchFamily="34" charset="0"/>
                <a:sym typeface="Wingdings" panose="05000000000000000000" pitchFamily="2" charset="2"/>
              </a:rPr>
              <a:t>Drive digital engagement</a:t>
            </a:r>
            <a:endParaRPr lang="en-US" sz="1000" b="1" i="0" dirty="0">
              <a:ea typeface="ＭＳ Ｐゴシック" charset="0"/>
            </a:endParaRPr>
          </a:p>
          <a:p>
            <a:pPr marL="255984" indent="-171450" defTabSz="685800" fontAlgn="base">
              <a:spcBef>
                <a:spcPct val="0"/>
              </a:spcBef>
              <a:spcAft>
                <a:spcPct val="0"/>
              </a:spcAft>
              <a:buFont typeface="Arial" panose="020B0604020202020204" pitchFamily="34" charset="0"/>
              <a:buChar char="•"/>
            </a:pPr>
            <a:r>
              <a:rPr lang="en-US" sz="1000" dirty="0">
                <a:ea typeface="ＭＳ Ｐゴシック" charset="0"/>
              </a:rPr>
              <a:t>Promote e-delivery and BOL app internally</a:t>
            </a:r>
          </a:p>
          <a:p>
            <a:pPr marL="255984" indent="-171450" defTabSz="685800" fontAlgn="base">
              <a:spcBef>
                <a:spcPct val="0"/>
              </a:spcBef>
              <a:spcAft>
                <a:spcPct val="0"/>
              </a:spcAft>
              <a:buFont typeface="Arial" panose="020B0604020202020204" pitchFamily="34" charset="0"/>
              <a:buChar char="•"/>
            </a:pPr>
            <a:r>
              <a:rPr lang="en-US" sz="1000" dirty="0">
                <a:ea typeface="ＭＳ Ｐゴシック" charset="0"/>
                <a:cs typeface="Calibri Light" panose="020F0302020204030204" pitchFamily="34" charset="0"/>
              </a:rPr>
              <a:t>Direct employees to equity self-guided demos : Instructional resources for common participant actions </a:t>
            </a:r>
            <a:r>
              <a:rPr lang="en-US" sz="1000" dirty="0">
                <a:effectLst/>
                <a:ea typeface="Calibri" panose="020F0502020204030204" pitchFamily="34" charset="0"/>
                <a:cs typeface="Times New Roman" panose="02020603050405020304" pitchFamily="18" charset="0"/>
              </a:rPr>
              <a:t>on BOL</a:t>
            </a:r>
          </a:p>
          <a:p>
            <a:pPr marL="255984" indent="-171450" defTabSz="685800" fontAlgn="base">
              <a:spcBef>
                <a:spcPct val="0"/>
              </a:spcBef>
              <a:spcAft>
                <a:spcPct val="0"/>
              </a:spcAft>
              <a:buFont typeface="Arial" panose="020B0604020202020204" pitchFamily="34" charset="0"/>
              <a:buChar char="•"/>
            </a:pPr>
            <a:endParaRPr lang="en-US" sz="1000" i="0" dirty="0">
              <a:solidFill>
                <a:srgbClr val="000000"/>
              </a:solidFill>
              <a:ea typeface="ＭＳ Ｐゴシック" charset="0"/>
              <a:cs typeface="Calibri Light" panose="020F0302020204030204" pitchFamily="34" charset="0"/>
              <a:sym typeface="Wingdings" panose="05000000000000000000" pitchFamily="2" charset="2"/>
            </a:endParaRPr>
          </a:p>
          <a:p>
            <a:pPr marR="0" lvl="0" algn="l" defTabSz="6858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sz="1000" b="1" i="0" dirty="0">
                <a:solidFill>
                  <a:srgbClr val="000000"/>
                </a:solidFill>
                <a:ea typeface="ＭＳ Ｐゴシック" charset="0"/>
                <a:cs typeface="Calibri Light" panose="020F0302020204030204" pitchFamily="34" charset="0"/>
                <a:sym typeface="Wingdings" panose="05000000000000000000" pitchFamily="2" charset="2"/>
              </a:rPr>
              <a:t>Improve plan education and financial wellness</a:t>
            </a:r>
            <a:endParaRPr lang="en-US" sz="1000" b="1" i="0" dirty="0">
              <a:ea typeface="ＭＳ Ｐゴシック" charset="0"/>
            </a:endParaRPr>
          </a:p>
          <a:p>
            <a:pPr marL="255984" indent="-171450" defTabSz="685800" fontAlgn="base">
              <a:spcBef>
                <a:spcPct val="0"/>
              </a:spcBef>
              <a:spcAft>
                <a:spcPct val="0"/>
              </a:spcAft>
              <a:buFont typeface="Arial" panose="020B0604020202020204" pitchFamily="34" charset="0"/>
              <a:buChar char="•"/>
            </a:pPr>
            <a:r>
              <a:rPr lang="en-US" sz="1000" dirty="0">
                <a:ea typeface="ＭＳ Ｐゴシック" charset="0"/>
              </a:rPr>
              <a:t>[ESPP plan education]</a:t>
            </a:r>
          </a:p>
          <a:p>
            <a:pPr marL="255984" indent="-171450" defTabSz="685800" fontAlgn="base">
              <a:spcBef>
                <a:spcPct val="0"/>
              </a:spcBef>
              <a:spcAft>
                <a:spcPct val="0"/>
              </a:spcAft>
              <a:buFont typeface="Arial" panose="020B0604020202020204" pitchFamily="34" charset="0"/>
              <a:buChar char="•"/>
            </a:pPr>
            <a:r>
              <a:rPr lang="en-US" sz="1000" dirty="0">
                <a:ea typeface="ＭＳ Ｐゴシック" charset="0"/>
              </a:rPr>
              <a:t>[Equity plan education]</a:t>
            </a:r>
          </a:p>
          <a:p>
            <a:pPr marL="255984" indent="-171450" defTabSz="685800" fontAlgn="base">
              <a:spcBef>
                <a:spcPct val="0"/>
              </a:spcBef>
              <a:spcAft>
                <a:spcPct val="0"/>
              </a:spcAft>
              <a:buFont typeface="Arial" panose="020B0604020202020204" pitchFamily="34" charset="0"/>
              <a:buChar char="•"/>
            </a:pPr>
            <a:r>
              <a:rPr lang="en-US" sz="1000" dirty="0"/>
              <a:t>[HSA education]</a:t>
            </a:r>
            <a:endParaRPr lang="en-US" sz="1000" dirty="0">
              <a:ea typeface="ＭＳ Ｐゴシック" charset="0"/>
            </a:endParaRPr>
          </a:p>
          <a:p>
            <a:pPr marL="255984" indent="-171450" defTabSz="685800" fontAlgn="base">
              <a:spcBef>
                <a:spcPct val="0"/>
              </a:spcBef>
              <a:spcAft>
                <a:spcPct val="0"/>
              </a:spcAft>
              <a:buFont typeface="Arial" panose="020B0604020202020204" pitchFamily="34" charset="0"/>
              <a:buChar char="•"/>
            </a:pPr>
            <a:r>
              <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Leverage our self-paced On demand Financial Wellness resources: Events Center audiocasts and videos, Education Center articles and tools, </a:t>
            </a:r>
            <a:r>
              <a:rPr kumimoji="0" lang="en-US" sz="1000" b="0" i="0" u="none" strike="noStrike" kern="1200" cap="none" spc="0" normalizeH="0" baseline="0" noProof="0" dirty="0" err="1">
                <a:ln>
                  <a:noFill/>
                </a:ln>
                <a:solidFill>
                  <a:srgbClr val="000000"/>
                </a:solidFill>
                <a:effectLst/>
                <a:uLnTx/>
                <a:uFillTx/>
                <a:ea typeface="Calibri" charset="0"/>
                <a:cs typeface="Calibri Light" panose="020F0302020204030204" pitchFamily="34" charset="0"/>
              </a:rPr>
              <a:t>myFuture</a:t>
            </a:r>
            <a:r>
              <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 blog and quarterly newsletter</a:t>
            </a:r>
          </a:p>
          <a:p>
            <a:pPr marL="255984" indent="-171450" defTabSz="685800" fontAlgn="base">
              <a:spcBef>
                <a:spcPct val="0"/>
              </a:spcBef>
              <a:spcAft>
                <a:spcPct val="0"/>
              </a:spcAft>
              <a:buFont typeface="Arial" panose="020B0604020202020204" pitchFamily="34" charset="0"/>
              <a:buChar char="•"/>
            </a:pPr>
            <a:r>
              <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Promote select spotlight events [EC: </a:t>
            </a:r>
            <a:r>
              <a:rPr kumimoji="0" lang="en-US" sz="1000" b="1"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clients cannot promote </a:t>
            </a:r>
            <a:r>
              <a:rPr lang="en-US" sz="1000" b="1" dirty="0">
                <a:solidFill>
                  <a:srgbClr val="000000"/>
                </a:solidFill>
                <a:cs typeface="Calibri Light" panose="020F0302020204030204" pitchFamily="34" charset="0"/>
              </a:rPr>
              <a:t>Managing Your Equity Awards</a:t>
            </a:r>
            <a:r>
              <a:rPr lang="en-US" sz="1000" b="0" dirty="0">
                <a:solidFill>
                  <a:srgbClr val="000000"/>
                </a:solidFill>
                <a:cs typeface="Calibri Light" panose="020F0302020204030204" pitchFamily="34" charset="0"/>
              </a:rPr>
              <a:t>; instead focus on </a:t>
            </a:r>
            <a:r>
              <a:rPr lang="en-US" sz="1000" dirty="0">
                <a:solidFill>
                  <a:srgbClr val="000000"/>
                </a:solidFill>
                <a:cs typeface="Calibri Light" panose="020F0302020204030204" pitchFamily="34" charset="0"/>
              </a:rPr>
              <a:t>Navigating Investment Decisions, Striving for Abundance, Financial Empowerment, International Women’s Day, Retirement Income Planning, Financial Literacy Month, Teach Your Children to Save, Tackling Student Loan Debt, National 529 Day, Home Sweet Home, Striving for Abundance, Women’s Roundtable, Striving for Abundance, Making your Money Last, Hispanic Heritage Month (SP), National Preparedness Month, Balancing Money and Mind, Pursuing Your Retirement, Financial Wellness for the Holidays, Planning for 2025]</a:t>
            </a:r>
          </a:p>
          <a:p>
            <a:pPr marL="255984" indent="-171450" defTabSz="685800" fontAlgn="base">
              <a:spcBef>
                <a:spcPct val="0"/>
              </a:spcBef>
              <a:spcAft>
                <a:spcPct val="0"/>
              </a:spcAft>
              <a:buFont typeface="Arial" panose="020B0604020202020204" pitchFamily="34" charset="0"/>
              <a:buChar char="•"/>
            </a:pPr>
            <a:r>
              <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[Financial Focus Week: seminars and 1:1 consultations in XX Month]</a:t>
            </a:r>
          </a:p>
          <a:p>
            <a:pPr marL="255984" indent="-171450" defTabSz="685800" fontAlgn="base">
              <a:spcBef>
                <a:spcPct val="0"/>
              </a:spcBef>
              <a:spcAft>
                <a:spcPct val="0"/>
              </a:spcAft>
              <a:buFont typeface="Arial" panose="020B0604020202020204" pitchFamily="34" charset="0"/>
              <a:buChar char="•"/>
            </a:pPr>
            <a:r>
              <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rPr>
              <a:t>[Targeted location events and webinars]</a:t>
            </a:r>
          </a:p>
          <a:p>
            <a:pPr marL="0" marR="0" lvl="0" indent="0" algn="l" defTabSz="6858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000" b="0" i="0" u="none" strike="noStrike" kern="1200" cap="none" spc="0" normalizeH="0" baseline="0" noProof="0" dirty="0">
              <a:ln>
                <a:noFill/>
              </a:ln>
              <a:solidFill>
                <a:srgbClr val="FF0000"/>
              </a:solidFill>
              <a:effectLst/>
              <a:uLnTx/>
              <a:uFillTx/>
              <a:ea typeface="Calibri" charset="0"/>
              <a:cs typeface="Calibri Light" panose="020F0302020204030204" pitchFamily="34" charset="0"/>
            </a:endParaRPr>
          </a:p>
          <a:p>
            <a:pPr marL="0" marR="0" lvl="0" indent="0" algn="l" defTabSz="6858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000" b="0" i="0" u="none" strike="noStrike" kern="1200" cap="none" spc="0" normalizeH="0" baseline="0" noProof="0" dirty="0">
                <a:ln>
                  <a:noFill/>
                </a:ln>
                <a:solidFill>
                  <a:srgbClr val="FF0000"/>
                </a:solidFill>
                <a:effectLst/>
                <a:uLnTx/>
                <a:uFillTx/>
                <a:ea typeface="Calibri" charset="0"/>
                <a:cs typeface="Calibri Light" panose="020F0302020204030204" pitchFamily="34" charset="0"/>
              </a:rPr>
              <a:t>[click]</a:t>
            </a:r>
            <a:endParaRPr kumimoji="0" lang="en-US" sz="1000" b="0" i="0" u="none" strike="noStrike" kern="1200" cap="none" spc="0" normalizeH="0" baseline="0" noProof="0" dirty="0">
              <a:ln>
                <a:noFill/>
              </a:ln>
              <a:solidFill>
                <a:srgbClr val="000000"/>
              </a:solidFill>
              <a:effectLst/>
              <a:uLnTx/>
              <a:uFillTx/>
              <a:ea typeface="Calibri" charset="0"/>
              <a:cs typeface="Calibri Light" panose="020F0302020204030204" pitchFamily="34" charset="0"/>
            </a:endParaRPr>
          </a:p>
          <a:p>
            <a:endParaRPr lang="en-US" sz="1000" dirty="0"/>
          </a:p>
        </p:txBody>
      </p:sp>
      <p:sp>
        <p:nvSpPr>
          <p:cNvPr id="4" name="Slide Number Placeholder 3"/>
          <p:cNvSpPr>
            <a:spLocks noGrp="1"/>
          </p:cNvSpPr>
          <p:nvPr>
            <p:ph type="sldNum" sz="quarter" idx="5"/>
          </p:nvPr>
        </p:nvSpPr>
        <p:spPr/>
        <p:txBody>
          <a:bodyPr/>
          <a:lstStyle/>
          <a:p>
            <a:fld id="{EB1B33B2-CB1F-43E8-A142-BC701E2D2BBF}" type="slidenum">
              <a:rPr lang="en-US" smtClean="0"/>
              <a:t>38</a:t>
            </a:fld>
            <a:endParaRPr lang="en-US"/>
          </a:p>
        </p:txBody>
      </p:sp>
    </p:spTree>
    <p:extLst>
      <p:ext uri="{BB962C8B-B14F-4D97-AF65-F5344CB8AC3E}">
        <p14:creationId xmlns:p14="http://schemas.microsoft.com/office/powerpoint/2010/main" val="20375328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6175"/>
            <a:ext cx="5486400" cy="3087688"/>
          </a:xfrm>
        </p:spPr>
      </p:sp>
      <p:sp>
        <p:nvSpPr>
          <p:cNvPr id="3" name="Notes Placeholder 2"/>
          <p:cNvSpPr>
            <a:spLocks noGrp="1"/>
          </p:cNvSpPr>
          <p:nvPr>
            <p:ph type="body" idx="1"/>
          </p:nvPr>
        </p:nvSpPr>
        <p:spPr>
          <a:xfrm>
            <a:off x="685800" y="4378683"/>
            <a:ext cx="5486400" cy="4306529"/>
          </a:xfrm>
        </p:spPr>
        <p:txBody>
          <a:bodyPr numCol="1"/>
          <a:lstStyle/>
          <a:p>
            <a:pPr marL="0" defTabSz="685800" fontAlgn="base">
              <a:spcBef>
                <a:spcPct val="0"/>
              </a:spcBef>
              <a:spcAft>
                <a:spcPct val="0"/>
              </a:spcAft>
            </a:pPr>
            <a:r>
              <a:rPr lang="en-US" sz="1100" baseline="0" dirty="0">
                <a:ea typeface="ＭＳ Ｐゴシック" charset="0"/>
              </a:rPr>
              <a:t>Review 2025 calendar</a:t>
            </a:r>
          </a:p>
          <a:p>
            <a:pPr marL="0" defTabSz="685800" fontAlgn="base">
              <a:spcBef>
                <a:spcPct val="0"/>
              </a:spcBef>
              <a:spcAft>
                <a:spcPct val="0"/>
              </a:spcAft>
            </a:pPr>
            <a:endParaRPr lang="en-US" sz="1100" dirty="0">
              <a:ea typeface="ＭＳ Ｐゴシック" charset="0"/>
            </a:endParaRPr>
          </a:p>
          <a:p>
            <a:pPr marL="0" defTabSz="685800" fontAlgn="base">
              <a:spcBef>
                <a:spcPct val="0"/>
              </a:spcBef>
              <a:spcAft>
                <a:spcPct val="0"/>
              </a:spcAft>
            </a:pPr>
            <a:r>
              <a:rPr lang="en-US" sz="1100" i="1" dirty="0">
                <a:ea typeface="ＭＳ Ｐゴシック" charset="0"/>
              </a:rPr>
              <a:t>Optional choices on this page for the EC to insert as custom activity (keep it high level): </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Financial Focus Week</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Financial wellness webcast</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Financial wellness on-site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Plan education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Phone consultations</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In-person consultations</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ESPP plan education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ESPP brochure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ESPP purchase notice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ESPP enrollment communications</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Equity plan education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Equity brochure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Equity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HSA plan education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HSA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Better Together campaign</a:t>
            </a:r>
          </a:p>
          <a:p>
            <a:pPr marL="0" indent="-171450" defTabSz="685800" fontAlgn="base">
              <a:spcBef>
                <a:spcPct val="0"/>
              </a:spcBef>
              <a:spcAft>
                <a:spcPct val="0"/>
              </a:spcAft>
              <a:buFont typeface="Arial" panose="020B0604020202020204" pitchFamily="34" charset="0"/>
              <a:buChar char="•"/>
            </a:pPr>
            <a:r>
              <a:rPr lang="en-US" sz="1100" baseline="0" dirty="0">
                <a:ea typeface="ＭＳ Ｐゴシック" charset="0"/>
              </a:rPr>
              <a:t>CEBI</a:t>
            </a:r>
            <a:r>
              <a:rPr lang="en-US" sz="1100" dirty="0">
                <a:ea typeface="ＭＳ Ｐゴシック" charset="0"/>
              </a:rPr>
              <a:t> communications</a:t>
            </a:r>
          </a:p>
          <a:p>
            <a:pPr marL="0" indent="-171450" defTabSz="685800" fontAlgn="base">
              <a:spcBef>
                <a:spcPct val="0"/>
              </a:spcBef>
              <a:spcAft>
                <a:spcPct val="0"/>
              </a:spcAft>
              <a:buFont typeface="Arial" panose="020B0604020202020204" pitchFamily="34" charset="0"/>
              <a:buChar char="•"/>
            </a:pPr>
            <a:r>
              <a:rPr lang="en-US" sz="1100" baseline="0" dirty="0">
                <a:ea typeface="ＭＳ Ｐゴシック" charset="0"/>
              </a:rPr>
              <a:t>Plan</a:t>
            </a:r>
            <a:r>
              <a:rPr lang="en-US" sz="1100" dirty="0">
                <a:ea typeface="ＭＳ Ｐゴシック" charset="0"/>
              </a:rPr>
              <a:t> change communications</a:t>
            </a:r>
          </a:p>
          <a:p>
            <a:pPr marL="0" indent="-171450" defTabSz="685800" fontAlgn="base">
              <a:spcBef>
                <a:spcPct val="0"/>
              </a:spcBef>
              <a:spcAft>
                <a:spcPct val="0"/>
              </a:spcAft>
              <a:buFont typeface="Arial" panose="020B0604020202020204" pitchFamily="34" charset="0"/>
              <a:buChar char="•"/>
            </a:pPr>
            <a:r>
              <a:rPr lang="en-US" sz="1100" baseline="0" dirty="0">
                <a:ea typeface="ＭＳ Ｐゴシック" charset="0"/>
              </a:rPr>
              <a:t>M&amp;A communications</a:t>
            </a:r>
            <a:endParaRPr lang="en-US" sz="1100" dirty="0">
              <a:ea typeface="ＭＳ Ｐゴシック" charset="0"/>
            </a:endParaRPr>
          </a:p>
          <a:p>
            <a:pPr marL="0" defTabSz="685800" fontAlgn="base">
              <a:spcBef>
                <a:spcPct val="0"/>
              </a:spcBef>
              <a:spcAft>
                <a:spcPct val="0"/>
              </a:spcAft>
            </a:pPr>
            <a:endParaRPr lang="en-US" sz="1100" baseline="0" dirty="0">
              <a:solidFill>
                <a:srgbClr val="FF0000"/>
              </a:solidFill>
              <a:ea typeface="ＭＳ Ｐゴシック" charset="0"/>
            </a:endParaRPr>
          </a:p>
          <a:p>
            <a:pPr marL="0" defTabSz="685800" fontAlgn="base">
              <a:spcBef>
                <a:spcPct val="0"/>
              </a:spcBef>
              <a:spcAft>
                <a:spcPct val="0"/>
              </a:spcAft>
            </a:pPr>
            <a:r>
              <a:rPr lang="en-US" sz="1100" baseline="0" dirty="0">
                <a:solidFill>
                  <a:srgbClr val="FF0000"/>
                </a:solidFill>
                <a:ea typeface="ＭＳ Ｐゴシック" charset="0"/>
              </a:rPr>
              <a:t>[click]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BEA8C17-E677-48D5-879B-E50970508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6211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While employees who rate their financial wellness as good or excellent is on the rise – 47% in 2024 – there’s more to do to ensure they are prepared for retirement.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Many continue to worry about economic pressures, like inflation.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Saving for retirement is still employees’ top priority, but the majority of employees have not taken any action regarding their retirement savings – leaving 34% to admit their 401(k) will not build enough savings for the retirement they want.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And only 50% - down from 57% in 2019 – of employees say they understand HSAs, with 66% saying they didn’t know HSAs could be invested to help pay for health care expenses in retirement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Each of these figures varying by degrees when you look at gender, age, ethnicity, income, and industry.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Now many employees are looking to you, their employer, for help to bridge this preparedness gap: Employees are asking for online financial tools to measure financial wellness and identify steps to improve – aka, Financial Wellness Tracker – as well as help developing financial skills and good financial habits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What does this tell us? Offering a holistic financial wellness program, that covers saving for retirement along with comprehensive financial education, that’s as diverse as your employee population, is still one of the best ways to support your employees’ financial well-being. And we have the tools and resources available to deliver an integrated program that helps drive action and get results.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0000"/>
                </a:solidFill>
                <a:effectLst/>
                <a:uLnTx/>
                <a:uFillTx/>
                <a:latin typeface="Calibri" panose="020F0502020204030204"/>
                <a:ea typeface="+mn-ea"/>
                <a:cs typeface="Times New Roman" panose="02020603050405020304" pitchFamily="18" charset="0"/>
              </a:rPr>
              <a:t>[click]</a:t>
            </a:r>
          </a:p>
        </p:txBody>
      </p:sp>
      <p:sp>
        <p:nvSpPr>
          <p:cNvPr id="4" name="Slide Number Placeholder 3"/>
          <p:cNvSpPr>
            <a:spLocks noGrp="1"/>
          </p:cNvSpPr>
          <p:nvPr>
            <p:ph type="sldNum" sz="quarter" idx="5"/>
          </p:nvPr>
        </p:nvSpPr>
        <p:spPr/>
        <p:txBody>
          <a:bodyPr/>
          <a:lstStyle/>
          <a:p>
            <a:fld id="{EB1B33B2-CB1F-43E8-A142-BC701E2D2BBF}" type="slidenum">
              <a:rPr lang="en-US" smtClean="0"/>
              <a:t>4</a:t>
            </a:fld>
            <a:endParaRPr lang="en-US"/>
          </a:p>
        </p:txBody>
      </p:sp>
    </p:spTree>
    <p:extLst>
      <p:ext uri="{BB962C8B-B14F-4D97-AF65-F5344CB8AC3E}">
        <p14:creationId xmlns:p14="http://schemas.microsoft.com/office/powerpoint/2010/main" val="39994635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6175"/>
            <a:ext cx="5486400" cy="3087688"/>
          </a:xfrm>
        </p:spPr>
      </p:sp>
      <p:sp>
        <p:nvSpPr>
          <p:cNvPr id="3" name="Notes Placeholder 2"/>
          <p:cNvSpPr>
            <a:spLocks noGrp="1"/>
          </p:cNvSpPr>
          <p:nvPr>
            <p:ph type="body" idx="1"/>
          </p:nvPr>
        </p:nvSpPr>
        <p:spPr>
          <a:xfrm>
            <a:off x="685800" y="4378684"/>
            <a:ext cx="5486400" cy="4212866"/>
          </a:xfrm>
        </p:spPr>
        <p:txBody>
          <a:bodyPr numCol="1"/>
          <a:lstStyle/>
          <a:p>
            <a:pPr marL="0" defTabSz="685800" fontAlgn="base">
              <a:spcBef>
                <a:spcPct val="0"/>
              </a:spcBef>
              <a:spcAft>
                <a:spcPct val="0"/>
              </a:spcAft>
            </a:pPr>
            <a:r>
              <a:rPr lang="en-US" sz="1100" baseline="0" dirty="0">
                <a:ea typeface="ＭＳ Ｐゴシック" charset="0"/>
              </a:rPr>
              <a:t>Review 2025 calendar</a:t>
            </a:r>
          </a:p>
          <a:p>
            <a:pPr marL="0" defTabSz="685800" fontAlgn="base">
              <a:spcBef>
                <a:spcPct val="0"/>
              </a:spcBef>
              <a:spcAft>
                <a:spcPct val="0"/>
              </a:spcAft>
            </a:pPr>
            <a:endParaRPr lang="en-US" sz="1100" dirty="0">
              <a:ea typeface="ＭＳ Ｐゴシック" charset="0"/>
            </a:endParaRPr>
          </a:p>
          <a:p>
            <a:pPr marL="0" defTabSz="685800" fontAlgn="base">
              <a:spcBef>
                <a:spcPct val="0"/>
              </a:spcBef>
              <a:spcAft>
                <a:spcPct val="0"/>
              </a:spcAft>
            </a:pPr>
            <a:r>
              <a:rPr lang="en-US" sz="1100" i="1" dirty="0">
                <a:ea typeface="ＭＳ Ｐゴシック" charset="0"/>
              </a:rPr>
              <a:t>Optional choices on this page for the EC to insert as custom activity (keep it high level): </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Financial Focus Week</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Financial wellness webcast</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Financial wellness on-site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Plan education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Phone consultations</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In-person consultations</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ESPP plan education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ESPP brochure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ESPP purchase notice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ESPP enrollment communications</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Equity plan education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Equity brochure</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Equity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HSA plan education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HSA campaign</a:t>
            </a:r>
          </a:p>
          <a:p>
            <a:pPr marL="0" indent="-171450" defTabSz="685800" fontAlgn="base">
              <a:spcBef>
                <a:spcPct val="0"/>
              </a:spcBef>
              <a:spcAft>
                <a:spcPct val="0"/>
              </a:spcAft>
              <a:buFont typeface="Arial" panose="020B0604020202020204" pitchFamily="34" charset="0"/>
              <a:buChar char="•"/>
            </a:pPr>
            <a:r>
              <a:rPr lang="en-US" sz="1100" dirty="0">
                <a:ea typeface="ＭＳ Ｐゴシック" charset="0"/>
              </a:rPr>
              <a:t>Better Together campaign</a:t>
            </a:r>
          </a:p>
          <a:p>
            <a:pPr marL="0" indent="-171450" defTabSz="685800" fontAlgn="base">
              <a:spcBef>
                <a:spcPct val="0"/>
              </a:spcBef>
              <a:spcAft>
                <a:spcPct val="0"/>
              </a:spcAft>
              <a:buFont typeface="Arial" panose="020B0604020202020204" pitchFamily="34" charset="0"/>
              <a:buChar char="•"/>
            </a:pPr>
            <a:r>
              <a:rPr lang="en-US" sz="1100" baseline="0" dirty="0">
                <a:ea typeface="ＭＳ Ｐゴシック" charset="0"/>
              </a:rPr>
              <a:t>CEBI</a:t>
            </a:r>
            <a:r>
              <a:rPr lang="en-US" sz="1100" dirty="0">
                <a:ea typeface="ＭＳ Ｐゴシック" charset="0"/>
              </a:rPr>
              <a:t> communications</a:t>
            </a:r>
          </a:p>
          <a:p>
            <a:pPr marL="0" indent="-171450" defTabSz="685800" fontAlgn="base">
              <a:spcBef>
                <a:spcPct val="0"/>
              </a:spcBef>
              <a:spcAft>
                <a:spcPct val="0"/>
              </a:spcAft>
              <a:buFont typeface="Arial" panose="020B0604020202020204" pitchFamily="34" charset="0"/>
              <a:buChar char="•"/>
            </a:pPr>
            <a:r>
              <a:rPr lang="en-US" sz="1100" baseline="0" dirty="0">
                <a:ea typeface="ＭＳ Ｐゴシック" charset="0"/>
              </a:rPr>
              <a:t>Plan</a:t>
            </a:r>
            <a:r>
              <a:rPr lang="en-US" sz="1100" dirty="0">
                <a:ea typeface="ＭＳ Ｐゴシック" charset="0"/>
              </a:rPr>
              <a:t> change communications</a:t>
            </a:r>
          </a:p>
          <a:p>
            <a:pPr marL="0" indent="-171450" defTabSz="685800" fontAlgn="base">
              <a:spcBef>
                <a:spcPct val="0"/>
              </a:spcBef>
              <a:spcAft>
                <a:spcPct val="0"/>
              </a:spcAft>
              <a:buFont typeface="Arial" panose="020B0604020202020204" pitchFamily="34" charset="0"/>
              <a:buChar char="•"/>
            </a:pPr>
            <a:r>
              <a:rPr lang="en-US" sz="1100" baseline="0" dirty="0">
                <a:ea typeface="ＭＳ Ｐゴシック" charset="0"/>
              </a:rPr>
              <a:t>M&amp;A communications</a:t>
            </a:r>
            <a:endParaRPr lang="en-US" sz="1100" dirty="0">
              <a:ea typeface="ＭＳ Ｐゴシック" charset="0"/>
            </a:endParaRPr>
          </a:p>
          <a:p>
            <a:pPr marL="0" defTabSz="685800" fontAlgn="base">
              <a:spcBef>
                <a:spcPct val="0"/>
              </a:spcBef>
              <a:spcAft>
                <a:spcPct val="0"/>
              </a:spcAft>
            </a:pPr>
            <a:endParaRPr lang="en-US" sz="1100" baseline="0" dirty="0">
              <a:solidFill>
                <a:srgbClr val="FF0000"/>
              </a:solidFill>
              <a:ea typeface="ＭＳ Ｐゴシック" charset="0"/>
            </a:endParaRPr>
          </a:p>
          <a:p>
            <a:pPr marL="0" defTabSz="685800" fontAlgn="base">
              <a:spcBef>
                <a:spcPct val="0"/>
              </a:spcBef>
              <a:spcAft>
                <a:spcPct val="0"/>
              </a:spcAft>
            </a:pPr>
            <a:r>
              <a:rPr lang="en-US" sz="1100" baseline="0" dirty="0">
                <a:solidFill>
                  <a:srgbClr val="FF0000"/>
                </a:solidFill>
                <a:ea typeface="ＭＳ Ｐゴシック" charset="0"/>
              </a:rPr>
              <a:t>[click]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BEA8C17-E677-48D5-879B-E50970508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13094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6175"/>
            <a:ext cx="5486400" cy="3087688"/>
          </a:xfrm>
        </p:spPr>
      </p:sp>
      <p:sp>
        <p:nvSpPr>
          <p:cNvPr id="3" name="Notes Placeholder 2"/>
          <p:cNvSpPr>
            <a:spLocks noGrp="1"/>
          </p:cNvSpPr>
          <p:nvPr>
            <p:ph type="body" idx="1"/>
          </p:nvPr>
        </p:nvSpPr>
        <p:spPr>
          <a:xfrm>
            <a:off x="685800" y="4378684"/>
            <a:ext cx="5486400" cy="3530876"/>
          </a:xfrm>
        </p:spPr>
        <p:txBody>
          <a:bodyPr numCol="2"/>
          <a:lstStyle/>
          <a:p>
            <a:pPr marL="0" defTabSz="685800" fontAlgn="base">
              <a:spcBef>
                <a:spcPct val="0"/>
              </a:spcBef>
              <a:spcAft>
                <a:spcPct val="0"/>
              </a:spcAft>
            </a:pPr>
            <a:r>
              <a:rPr lang="en-US" sz="1100" baseline="0" dirty="0">
                <a:ea typeface="ＭＳ Ｐゴシック" charset="0"/>
              </a:rPr>
              <a:t>Review 2025 calendar</a:t>
            </a:r>
          </a:p>
          <a:p>
            <a:pPr marL="0" defTabSz="685800" fontAlgn="base">
              <a:spcBef>
                <a:spcPct val="0"/>
              </a:spcBef>
              <a:spcAft>
                <a:spcPct val="0"/>
              </a:spcAft>
            </a:pPr>
            <a:endParaRPr lang="en-US" sz="1100" dirty="0">
              <a:ea typeface="ＭＳ Ｐゴシック" charset="0"/>
            </a:endParaRPr>
          </a:p>
          <a:p>
            <a:pPr marL="0" defTabSz="685800" fontAlgn="base">
              <a:spcBef>
                <a:spcPct val="0"/>
              </a:spcBef>
              <a:spcAft>
                <a:spcPct val="0"/>
              </a:spcAft>
            </a:pPr>
            <a:r>
              <a:rPr lang="en-US" sz="1100" baseline="0" dirty="0">
                <a:solidFill>
                  <a:srgbClr val="FF0000"/>
                </a:solidFill>
                <a:ea typeface="ＭＳ Ｐゴシック" charset="0"/>
              </a:rPr>
              <a:t>[click]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BEA8C17-E677-48D5-879B-E50970508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46490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6175"/>
            <a:ext cx="5486400" cy="3087688"/>
          </a:xfrm>
        </p:spPr>
      </p:sp>
      <p:sp>
        <p:nvSpPr>
          <p:cNvPr id="3" name="Notes Placeholder 2"/>
          <p:cNvSpPr>
            <a:spLocks noGrp="1"/>
          </p:cNvSpPr>
          <p:nvPr>
            <p:ph type="body" idx="1"/>
          </p:nvPr>
        </p:nvSpPr>
        <p:spPr>
          <a:xfrm>
            <a:off x="685800" y="4378684"/>
            <a:ext cx="5486400" cy="3530876"/>
          </a:xfrm>
        </p:spPr>
        <p:txBody>
          <a:bodyPr numCol="2"/>
          <a:lstStyle/>
          <a:p>
            <a:pPr marL="0" defTabSz="685800" fontAlgn="base">
              <a:spcBef>
                <a:spcPct val="0"/>
              </a:spcBef>
              <a:spcAft>
                <a:spcPct val="0"/>
              </a:spcAft>
            </a:pPr>
            <a:r>
              <a:rPr lang="en-US" sz="1100" baseline="0" dirty="0">
                <a:ea typeface="ＭＳ Ｐゴシック" charset="0"/>
              </a:rPr>
              <a:t>Review 2025 calendar</a:t>
            </a:r>
          </a:p>
          <a:p>
            <a:pPr marL="0" defTabSz="685800" fontAlgn="base">
              <a:spcBef>
                <a:spcPct val="0"/>
              </a:spcBef>
              <a:spcAft>
                <a:spcPct val="0"/>
              </a:spcAft>
            </a:pPr>
            <a:endParaRPr lang="en-US" sz="1100" dirty="0">
              <a:ea typeface="ＭＳ Ｐゴシック" charset="0"/>
            </a:endParaRPr>
          </a:p>
          <a:p>
            <a:pPr marL="0" defTabSz="685800" fontAlgn="base">
              <a:spcBef>
                <a:spcPct val="0"/>
              </a:spcBef>
              <a:spcAft>
                <a:spcPct val="0"/>
              </a:spcAft>
            </a:pPr>
            <a:r>
              <a:rPr lang="en-US" sz="1100" baseline="0" dirty="0">
                <a:solidFill>
                  <a:srgbClr val="FF0000"/>
                </a:solidFill>
                <a:ea typeface="ＭＳ Ｐゴシック" charset="0"/>
              </a:rPr>
              <a:t>[click]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BEA8C17-E677-48D5-879B-E50970508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0653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7688"/>
          </a:xfrm>
        </p:spPr>
      </p:sp>
      <p:sp>
        <p:nvSpPr>
          <p:cNvPr id="3" name="Notes Placeholder 2"/>
          <p:cNvSpPr>
            <a:spLocks noGrp="1"/>
          </p:cNvSpPr>
          <p:nvPr>
            <p:ph type="body" idx="1"/>
          </p:nvPr>
        </p:nvSpPr>
        <p:spPr/>
        <p:txBody>
          <a:bodyPr/>
          <a:lstStyle/>
          <a:p>
            <a:r>
              <a:rPr lang="en-US" dirty="0"/>
              <a:t>Review slide</a:t>
            </a:r>
          </a:p>
          <a:p>
            <a:endParaRPr lang="en-US" dirty="0"/>
          </a:p>
          <a:p>
            <a:r>
              <a:rPr lang="en-US" dirty="0">
                <a:solidFill>
                  <a:srgbClr val="FF0000"/>
                </a:solidFill>
              </a:rPr>
              <a:t>[click]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BEA8C17-E677-48D5-879B-E50970508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27804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R="0" lvl="0">
              <a:spcBef>
                <a:spcPts val="0"/>
              </a:spcBef>
              <a:spcAft>
                <a:spcPts val="0"/>
              </a:spcAft>
            </a:pPr>
            <a:r>
              <a:rPr lang="en-US" sz="1100" b="0" dirty="0">
                <a:effectLst/>
                <a:ea typeface="Calibri" panose="020F0502020204030204" pitchFamily="34" charset="0"/>
                <a:cs typeface="Times New Roman" panose="02020603050405020304" pitchFamily="18" charset="0"/>
              </a:rPr>
              <a:t>Our end-to-end 401(k) enrollment journey </a:t>
            </a:r>
            <a:r>
              <a:rPr lang="en-US" sz="1100" dirty="0">
                <a:effectLst/>
                <a:ea typeface="Calibri" panose="020F0502020204030204" pitchFamily="34" charset="0"/>
                <a:cs typeface="Times New Roman" panose="02020603050405020304" pitchFamily="18" charset="0"/>
              </a:rPr>
              <a:t>starts with the enrollment guide [and an e-kit] – eye catching, simple language, icons, gets right to enrollment, which is the point.</a:t>
            </a:r>
          </a:p>
          <a:p>
            <a:pPr marR="0" lvl="0">
              <a:spcBef>
                <a:spcPts val="0"/>
              </a:spcBef>
              <a:spcAft>
                <a:spcPts val="0"/>
              </a:spcAft>
            </a:pPr>
            <a:endParaRPr lang="en-US" sz="1100" dirty="0">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Next, our </a:t>
            </a:r>
            <a:r>
              <a:rPr lang="en-US" sz="1100" dirty="0">
                <a:effectLst/>
                <a:cs typeface="Times New Roman" panose="02020603050405020304" pitchFamily="18" charset="0"/>
              </a:rPr>
              <a:t>m</a:t>
            </a:r>
            <a:r>
              <a:rPr lang="en-US" sz="1100" dirty="0">
                <a:effectLst/>
                <a:ea typeface="Calibri" panose="020F0502020204030204" pitchFamily="34" charset="0"/>
                <a:cs typeface="Times New Roman" panose="02020603050405020304" pitchFamily="18" charset="0"/>
              </a:rPr>
              <a:t>odern enrollment video connects emotionally with employees and motivates them to enroll.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effectLst/>
                <a:ea typeface="Calibri" panose="020F0502020204030204" pitchFamily="34" charset="0"/>
                <a:cs typeface="Times New Roman" panose="02020603050405020304" pitchFamily="18" charset="0"/>
              </a:rPr>
              <a:t>Our multi-touchpoint enrollment campaign uses personalization and things like animation and emojis for an energetic feel. It also directly addresses common barriers to enrollment.</a:t>
            </a:r>
          </a:p>
          <a:p>
            <a:pPr marR="0" lvl="0">
              <a:spcBef>
                <a:spcPts val="0"/>
              </a:spcBef>
              <a:spcAft>
                <a:spcPts val="0"/>
              </a:spcAft>
            </a:pPr>
            <a:endParaRPr lang="en-US" sz="1100" dirty="0">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ea typeface="ＭＳ Ｐゴシック" charset="0"/>
                <a:cs typeface="Calibri Light" panose="020F0302020204030204" pitchFamily="34" charset="0"/>
              </a:rPr>
              <a:t>And a “welcome” email</a:t>
            </a:r>
            <a:r>
              <a:rPr lang="en-US" sz="1100" dirty="0">
                <a:effectLst/>
                <a:ea typeface="ＭＳ Ｐゴシック" charset="0"/>
                <a:cs typeface="Times New Roman" panose="02020603050405020304" pitchFamily="18" charset="0"/>
              </a:rPr>
              <a:t> congratulates employees post-enrollment and encourages them to take the next step and complete the Financial Wellness Tracker.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effectLst/>
              <a:ea typeface="ＭＳ Ｐゴシック"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effectLst/>
                <a:ea typeface="ＭＳ Ｐゴシック" charset="0"/>
                <a:cs typeface="Times New Roman" panose="02020603050405020304" pitchFamily="18" charset="0"/>
              </a:rPr>
              <a:t>We’re engaging your employees right from the beginning, with education, resources, and tools to provide the support and guidance they need to help them feel financially well.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ea typeface="ＭＳ Ｐゴシック" charset="0"/>
              <a:cs typeface="Times New Roman" panose="02020603050405020304" pitchFamily="18" charset="0"/>
            </a:endParaRPr>
          </a:p>
          <a:p>
            <a:r>
              <a:rPr lang="en-US" sz="1100" dirty="0">
                <a:solidFill>
                  <a:srgbClr val="FF0000"/>
                </a:solidFill>
              </a:rPr>
              <a:t>[click]</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863713-5EC4-DD4C-A795-A1702F2C11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27746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300"/>
              </a:spcBef>
              <a:spcAft>
                <a:spcPts val="800"/>
              </a:spcAft>
              <a:buClrTx/>
              <a:buSzTx/>
              <a:buFontTx/>
              <a:buNone/>
              <a:tabLst/>
              <a:defRPr/>
            </a:pPr>
            <a:r>
              <a:rPr lang="en-US" sz="1100" b="0" i="0" dirty="0">
                <a:solidFill>
                  <a:srgbClr val="000000"/>
                </a:solidFill>
                <a:effectLst/>
              </a:rPr>
              <a:t>With Personal Retirement Strategy, our digital investment advisory program, we are connecting employees to the retirement income planning resources they need to take charge of their financial futures. An optional part of this offering, Merrill Managed, a fee based service, allows employees to choose to delegate management of their investment portfolios to the professional investment team at Merrill. </a:t>
            </a:r>
            <a:r>
              <a:rPr kumimoji="0" lang="en-US" sz="1100" b="0" i="0" u="none" strike="noStrike" kern="1200" cap="none" spc="0" normalizeH="0" baseline="0" noProof="0" dirty="0">
                <a:ln>
                  <a:noFill/>
                </a:ln>
                <a:effectLst/>
                <a:uLnTx/>
                <a:uFillTx/>
                <a:ea typeface="Calibri" panose="020F0502020204030204" pitchFamily="34" charset="0"/>
                <a:cs typeface="Calibri" panose="020F0502020204030204" pitchFamily="34" charset="0"/>
              </a:rPr>
              <a:t>Within PRS, your participants have access to personalized insights, guidance and tools to help them create a retirement income plan aligned with their goals. PRS c</a:t>
            </a:r>
            <a:r>
              <a:rPr lang="en-US" sz="1100" b="0" i="0" dirty="0">
                <a:solidFill>
                  <a:srgbClr val="000000"/>
                </a:solidFill>
                <a:effectLst/>
              </a:rPr>
              <a:t>an consider employees’ full financial picture, including factors such as salary, anticipated savings, retirement age, potential sources of retirement income, and how taxes might impact their future savings. And Merrill Managed, a fee-based service, will provide professionally constructed portfolios from our Chief Investment Office using a goals-based asset allocation approach.</a:t>
            </a:r>
          </a:p>
          <a:p>
            <a:pPr marL="0" marR="0" lvl="0" indent="0" algn="l" defTabSz="914400" rtl="0" eaLnBrk="1" fontAlgn="auto" latinLnBrk="0" hangingPunct="1">
              <a:lnSpc>
                <a:spcPct val="100000"/>
              </a:lnSpc>
              <a:spcBef>
                <a:spcPts val="300"/>
              </a:spcBef>
              <a:spcAft>
                <a:spcPts val="800"/>
              </a:spcAft>
              <a:buClrTx/>
              <a:buSzTx/>
              <a:buFontTx/>
              <a:buNone/>
              <a:tabLst/>
              <a:defRPr/>
            </a:pPr>
            <a:endParaRPr kumimoji="0" lang="en-US" sz="11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300"/>
              </a:spcBef>
              <a:spcAft>
                <a:spcPts val="800"/>
              </a:spcAft>
              <a:buClrTx/>
              <a:buSzTx/>
              <a:buFontTx/>
              <a:buNone/>
              <a:tabLst/>
              <a:defRPr/>
            </a:pPr>
            <a:r>
              <a:rPr kumimoji="0" lang="en-US" sz="11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rPr>
              <a:t>Our communications will support your employees as they begin their journey with PRS and beyond into their retirement. </a:t>
            </a:r>
          </a:p>
          <a:p>
            <a:pPr marL="60325" lvl="0" indent="-171450">
              <a:buFont typeface="Arial" panose="020B0604020202020204" pitchFamily="34" charset="0"/>
              <a:buChar char="•"/>
              <a:tabLst>
                <a:tab pos="517525" algn="l"/>
              </a:tabLst>
              <a:defRPr/>
            </a:pPr>
            <a:r>
              <a:rPr kumimoji="0" lang="en-US" sz="1100" b="0" i="0" u="none" strike="noStrike" kern="1200" cap="none" spc="0" normalizeH="0" baseline="0" noProof="0" dirty="0">
                <a:ln>
                  <a:noFill/>
                </a:ln>
                <a:solidFill>
                  <a:srgbClr val="221E1F"/>
                </a:solidFill>
                <a:effectLst/>
                <a:uLnTx/>
                <a:uFillTx/>
                <a:ea typeface="Calibri" panose="020F0502020204030204" pitchFamily="34" charset="0"/>
                <a:cs typeface="Calibri" panose="020F0502020204030204" pitchFamily="34" charset="0"/>
              </a:rPr>
              <a:t>Launch - Email and mail, BOL message, statement message, webinars, intranet banners, new hire materials</a:t>
            </a:r>
          </a:p>
          <a:p>
            <a:pPr marL="60325" lvl="0" indent="-171450">
              <a:buFont typeface="Arial" panose="020B0604020202020204" pitchFamily="34" charset="0"/>
              <a:buChar char="•"/>
              <a:tabLst>
                <a:tab pos="517525" algn="l"/>
              </a:tabLst>
              <a:defRPr/>
            </a:pPr>
            <a:r>
              <a:rPr kumimoji="0" lang="en-US" sz="1100" b="0" i="0" u="none" strike="noStrike" kern="1200" cap="none" spc="0" normalizeH="0" baseline="0" noProof="0" dirty="0">
                <a:ln>
                  <a:noFill/>
                </a:ln>
                <a:solidFill>
                  <a:srgbClr val="221E1F"/>
                </a:solidFill>
                <a:effectLst/>
                <a:uLnTx/>
                <a:uFillTx/>
                <a:ea typeface="Calibri" panose="020F0502020204030204" pitchFamily="34" charset="0"/>
                <a:cs typeface="Calibri" panose="020F0502020204030204" pitchFamily="34" charset="0"/>
              </a:rPr>
              <a:t>Ongoing – bi-annual email, </a:t>
            </a:r>
            <a:r>
              <a:rPr lang="en-US" sz="1100" dirty="0">
                <a:solidFill>
                  <a:srgbClr val="221E1F"/>
                </a:solidFill>
                <a:ea typeface="Calibri" panose="020F0502020204030204" pitchFamily="34" charset="0"/>
                <a:cs typeface="Calibri" panose="020F0502020204030204" pitchFamily="34" charset="0"/>
              </a:rPr>
              <a:t>personalized/targeted</a:t>
            </a:r>
            <a:r>
              <a:rPr kumimoji="0" lang="en-US" sz="1100" b="0" i="0" u="none" strike="noStrike" kern="1200" cap="none" spc="0" normalizeH="0" baseline="0" noProof="0" dirty="0">
                <a:ln>
                  <a:noFill/>
                </a:ln>
                <a:solidFill>
                  <a:srgbClr val="221E1F"/>
                </a:solidFill>
                <a:effectLst/>
                <a:uLnTx/>
                <a:uFillTx/>
                <a:ea typeface="Calibri" panose="020F0502020204030204" pitchFamily="34" charset="0"/>
                <a:cs typeface="Calibri" panose="020F0502020204030204" pitchFamily="34" charset="0"/>
              </a:rPr>
              <a:t> message, BOL app push notification, additional client-specific email pushes (if applicable, managed by EC)</a:t>
            </a:r>
            <a:endParaRPr lang="en-US" sz="1100" dirty="0">
              <a:solidFill>
                <a:srgbClr val="221E1F"/>
              </a:solidFill>
            </a:endParaRPr>
          </a:p>
          <a:p>
            <a:pPr marL="0" marR="0" lvl="0" indent="0" algn="l" defTabSz="914400" rtl="0" eaLnBrk="1" fontAlgn="auto" latinLnBrk="0" hangingPunct="1">
              <a:lnSpc>
                <a:spcPct val="100000"/>
              </a:lnSpc>
              <a:spcBef>
                <a:spcPts val="300"/>
              </a:spcBef>
              <a:spcAft>
                <a:spcPts val="800"/>
              </a:spcAft>
              <a:buClrTx/>
              <a:buSzTx/>
              <a:buFontTx/>
              <a:buNone/>
              <a:tabLst/>
              <a:defRPr/>
            </a:pPr>
            <a:endParaRPr kumimoji="0" lang="en-US" sz="11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863713-5EC4-DD4C-A795-A1702F2C11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87987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equity participant journey helps to build a knowledgeable foundation for your participants. We focus on financial education through live webinars and on demand sessions, plan education, account engagement, and to-dos (action items) and how-</a:t>
            </a:r>
            <a:r>
              <a:rPr lang="en-US" dirty="0" err="1"/>
              <a:t>tos</a:t>
            </a:r>
            <a:r>
              <a:rPr lang="en-US" dirty="0"/>
              <a:t>.</a:t>
            </a:r>
          </a:p>
          <a:p>
            <a:endParaRPr lang="en-US" dirty="0"/>
          </a:p>
          <a:p>
            <a:r>
              <a:rPr lang="en-US" dirty="0"/>
              <a:t>Review relevant items on the slide.</a:t>
            </a:r>
          </a:p>
          <a:p>
            <a:endParaRPr lang="en-US" dirty="0"/>
          </a:p>
          <a:p>
            <a:r>
              <a:rPr lang="en-US" dirty="0">
                <a:solidFill>
                  <a:srgbClr val="FF0000"/>
                </a:solidFill>
              </a:rPr>
              <a:t>[click]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4C9227-ED02-4848-BB33-DEAB8DC0C6F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47361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ESPP participant journey helps to build a knowledgeable foundation for your participants. We focus on financial education and account management, and benefit education with to-dos (action items) and how-</a:t>
            </a:r>
            <a:r>
              <a:rPr lang="en-US" dirty="0" err="1"/>
              <a:t>tos</a:t>
            </a:r>
            <a:r>
              <a:rPr lang="en-US" dirty="0"/>
              <a:t>.</a:t>
            </a:r>
          </a:p>
          <a:p>
            <a:endParaRPr lang="en-US" dirty="0"/>
          </a:p>
          <a:p>
            <a:r>
              <a:rPr lang="en-US" dirty="0"/>
              <a:t>Review relevant items on the slide.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FF0000"/>
                </a:solidFill>
              </a:rPr>
              <a:t>[click]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1B33B2-CB1F-43E8-A142-BC701E2D2B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48534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1B33B2-CB1F-43E8-A142-BC701E2D2BBF}" type="slidenum">
              <a:rPr lang="en-US" smtClean="0"/>
              <a:t>48</a:t>
            </a:fld>
            <a:endParaRPr lang="en-US"/>
          </a:p>
        </p:txBody>
      </p:sp>
    </p:spTree>
    <p:extLst>
      <p:ext uri="{BB962C8B-B14F-4D97-AF65-F5344CB8AC3E}">
        <p14:creationId xmlns:p14="http://schemas.microsoft.com/office/powerpoint/2010/main" val="326309516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p:txBody>
      </p:sp>
      <p:sp>
        <p:nvSpPr>
          <p:cNvPr id="4" name="Slide Number Placeholder 3"/>
          <p:cNvSpPr>
            <a:spLocks noGrp="1"/>
          </p:cNvSpPr>
          <p:nvPr>
            <p:ph type="sldNum" sz="quarter" idx="5"/>
          </p:nvPr>
        </p:nvSpPr>
        <p:spPr/>
        <p:txBody>
          <a:bodyPr/>
          <a:lstStyle/>
          <a:p>
            <a:fld id="{EB1B33B2-CB1F-43E8-A142-BC701E2D2BBF}" type="slidenum">
              <a:rPr lang="en-US" smtClean="0"/>
              <a:t>49</a:t>
            </a:fld>
            <a:endParaRPr lang="en-US"/>
          </a:p>
        </p:txBody>
      </p:sp>
    </p:spTree>
    <p:extLst>
      <p:ext uri="{BB962C8B-B14F-4D97-AF65-F5344CB8AC3E}">
        <p14:creationId xmlns:p14="http://schemas.microsoft.com/office/powerpoint/2010/main" val="1624485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362451"/>
          </a:xfrm>
        </p:spPr>
        <p:txBody>
          <a:bodyPr/>
          <a:lstStyle/>
          <a:p>
            <a:r>
              <a:rPr lang="en-US" sz="1000" dirty="0"/>
              <a:t>How do we know this? Let’s take a look at how we’ve engaged participants in 2024:</a:t>
            </a:r>
          </a:p>
          <a:p>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t>Targeted, personalized messages -</a:t>
            </a:r>
            <a:r>
              <a:rPr lang="en-US" sz="1000" b="0" dirty="0"/>
              <a:t> Delivering </a:t>
            </a:r>
            <a:r>
              <a:rPr lang="en-US" sz="1000" dirty="0"/>
              <a:t>messages in a targeted thoughtful way makes it relevant and drives participants to engage. Combined efforts, including our new enrollment campaign with a multi-touchpoint targeted email journey, drove new participants up 8% year over year for 2024. And in 2024, we delivered 3.5 million messages through our automated, targeted platform with a 26% </a:t>
            </a:r>
            <a:r>
              <a:rPr lang="en-US" sz="1000" b="1" dirty="0"/>
              <a:t>transaction</a:t>
            </a:r>
            <a:r>
              <a:rPr lang="en-US" sz="1000" dirty="0"/>
              <a:t> rate (vs. 5% for typical blast email). And our post-enrollment Welcome email saw a 12% transaction rate – driving newly enrolled participants to the next step – the FWT.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i="1" dirty="0"/>
              <a:t>[good-to-know stats for ECs: 3.5M unique messages and 8.7M emails were delivered to participants through Sept ‘24; 86% of active participants have a BOL user ID; the match email and push messaging specifically had a 14% transaction rate]</a:t>
            </a:r>
          </a:p>
          <a:p>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t>Financial Wellness Tracker assessment – </a:t>
            </a:r>
            <a:r>
              <a:rPr lang="en-US" sz="1000" b="0" dirty="0"/>
              <a:t>Because this email is delivered in the moments that matter, we saw an increase of 36% of new assessment completions in 2024 and </a:t>
            </a:r>
            <a:r>
              <a:rPr lang="en-US" sz="1000" dirty="0"/>
              <a:t>1 in 3 participants took a recommended action from their personalized plan to improve their financial wellness. AS more individuals access the FWT, more will see their personalized suggested actions and have the opportunity to improve their financial health. Plus, we can then understand at the plan level, where gaps and opportunities exist and make tailored recommendations for additional employee education. </a:t>
            </a:r>
          </a:p>
          <a:p>
            <a:endParaRPr lang="en-US" sz="1000" dirty="0"/>
          </a:p>
          <a:p>
            <a:r>
              <a:rPr lang="en-US" sz="1000" b="1" dirty="0"/>
              <a:t>Education event promotion – </a:t>
            </a:r>
            <a:r>
              <a:rPr lang="en-US" sz="1000" dirty="0"/>
              <a:t>Throughout 2024, we continued our partnered education event promotion, asking our clients to leverage pre-packaged, ready-to-go materials. This drove Merrill event attendance up 68% and 1:1 consultation attendance up 27% year over year. And 72% of the 1:1 consultations completed in 2024 were phone-based, showing participants took advantage of the convenience and flexibility of our virtual offering.</a:t>
            </a:r>
          </a:p>
          <a:p>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Now these results are across the board – for all participants. So what are we seeing with your employees?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rgbClr val="FF0000"/>
                </a:solidFill>
                <a:effectLst/>
                <a:ea typeface="+mn-ea"/>
                <a:cs typeface="Times New Roman" panose="02020603050405020304" pitchFamily="18" charset="0"/>
              </a:rPr>
              <a:t>[click]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858055-502A-7E4B-B2CB-93862B4397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20117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dirty="0"/>
              <a:t>The 401(k) journey now takes an individual from initial eligibility through to retirement with key touch points along the way.  </a:t>
            </a:r>
          </a:p>
          <a:p>
            <a:pPr marL="171450" indent="-171450">
              <a:buFont typeface="Arial" panose="020B0604020202020204" pitchFamily="34" charset="0"/>
              <a:buChar char="•"/>
            </a:pPr>
            <a:r>
              <a:rPr lang="en-US" sz="1050" dirty="0"/>
              <a:t>It starts with enrollment eligibility notification </a:t>
            </a:r>
          </a:p>
          <a:p>
            <a:pPr marL="171450" indent="-171450">
              <a:buFont typeface="Arial" panose="020B0604020202020204" pitchFamily="34" charset="0"/>
              <a:buChar char="•"/>
            </a:pPr>
            <a:r>
              <a:rPr lang="en-US" sz="1050" dirty="0"/>
              <a:t>Once enrolled, employees are encouraged to do their Financial Wellness Assessment – while optional for the individual, we see this as an important action as it provides insight on an individual’s overall financial health.  </a:t>
            </a:r>
          </a:p>
          <a:p>
            <a:pPr marL="171450" indent="-171450">
              <a:buFont typeface="Arial" panose="020B0604020202020204" pitchFamily="34" charset="0"/>
              <a:buChar char="•"/>
            </a:pPr>
            <a:r>
              <a:rPr lang="en-US" sz="1050" dirty="0"/>
              <a:t>So while we will message on Benefits OnLine to those who are not saving at least 10% that they should try more, the email will not be issued if the individual’s Financial Wellness Assessment score demonstrates financial stressors such as debt or budgeting challenges – as we want these individuals to get control of their day-to-day before they start saving more.  Additionally, email will not go to those who have raised or lowered their contribution rate in past 90 days and/or have taken a hardship withdrawal in the past year.  </a:t>
            </a:r>
          </a:p>
          <a:p>
            <a:pPr marL="171450" indent="-171450">
              <a:buFont typeface="Arial" panose="020B0604020202020204" pitchFamily="34" charset="0"/>
              <a:buChar char="•"/>
            </a:pPr>
            <a:r>
              <a:rPr lang="en-US" sz="1050" dirty="0"/>
              <a:t>The touches continue to move an individual through their journey covering beneficiaries to catch-up eligibility to retirement.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AABABF-E742-7E47-ACA9-A322539F8FE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959207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dirty="0"/>
              <a:t>For equity awards, we’re focused on guiding individuals through key actions they need to take to manage their awards as well as proper account maintenance.  These actions are overlaid with planning support for retirement or should an individual terminate employment. </a:t>
            </a:r>
          </a:p>
          <a:p>
            <a:endParaRPr lang="en-US" sz="1050" dirty="0"/>
          </a:p>
          <a:p>
            <a:r>
              <a:rPr lang="en-US" sz="1050" dirty="0"/>
              <a:t>Please consider adoption of the “to do” emails – this is a program you as a plan sponsor do need to sign up for.  The emails address the action the individual needs to take and are very much transactional in design.  </a:t>
            </a:r>
          </a:p>
          <a:p>
            <a:endParaRPr lang="en-US" sz="1050" dirty="0"/>
          </a:p>
          <a:p>
            <a:r>
              <a:rPr lang="en-US" sz="1050" dirty="0"/>
              <a:t>[Additionally, enhanced messaging through email, further drives home key actions one should consider taking such as cash in LIIA, expiring awards, etc..  These enhanced emails also require sponsor adoption]</a:t>
            </a:r>
          </a:p>
          <a:p>
            <a:endParaRPr lang="en-US" sz="1050"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AABABF-E742-7E47-ACA9-A322539F8FE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006400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p:txBody>
      </p:sp>
      <p:sp>
        <p:nvSpPr>
          <p:cNvPr id="4" name="Slide Number Placeholder 3"/>
          <p:cNvSpPr>
            <a:spLocks noGrp="1"/>
          </p:cNvSpPr>
          <p:nvPr>
            <p:ph type="sldNum" sz="quarter" idx="5"/>
          </p:nvPr>
        </p:nvSpPr>
        <p:spPr/>
        <p:txBody>
          <a:bodyPr/>
          <a:lstStyle/>
          <a:p>
            <a:fld id="{C6B78E4B-DC50-4B28-A68F-03CFDFE77C65}" type="slidenum">
              <a:rPr lang="en-US" smtClean="0"/>
              <a:t>52</a:t>
            </a:fld>
            <a:endParaRPr lang="en-US"/>
          </a:p>
        </p:txBody>
      </p:sp>
    </p:spTree>
    <p:extLst>
      <p:ext uri="{BB962C8B-B14F-4D97-AF65-F5344CB8AC3E}">
        <p14:creationId xmlns:p14="http://schemas.microsoft.com/office/powerpoint/2010/main" val="23168096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p:txBody>
      </p:sp>
      <p:sp>
        <p:nvSpPr>
          <p:cNvPr id="4" name="Slide Number Placeholder 3"/>
          <p:cNvSpPr>
            <a:spLocks noGrp="1"/>
          </p:cNvSpPr>
          <p:nvPr>
            <p:ph type="sldNum" sz="quarter" idx="5"/>
          </p:nvPr>
        </p:nvSpPr>
        <p:spPr/>
        <p:txBody>
          <a:bodyPr/>
          <a:lstStyle/>
          <a:p>
            <a:fld id="{C6B78E4B-DC50-4B28-A68F-03CFDFE77C65}" type="slidenum">
              <a:rPr lang="en-US" smtClean="0"/>
              <a:t>53</a:t>
            </a:fld>
            <a:endParaRPr lang="en-US"/>
          </a:p>
        </p:txBody>
      </p:sp>
    </p:spTree>
    <p:extLst>
      <p:ext uri="{BB962C8B-B14F-4D97-AF65-F5344CB8AC3E}">
        <p14:creationId xmlns:p14="http://schemas.microsoft.com/office/powerpoint/2010/main" val="23436876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p:txBody>
      </p:sp>
      <p:sp>
        <p:nvSpPr>
          <p:cNvPr id="4" name="Slide Number Placeholder 3"/>
          <p:cNvSpPr>
            <a:spLocks noGrp="1"/>
          </p:cNvSpPr>
          <p:nvPr>
            <p:ph type="sldNum" sz="quarter" idx="5"/>
          </p:nvPr>
        </p:nvSpPr>
        <p:spPr/>
        <p:txBody>
          <a:bodyPr/>
          <a:lstStyle/>
          <a:p>
            <a:fld id="{C6B78E4B-DC50-4B28-A68F-03CFDFE77C65}" type="slidenum">
              <a:rPr lang="en-US" smtClean="0"/>
              <a:t>54</a:t>
            </a:fld>
            <a:endParaRPr lang="en-US"/>
          </a:p>
        </p:txBody>
      </p:sp>
    </p:spTree>
    <p:extLst>
      <p:ext uri="{BB962C8B-B14F-4D97-AF65-F5344CB8AC3E}">
        <p14:creationId xmlns:p14="http://schemas.microsoft.com/office/powerpoint/2010/main" val="28235575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1B33B2-CB1F-43E8-A142-BC701E2D2BBF}" type="slidenum">
              <a:rPr lang="en-US" smtClean="0"/>
              <a:t>55</a:t>
            </a:fld>
            <a:endParaRPr lang="en-US"/>
          </a:p>
        </p:txBody>
      </p:sp>
    </p:spTree>
    <p:extLst>
      <p:ext uri="{BB962C8B-B14F-4D97-AF65-F5344CB8AC3E}">
        <p14:creationId xmlns:p14="http://schemas.microsoft.com/office/powerpoint/2010/main" val="24994367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1B33B2-CB1F-43E8-A142-BC701E2D2BBF}" type="slidenum">
              <a:rPr lang="en-US" smtClean="0"/>
              <a:t>56</a:t>
            </a:fld>
            <a:endParaRPr lang="en-US"/>
          </a:p>
        </p:txBody>
      </p:sp>
    </p:spTree>
    <p:extLst>
      <p:ext uri="{BB962C8B-B14F-4D97-AF65-F5344CB8AC3E}">
        <p14:creationId xmlns:p14="http://schemas.microsoft.com/office/powerpoint/2010/main" val="9500902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1B33B2-CB1F-43E8-A142-BC701E2D2BBF}" type="slidenum">
              <a:rPr lang="en-US" smtClean="0"/>
              <a:t>57</a:t>
            </a:fld>
            <a:endParaRPr lang="en-US"/>
          </a:p>
        </p:txBody>
      </p:sp>
    </p:spTree>
    <p:extLst>
      <p:ext uri="{BB962C8B-B14F-4D97-AF65-F5344CB8AC3E}">
        <p14:creationId xmlns:p14="http://schemas.microsoft.com/office/powerpoint/2010/main" val="120871321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6175"/>
            <a:ext cx="5486400" cy="3087688"/>
          </a:xfrm>
        </p:spPr>
      </p:sp>
      <p:sp>
        <p:nvSpPr>
          <p:cNvPr id="3" name="Notes Placeholder 2"/>
          <p:cNvSpPr>
            <a:spLocks noGrp="1"/>
          </p:cNvSpPr>
          <p:nvPr>
            <p:ph type="body" idx="1"/>
          </p:nvPr>
        </p:nvSpPr>
        <p:spPr>
          <a:xfrm>
            <a:off x="685800" y="4378684"/>
            <a:ext cx="5486400" cy="3530876"/>
          </a:xfrm>
        </p:spPr>
        <p:txBody>
          <a:bodyPr numCol="2"/>
          <a:lstStyle/>
          <a:p>
            <a:pPr marL="0" defTabSz="685800" fontAlgn="base">
              <a:spcBef>
                <a:spcPct val="0"/>
              </a:spcBef>
              <a:spcAft>
                <a:spcPct val="0"/>
              </a:spcAft>
            </a:pPr>
            <a:r>
              <a:rPr lang="en-US" sz="1100" baseline="0" dirty="0">
                <a:ea typeface="ＭＳ Ｐゴシック" charset="0"/>
              </a:rPr>
              <a:t>Review 2025 calendar</a:t>
            </a:r>
          </a:p>
          <a:p>
            <a:pPr marL="0" defTabSz="685800" fontAlgn="base">
              <a:spcBef>
                <a:spcPct val="0"/>
              </a:spcBef>
              <a:spcAft>
                <a:spcPct val="0"/>
              </a:spcAft>
            </a:pPr>
            <a:endParaRPr lang="en-US" sz="1100" baseline="0" dirty="0">
              <a:solidFill>
                <a:srgbClr val="FF0000"/>
              </a:solidFill>
              <a:ea typeface="ＭＳ Ｐゴシック" charset="0"/>
            </a:endParaRPr>
          </a:p>
          <a:p>
            <a:pPr marL="0" defTabSz="685800" fontAlgn="base">
              <a:spcBef>
                <a:spcPct val="0"/>
              </a:spcBef>
              <a:spcAft>
                <a:spcPct val="0"/>
              </a:spcAft>
            </a:pPr>
            <a:r>
              <a:rPr lang="en-US" sz="1100" baseline="0" dirty="0">
                <a:solidFill>
                  <a:srgbClr val="FF0000"/>
                </a:solidFill>
                <a:ea typeface="ＭＳ Ｐゴシック" charset="0"/>
              </a:rPr>
              <a:t>[click]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BEA8C17-E677-48D5-879B-E50970508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53697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1B33B2-CB1F-43E8-A142-BC701E2D2BBF}" type="slidenum">
              <a:rPr lang="en-US" smtClean="0"/>
              <a:t>6</a:t>
            </a:fld>
            <a:endParaRPr lang="en-US"/>
          </a:p>
        </p:txBody>
      </p:sp>
    </p:spTree>
    <p:extLst>
      <p:ext uri="{BB962C8B-B14F-4D97-AF65-F5344CB8AC3E}">
        <p14:creationId xmlns:p14="http://schemas.microsoft.com/office/powerpoint/2010/main" val="949104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39825"/>
            <a:ext cx="5486400" cy="3087688"/>
          </a:xfrm>
        </p:spPr>
      </p:sp>
      <p:sp>
        <p:nvSpPr>
          <p:cNvPr id="3" name="Notes Placeholder 2"/>
          <p:cNvSpPr>
            <a:spLocks noGrp="1"/>
          </p:cNvSpPr>
          <p:nvPr>
            <p:ph type="body" idx="1"/>
          </p:nvPr>
        </p:nvSpPr>
        <p:spPr>
          <a:xfrm>
            <a:off x="702945" y="4371381"/>
            <a:ext cx="5452110" cy="4313831"/>
          </a:xfrm>
        </p:spPr>
        <p:txBody>
          <a:bodyPr numCol="2"/>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In 2024, we delivered:</a:t>
            </a:r>
          </a:p>
          <a:p>
            <a:pPr marL="17145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Actionable next step messages and email campaigns – ex. Catch-up campaign, max the match, all personalized BOL messaging</a:t>
            </a:r>
          </a:p>
          <a:p>
            <a:pPr marL="17145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Financial wellness resources like audiocasts and on demand videos, the </a:t>
            </a:r>
            <a:r>
              <a:rPr kumimoji="0" lang="en-US" sz="1000" b="0" i="0" u="none" strike="noStrike" kern="1200" cap="none" spc="0" normalizeH="0" baseline="0" noProof="0" dirty="0" err="1">
                <a:ln>
                  <a:noFill/>
                </a:ln>
                <a:solidFill>
                  <a:prstClr val="black"/>
                </a:solidFill>
                <a:effectLst/>
                <a:uLnTx/>
                <a:uFillTx/>
                <a:latin typeface="Calibri" panose="020F0502020204030204"/>
                <a:ea typeface="ＭＳ Ｐゴシック" charset="0"/>
                <a:cs typeface="+mn-cs"/>
              </a:rPr>
              <a:t>myFuture</a:t>
            </a: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 blog, and articles and tools on the BOL Education Center</a:t>
            </a:r>
          </a:p>
          <a:p>
            <a:pPr marL="17145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An expanded education events calendar with new diverse topics and engaging formats, like the live panel discussions, multi-touchpoint promotion (monthly event emails, individual event emails, QR code flyers, banners, client co-promotion)</a:t>
            </a:r>
          </a:p>
          <a:p>
            <a:pPr marL="17145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1:1 consultations were available all year for your participants to speak with a Merrill specialist and get help to prepare for retirement </a:t>
            </a:r>
            <a:r>
              <a:rPr kumimoji="0" lang="en-US" sz="800" b="0" i="1"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[ECs: for Equity, 1:1s may have been coordinated with the FA team, understand the nuances before talking to the client]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1" u="none" strike="noStrike" kern="1200" cap="none" spc="0" normalizeH="0" baseline="0" noProof="0" dirty="0">
              <a:ln>
                <a:noFill/>
              </a:ln>
              <a:solidFill>
                <a:srgbClr val="FF0000"/>
              </a:solidFill>
              <a:effectLst/>
              <a:uLnTx/>
              <a:uFillTx/>
              <a:latin typeface="Calibri" panose="020F0502020204030204"/>
              <a:ea typeface="Calibri"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dirty="0">
                <a:ln>
                  <a:noFill/>
                </a:ln>
                <a:solidFill>
                  <a:srgbClr val="FF0000"/>
                </a:solidFill>
                <a:effectLst/>
                <a:uLnTx/>
                <a:uFillTx/>
                <a:latin typeface="Calibri" panose="020F0502020204030204"/>
                <a:ea typeface="Calibri" charset="0"/>
                <a:cs typeface="Calibri Light" panose="020F0302020204030204" pitchFamily="34" charset="0"/>
              </a:rPr>
              <a:t>Optional, if adding “Additional activities”: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Calibri" panose="020F0502020204030204"/>
                <a:ea typeface="Calibri" charset="0"/>
                <a:cs typeface="Calibri Light" panose="020F0302020204030204" pitchFamily="34" charset="0"/>
              </a:rPr>
              <a:t>We also…</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Financial Focus Week</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Financial wellness webcast/on-site</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One-on-one consultations</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Plan education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Beneficiary campaign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Diversification campaign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Maximize the Match campaign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Get Online campaign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Advice Access campaign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PRS campaign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Roth campaign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Nonqualified plan education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Nonqualified enrollment communications </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ESPP plan education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ESPP enrollment communications</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Equity plan education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Equity campaign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HSA plan education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HSA campaign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Better Together campaign</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CEBI communications</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Plan change communications</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Fund change communications</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M&amp;A communications</a:t>
            </a:r>
          </a:p>
          <a:p>
            <a:pPr marL="0" marR="0" lvl="0" indent="-171450" algn="l" defTabSz="6858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Calibri"/>
              </a:rPr>
              <a:t>Personal email capture]</a:t>
            </a:r>
            <a:endParaRPr kumimoji="0" lang="en-US" sz="1000" b="0" i="0" u="none" strike="noStrike" kern="1200" cap="none" spc="0" normalizeH="0" baseline="0" noProof="0" dirty="0">
              <a:ln>
                <a:noFill/>
              </a:ln>
              <a:solidFill>
                <a:srgbClr val="FF0000"/>
              </a:solidFill>
              <a:effectLst/>
              <a:uLnTx/>
              <a:uFillTx/>
              <a:latin typeface="Calibri" panose="020F0502020204030204"/>
              <a:ea typeface="Calibri"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0000"/>
              </a:solidFill>
              <a:effectLst/>
              <a:uLnTx/>
              <a:uFillTx/>
              <a:latin typeface="Calibri" panose="020F0502020204030204"/>
              <a:ea typeface="Calibri"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Calibri" panose="020F0502020204030204"/>
                <a:ea typeface="Calibri" charset="0"/>
                <a:cs typeface="Calibri Light" panose="020F0302020204030204" pitchFamily="34" charset="0"/>
              </a:rPr>
              <a:t>[click]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BEA8C17-E677-48D5-879B-E50970508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7079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057650"/>
          </a:xfrm>
        </p:spPr>
        <p:txBody>
          <a:bodyPr numCol="2"/>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prstClr val="black"/>
                </a:solidFill>
                <a:effectLst/>
                <a:uLnTx/>
                <a:uFillTx/>
                <a:latin typeface="Calibri" panose="020F0502020204030204"/>
                <a:ea typeface="+mn-ea"/>
                <a:cs typeface="+mn-cs"/>
              </a:rPr>
              <a:t>EC reviews results as of 12/31/23, results as of 12/31/2024, and compares YOY (how 12/31/24 results stack up to 12/31/23)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solidFill>
                  <a:prstClr val="black"/>
                </a:solidFill>
                <a:effectLst/>
                <a:uLnTx/>
                <a:uFillTx/>
                <a:latin typeface="Calibri" panose="020F0502020204030204"/>
                <a:ea typeface="+mn-ea"/>
                <a:cs typeface="+mn-cs"/>
              </a:rPr>
              <a:t>Options for results (should match 2024 strategy):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sng" strike="noStrike" kern="1200" cap="none" spc="0" normalizeH="0" baseline="0" noProof="0" dirty="0">
                <a:ln>
                  <a:noFill/>
                </a:ln>
                <a:solidFill>
                  <a:prstClr val="black"/>
                </a:solidFill>
                <a:effectLst/>
                <a:uLnTx/>
                <a:uFillTx/>
                <a:latin typeface="Calibri" panose="020F0502020204030204"/>
                <a:ea typeface="+mn-ea"/>
                <a:cs typeface="+mn-cs"/>
              </a:rPr>
              <a:t>Drive digital engagement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Education email opt-ins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Avg. monthly BOL users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Avg. monthly app users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000" b="0" i="0" u="sng" strike="noStrike" kern="1200" cap="none" spc="0" normalizeH="0" baseline="0" noProof="0" dirty="0">
                <a:ln>
                  <a:noFill/>
                </a:ln>
                <a:solidFill>
                  <a:prstClr val="black"/>
                </a:solidFill>
                <a:effectLst/>
                <a:uLnTx/>
                <a:uFillTx/>
                <a:latin typeface="Calibri" panose="020F0502020204030204"/>
                <a:ea typeface="+mn-ea"/>
                <a:cs typeface="+mn-cs"/>
              </a:rPr>
              <a:t>Improve plan health (select </a:t>
            </a:r>
            <a:r>
              <a:rPr kumimoji="0" lang="en-US" sz="1000" b="1" i="0" u="sng" strike="noStrike" kern="1200" cap="none" spc="0" normalizeH="0" baseline="0" noProof="0" dirty="0">
                <a:ln>
                  <a:noFill/>
                </a:ln>
                <a:solidFill>
                  <a:prstClr val="black"/>
                </a:solidFill>
                <a:effectLst/>
                <a:uLnTx/>
                <a:uFillTx/>
                <a:latin typeface="Calibri" panose="020F0502020204030204"/>
                <a:ea typeface="+mn-ea"/>
                <a:cs typeface="+mn-cs"/>
              </a:rPr>
              <a:t>top 3</a:t>
            </a:r>
            <a:r>
              <a:rPr kumimoji="0" lang="en-US" sz="1000" b="0" i="0" u="sng" strike="noStrike" kern="1200" cap="none" spc="0" normalizeH="0" baseline="0" noProof="0" dirty="0">
                <a:ln>
                  <a:noFill/>
                </a:ln>
                <a:solidFill>
                  <a:prstClr val="black"/>
                </a:solidFill>
                <a:effectLst/>
                <a:uLnTx/>
                <a:uFillTx/>
                <a:latin typeface="Calibri" panose="020F0502020204030204"/>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Plan participation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Avg. pre-tax rate/Avg. after-tax rate/Avg. Roth rate/Avg. total rate/Avg. catch-up 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Advice Access participation/Personal Retirement Strategy enrollment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Merrill Managed Enrollment (PRS)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Missing beneficiaries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Maximizing the match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Actives with loans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Avg. loan balance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Equity share retention </a:t>
            </a: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a:t>
            </a: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Holding shares may indicate an understanding of potential value increase; selling shares may indicate a need for cash flow and/or lack of understanding of potential value increases and therefore a planning need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ESPP/ESOP Enrollments (overall enrollees/new enrollees) </a:t>
            </a: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check with your CSM or RM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ESPP participation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[TBD result] (ESPP)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NQ participation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[TBD result] (NQ)</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Unopened accounts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Awards accepted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With outstanding awards &amp; no account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No tax form on file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W-8BEN expirations YTD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[TBD result]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HSA participation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000" b="0" i="0" u="sng" strike="noStrike" kern="1200" cap="none" spc="0" normalizeH="0" baseline="0" noProof="0" dirty="0">
                <a:ln>
                  <a:noFill/>
                </a:ln>
                <a:solidFill>
                  <a:prstClr val="black"/>
                </a:solidFill>
                <a:effectLst/>
                <a:uLnTx/>
                <a:uFillTx/>
                <a:latin typeface="Calibri" panose="020F0502020204030204"/>
                <a:ea typeface="+mn-ea"/>
                <a:cs typeface="+mn-cs"/>
              </a:rPr>
              <a:t>Expand financial wellness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Event attendees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Financial Wellness Tracker participation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Avg. financial wellness score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rPr>
              <a:t>I</a:t>
            </a:r>
            <a:r>
              <a:rPr kumimoji="0" lang="en-US" sz="900" b="0" i="1" u="none" strike="noStrike" kern="1200" cap="none" spc="0" normalizeH="0" baseline="0" noProof="0" dirty="0">
                <a:ln>
                  <a:noFill/>
                </a:ln>
                <a:solidFill>
                  <a:prstClr val="black"/>
                </a:solidFill>
                <a:effectLst/>
                <a:uLnTx/>
                <a:uFillTx/>
                <a:latin typeface="Calibri" panose="020F0502020204030204"/>
                <a:ea typeface="+mn-ea"/>
                <a:cs typeface="+mn-cs"/>
              </a:rPr>
              <a:t>dentify some reasons for the results you have and discuss them as head/tail winds.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Calibri" panose="020F0502020204030204"/>
                <a:ea typeface="+mn-ea"/>
                <a:cs typeface="+mn-cs"/>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Slide Number Placeholder 3"/>
          <p:cNvSpPr>
            <a:spLocks noGrp="1"/>
          </p:cNvSpPr>
          <p:nvPr>
            <p:ph type="sldNum" sz="quarter" idx="5"/>
          </p:nvPr>
        </p:nvSpPr>
        <p:spPr/>
        <p:txBody>
          <a:bodyPr/>
          <a:lstStyle/>
          <a:p>
            <a:fld id="{EB1B33B2-CB1F-43E8-A142-BC701E2D2BBF}" type="slidenum">
              <a:rPr lang="en-US" smtClean="0"/>
              <a:t>8</a:t>
            </a:fld>
            <a:endParaRPr lang="en-US"/>
          </a:p>
        </p:txBody>
      </p:sp>
    </p:spTree>
    <p:extLst>
      <p:ext uri="{BB962C8B-B14F-4D97-AF65-F5344CB8AC3E}">
        <p14:creationId xmlns:p14="http://schemas.microsoft.com/office/powerpoint/2010/main" val="3128219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057650"/>
          </a:xfrm>
        </p:spPr>
        <p:txBody>
          <a:bodyPr numCol="1"/>
          <a:lstStyle/>
          <a:p>
            <a:r>
              <a:rPr lang="en-US" sz="1100" i="1" dirty="0"/>
              <a:t>EC reviews the 2022-2024 results</a:t>
            </a:r>
          </a:p>
          <a:p>
            <a:endParaRPr lang="en-US" sz="11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i="1" dirty="0">
                <a:latin typeface="Calibri Light" panose="020F0302020204030204" pitchFamily="34" charset="0"/>
                <a:cs typeface="Calibri Light" panose="020F0302020204030204" pitchFamily="34" charset="0"/>
              </a:rPr>
              <a:t>I</a:t>
            </a:r>
            <a:r>
              <a:rPr lang="en-US" sz="1100" i="1" dirty="0"/>
              <a:t>dentify some reasons for the results you have and discuss them as head/tail winds.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FF0000"/>
                </a:solidFill>
              </a:rPr>
              <a:t>[click]</a:t>
            </a:r>
          </a:p>
          <a:p>
            <a:endParaRPr lang="en-US" sz="1100" dirty="0"/>
          </a:p>
        </p:txBody>
      </p:sp>
      <p:sp>
        <p:nvSpPr>
          <p:cNvPr id="4" name="Slide Number Placeholder 3"/>
          <p:cNvSpPr>
            <a:spLocks noGrp="1"/>
          </p:cNvSpPr>
          <p:nvPr>
            <p:ph type="sldNum" sz="quarter" idx="5"/>
          </p:nvPr>
        </p:nvSpPr>
        <p:spPr/>
        <p:txBody>
          <a:bodyPr/>
          <a:lstStyle/>
          <a:p>
            <a:fld id="{EB1B33B2-CB1F-43E8-A142-BC701E2D2BBF}" type="slidenum">
              <a:rPr lang="en-US" smtClean="0"/>
              <a:t>9</a:t>
            </a:fld>
            <a:endParaRPr lang="en-US"/>
          </a:p>
        </p:txBody>
      </p:sp>
    </p:spTree>
    <p:extLst>
      <p:ext uri="{BB962C8B-B14F-4D97-AF65-F5344CB8AC3E}">
        <p14:creationId xmlns:p14="http://schemas.microsoft.com/office/powerpoint/2010/main" val="1126784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0.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1.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3.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4.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5.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6.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7.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8.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9.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0.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3.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4.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5.jpe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6.jpe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7.jpe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8.jpe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9.jpe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0.jpe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jpe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0.jpe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1.jpe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02336" y="1271016"/>
            <a:ext cx="11387328" cy="4572000"/>
          </a:xfrm>
          <a:prstGeom prst="rect">
            <a:avLst/>
          </a:prstGeom>
        </p:spPr>
        <p:txBody>
          <a:bodyPr vert="horz" lIns="0" tIns="45720" rIns="0" bIns="45720" rtlCol="0">
            <a:noAutofit/>
          </a:bodyPr>
          <a:lstStyle>
            <a:lvl1pPr>
              <a:defRPr lang="en-US" dirty="0" smtClean="0">
                <a:latin typeface="Calibri Light" panose="020F0302020204030204" pitchFamily="34" charset="0"/>
                <a:cs typeface="Calibri Light" panose="020F0302020204030204" pitchFamily="34" charset="0"/>
              </a:defRPr>
            </a:lvl1pPr>
            <a:lvl2pPr>
              <a:defRPr lang="en-US" dirty="0" smtClean="0">
                <a:latin typeface="Calibri Light" panose="020F0302020204030204" pitchFamily="34" charset="0"/>
                <a:cs typeface="Calibri Light" panose="020F0302020204030204" pitchFamily="34" charset="0"/>
              </a:defRPr>
            </a:lvl2pPr>
            <a:lvl3pPr>
              <a:defRPr lang="en-US" dirty="0" smtClean="0">
                <a:latin typeface="Calibri Light" panose="020F0302020204030204" pitchFamily="34" charset="0"/>
                <a:cs typeface="Calibri Light" panose="020F0302020204030204" pitchFamily="34" charset="0"/>
              </a:defRPr>
            </a:lvl3pPr>
            <a:lvl4pPr>
              <a:defRPr lang="en-US" dirty="0" smtClean="0">
                <a:latin typeface="Calibri Light" panose="020F0302020204030204" pitchFamily="34" charset="0"/>
                <a:cs typeface="Calibri Light" panose="020F0302020204030204" pitchFamily="34" charset="0"/>
              </a:defRPr>
            </a:lvl4pPr>
            <a:lvl5pPr>
              <a:defRPr lang="en-US" dirty="0">
                <a:latin typeface="Calibri Light" panose="020F0302020204030204" pitchFamily="34" charset="0"/>
                <a:cs typeface="Calibri Light" panose="020F03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a:xfrm>
            <a:off x="404961" y="210457"/>
            <a:ext cx="11382083" cy="710194"/>
          </a:xfrm>
          <a:prstGeom prst="rect">
            <a:avLst/>
          </a:prstGeom>
        </p:spPr>
        <p:txBody>
          <a:bodyPr/>
          <a:lstStyle>
            <a:lvl1pPr>
              <a:defRPr>
                <a:latin typeface="Calibri Light" panose="020F0302020204030204" pitchFamily="34" charset="0"/>
                <a:cs typeface="Calibri Light" panose="020F0302020204030204" pitchFamily="34" charset="0"/>
              </a:defRPr>
            </a:lvl1pPr>
          </a:lstStyle>
          <a:p>
            <a:r>
              <a:rPr lang="en-US" dirty="0"/>
              <a:t>Click to edit Master title style</a:t>
            </a:r>
          </a:p>
        </p:txBody>
      </p:sp>
      <p:sp>
        <p:nvSpPr>
          <p:cNvPr id="5" name="Slide Number Placeholder 4">
            <a:extLst>
              <a:ext uri="{FF2B5EF4-FFF2-40B4-BE49-F238E27FC236}">
                <a16:creationId xmlns:a16="http://schemas.microsoft.com/office/drawing/2014/main" id="{BF537695-B0C3-3D31-BBF2-0173EF755252}"/>
              </a:ext>
            </a:extLst>
          </p:cNvPr>
          <p:cNvSpPr>
            <a:spLocks noGrp="1"/>
          </p:cNvSpPr>
          <p:nvPr>
            <p:ph type="sldNum" sz="quarter" idx="4"/>
          </p:nvPr>
        </p:nvSpPr>
        <p:spPr>
          <a:xfrm>
            <a:off x="11673612" y="6476077"/>
            <a:ext cx="427175" cy="232379"/>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217002234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3_Cover with image">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A24AC3-629D-32A5-80DF-739E5C9CABE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1"/>
            <a:ext cx="12209929" cy="6008913"/>
          </a:xfrm>
          <a:prstGeom prst="rect">
            <a:avLst/>
          </a:prstGeom>
        </p:spPr>
      </p:pic>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sp>
        <p:nvSpPr>
          <p:cNvPr id="3" name="Footer Placeholder 2">
            <a:extLst>
              <a:ext uri="{FF2B5EF4-FFF2-40B4-BE49-F238E27FC236}">
                <a16:creationId xmlns:a16="http://schemas.microsoft.com/office/drawing/2014/main" id="{B08ADC3A-30AD-55FA-6967-2E07A8C868C8}"/>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8" name="Rectangle 7">
            <a:extLst>
              <a:ext uri="{FF2B5EF4-FFF2-40B4-BE49-F238E27FC236}">
                <a16:creationId xmlns:a16="http://schemas.microsoft.com/office/drawing/2014/main" id="{1A79308C-7274-119F-E869-C170BF58FD60}"/>
              </a:ext>
              <a:ext uri="{C183D7F6-B498-43B3-948B-1728B52AA6E4}">
                <adec:decorative xmlns:adec="http://schemas.microsoft.com/office/drawing/2017/decorative" val="1"/>
              </a:ext>
            </a:extLst>
          </p:cNvPr>
          <p:cNvSpPr/>
          <p:nvPr userDrawn="1"/>
        </p:nvSpPr>
        <p:spPr bwMode="auto">
          <a:xfrm>
            <a:off x="0" y="4503986"/>
            <a:ext cx="12209928"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2222427126"/>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4_Cover with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CA13CFA-BFFC-D99C-A907-8CB8B8F033D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12192000" cy="6003469"/>
          </a:xfrm>
          <a:prstGeom prst="rect">
            <a:avLst/>
          </a:prstGeom>
        </p:spPr>
      </p:pic>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sp>
        <p:nvSpPr>
          <p:cNvPr id="3" name="Footer Placeholder 2">
            <a:extLst>
              <a:ext uri="{FF2B5EF4-FFF2-40B4-BE49-F238E27FC236}">
                <a16:creationId xmlns:a16="http://schemas.microsoft.com/office/drawing/2014/main" id="{B08ADC3A-30AD-55FA-6967-2E07A8C868C8}"/>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2" name="Rectangle 1">
            <a:extLst>
              <a:ext uri="{FF2B5EF4-FFF2-40B4-BE49-F238E27FC236}">
                <a16:creationId xmlns:a16="http://schemas.microsoft.com/office/drawing/2014/main" id="{58D880D0-DCF5-2E54-150D-1B8DAD8C33C9}"/>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3072249889"/>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Cover with image">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A24AC3-629D-32A5-80DF-739E5C9CABE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12192000" cy="6008915"/>
          </a:xfrm>
          <a:prstGeom prst="rect">
            <a:avLst/>
          </a:prstGeom>
        </p:spPr>
      </p:pic>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sp>
        <p:nvSpPr>
          <p:cNvPr id="3" name="Footer Placeholder 2">
            <a:extLst>
              <a:ext uri="{FF2B5EF4-FFF2-40B4-BE49-F238E27FC236}">
                <a16:creationId xmlns:a16="http://schemas.microsoft.com/office/drawing/2014/main" id="{B08ADC3A-30AD-55FA-6967-2E07A8C868C8}"/>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221865BB-3551-5D60-DEB4-E2FBB632F1F4}"/>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21779734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6_Cover with imag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2756048-362A-3E51-931D-08F177D11AE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5445"/>
            <a:ext cx="12200098" cy="6008915"/>
          </a:xfrm>
          <a:prstGeom prst="rect">
            <a:avLst/>
          </a:prstGeom>
        </p:spPr>
      </p:pic>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sp>
        <p:nvSpPr>
          <p:cNvPr id="3" name="Footer Placeholder 2">
            <a:extLst>
              <a:ext uri="{FF2B5EF4-FFF2-40B4-BE49-F238E27FC236}">
                <a16:creationId xmlns:a16="http://schemas.microsoft.com/office/drawing/2014/main" id="{B08ADC3A-30AD-55FA-6967-2E07A8C868C8}"/>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2" name="Rectangle 1">
            <a:extLst>
              <a:ext uri="{FF2B5EF4-FFF2-40B4-BE49-F238E27FC236}">
                <a16:creationId xmlns:a16="http://schemas.microsoft.com/office/drawing/2014/main" id="{13A6CA55-82F5-4AE2-D0D4-0D647507623D}"/>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306879822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7_Cover with image">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A24AC3-629D-32A5-80DF-739E5C9CABE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008914"/>
          </a:xfrm>
          <a:prstGeom prst="rect">
            <a:avLst/>
          </a:prstGeom>
        </p:spPr>
      </p:pic>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sp>
        <p:nvSpPr>
          <p:cNvPr id="3" name="Footer Placeholder 2">
            <a:extLst>
              <a:ext uri="{FF2B5EF4-FFF2-40B4-BE49-F238E27FC236}">
                <a16:creationId xmlns:a16="http://schemas.microsoft.com/office/drawing/2014/main" id="{B08ADC3A-30AD-55FA-6967-2E07A8C868C8}"/>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E42D8959-F662-9BCB-291F-E513E01A1889}"/>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398766215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8_Cover with imag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71118B-D0A3-26D7-74DD-A66780C1E0D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 y="-3"/>
            <a:ext cx="12192001" cy="6007611"/>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5" name="Rectangle 4">
            <a:extLst>
              <a:ext uri="{FF2B5EF4-FFF2-40B4-BE49-F238E27FC236}">
                <a16:creationId xmlns:a16="http://schemas.microsoft.com/office/drawing/2014/main" id="{60B66BBD-E744-2008-2336-5FDBE1EC8A56}"/>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149237866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9_Cover with imag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71118B-D0A3-26D7-74DD-A66780C1E0D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007607"/>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9DE96289-DE21-57C2-4141-643B4EBA6943}"/>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426893945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0_Cover with imag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71118B-D0A3-26D7-74DD-A66780C1E0D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0"/>
            <a:ext cx="12191999" cy="6008914"/>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C087696F-A865-7ADB-F56A-7B9588B7477B}"/>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2039651872"/>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1_Cover with imag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71118B-D0A3-26D7-74DD-A66780C1E0D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12192000" cy="6007607"/>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D79A6F50-E34E-0F38-C200-69DAA956F2F1}"/>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845115790"/>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2_Cover with imag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0BDD15D-31A8-2B54-2A5E-A328EFBA56D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213" y="0"/>
            <a:ext cx="12191999" cy="6003470"/>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3" name="Rectangle 2">
            <a:extLst>
              <a:ext uri="{FF2B5EF4-FFF2-40B4-BE49-F238E27FC236}">
                <a16:creationId xmlns:a16="http://schemas.microsoft.com/office/drawing/2014/main" id="{6B50EAEB-D406-AEF7-FB0D-6D730F7C26ED}"/>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202666416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Slide Number Placeholder 4">
            <a:extLst>
              <a:ext uri="{FF2B5EF4-FFF2-40B4-BE49-F238E27FC236}">
                <a16:creationId xmlns:a16="http://schemas.microsoft.com/office/drawing/2014/main" id="{E798C508-3163-83FD-2903-995D7687ECAF}"/>
              </a:ext>
            </a:extLst>
          </p:cNvPr>
          <p:cNvSpPr>
            <a:spLocks noGrp="1"/>
          </p:cNvSpPr>
          <p:nvPr>
            <p:ph type="sldNum" sz="quarter" idx="11"/>
          </p:nvPr>
        </p:nvSpPr>
        <p:spPr>
          <a:xfrm>
            <a:off x="11673612" y="6476077"/>
            <a:ext cx="427175" cy="232379"/>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 name="Title 2">
            <a:extLst>
              <a:ext uri="{FF2B5EF4-FFF2-40B4-BE49-F238E27FC236}">
                <a16:creationId xmlns:a16="http://schemas.microsoft.com/office/drawing/2014/main" id="{A276A89E-5BDD-FE89-A999-414A4700CB21}"/>
              </a:ext>
            </a:extLst>
          </p:cNvPr>
          <p:cNvSpPr txBox="1">
            <a:spLocks/>
          </p:cNvSpPr>
          <p:nvPr userDrawn="1"/>
        </p:nvSpPr>
        <p:spPr>
          <a:xfrm>
            <a:off x="457200" y="420624"/>
            <a:ext cx="4974336" cy="1481328"/>
          </a:xfrm>
          <a:prstGeom prst="rect">
            <a:avLst/>
          </a:prstGeom>
        </p:spPr>
        <p:txBody>
          <a:bodyPr vert="horz" lIns="0" tIns="45720" rIns="0" bIns="45720" rtlCol="0" anchor="t">
            <a:noAutofit/>
          </a:bodyPr>
          <a:lstStyle>
            <a:lvl1pPr algn="l" defTabSz="685800" rtl="0" eaLnBrk="1" latinLnBrk="0" hangingPunct="1">
              <a:spcBef>
                <a:spcPct val="0"/>
              </a:spcBef>
              <a:buNone/>
              <a:defRPr sz="2400" b="0" kern="1200" baseline="0">
                <a:solidFill>
                  <a:schemeClr val="tx1"/>
                </a:solidFill>
                <a:latin typeface="Calibri"/>
                <a:ea typeface="+mj-ea"/>
                <a:cs typeface="Calibri"/>
              </a:defRPr>
            </a:lvl1pPr>
          </a:lstStyle>
          <a:p>
            <a:pPr defTabSz="914400">
              <a:spcBef>
                <a:spcPts val="0"/>
              </a:spcBef>
              <a:defRPr/>
            </a:pPr>
            <a:endParaRPr lang="en-US" sz="3200" dirty="0">
              <a:solidFill>
                <a:srgbClr val="000000"/>
              </a:solidFill>
              <a:latin typeface="Calibri Light" panose="020F0302020204030204" pitchFamily="34" charset="0"/>
              <a:ea typeface="+mn-ea"/>
              <a:cs typeface="Calibri Light" panose="020F0302020204030204" pitchFamily="34" charset="0"/>
            </a:endParaRPr>
          </a:p>
        </p:txBody>
      </p:sp>
      <p:sp>
        <p:nvSpPr>
          <p:cNvPr id="4" name="Title 2">
            <a:extLst>
              <a:ext uri="{FF2B5EF4-FFF2-40B4-BE49-F238E27FC236}">
                <a16:creationId xmlns:a16="http://schemas.microsoft.com/office/drawing/2014/main" id="{33347D16-D893-44B7-CC73-5827A59F80B6}"/>
              </a:ext>
            </a:extLst>
          </p:cNvPr>
          <p:cNvSpPr>
            <a:spLocks noGrp="1"/>
          </p:cNvSpPr>
          <p:nvPr>
            <p:ph type="title"/>
          </p:nvPr>
        </p:nvSpPr>
        <p:spPr>
          <a:xfrm>
            <a:off x="457199" y="517760"/>
            <a:ext cx="11115107" cy="68731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p:txBody>
      </p:sp>
      <p:sp>
        <p:nvSpPr>
          <p:cNvPr id="5" name="Freeform: Shape 4">
            <a:extLst>
              <a:ext uri="{FF2B5EF4-FFF2-40B4-BE49-F238E27FC236}">
                <a16:creationId xmlns:a16="http://schemas.microsoft.com/office/drawing/2014/main" id="{105E5F82-7A6F-24B5-8FD5-AA6F85BB7F09}"/>
              </a:ext>
            </a:extLst>
          </p:cNvPr>
          <p:cNvSpPr/>
          <p:nvPr userDrawn="1"/>
        </p:nvSpPr>
        <p:spPr bwMode="auto">
          <a:xfrm>
            <a:off x="-1" y="-4656"/>
            <a:ext cx="12192000" cy="463305"/>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cxnSp>
        <p:nvCxnSpPr>
          <p:cNvPr id="6" name="Straight Connector 5">
            <a:extLst>
              <a:ext uri="{FF2B5EF4-FFF2-40B4-BE49-F238E27FC236}">
                <a16:creationId xmlns:a16="http://schemas.microsoft.com/office/drawing/2014/main" id="{1061FB4E-F4A2-2228-DFEA-BA17128C571E}"/>
              </a:ext>
            </a:extLst>
          </p:cNvPr>
          <p:cNvCxnSpPr>
            <a:cxnSpLocks/>
          </p:cNvCxnSpPr>
          <p:nvPr userDrawn="1"/>
        </p:nvCxnSpPr>
        <p:spPr>
          <a:xfrm>
            <a:off x="-1" y="5991799"/>
            <a:ext cx="12192001" cy="1362"/>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0025023"/>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3_Cover with imag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71118B-D0A3-26D7-74DD-A66780C1E0D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 y="0"/>
            <a:ext cx="12192001"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8FC9435D-9DAC-6A3E-695F-EB13F9248604}"/>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2545626231"/>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4_Cover with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39A2830-054F-D547-59FC-26C9BA630C2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4139"/>
            <a:ext cx="12192000"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3" name="Rectangle 2">
            <a:extLst>
              <a:ext uri="{FF2B5EF4-FFF2-40B4-BE49-F238E27FC236}">
                <a16:creationId xmlns:a16="http://schemas.microsoft.com/office/drawing/2014/main" id="{9A75A76D-BE14-152A-FA22-FAEAF3DFED73}"/>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3794158061"/>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5_Cover with imag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71118B-D0A3-26D7-74DD-A66780C1E0D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12192000"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F130AF96-6AA8-701B-165C-FED374C17287}"/>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1935450500"/>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6_Cover with imag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71118B-D0A3-26D7-74DD-A66780C1E0D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32519BF2-45FF-626B-A32D-A98A5706C119}"/>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2779888985"/>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7_Cover with imag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71118B-D0A3-26D7-74DD-A66780C1E0D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2"/>
          <a:stretch/>
        </p:blipFill>
        <p:spPr>
          <a:xfrm>
            <a:off x="-1417" y="-1"/>
            <a:ext cx="12194828" cy="6007609"/>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6D775097-F694-F6A5-53A6-DF65D6B60C5D}"/>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24958513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8_Cover with imag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623B283-2C3D-1A6E-B1E2-6D6834BECA4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21C63CD4-2DA8-D50C-5418-1CA874420713}"/>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38E61328-856E-9F56-7201-346F8B4FF79E}"/>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2562848223"/>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9_Cover with imag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6B85B6-5611-D81F-AE11-32D5ACC9E7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0588"/>
            <a:ext cx="12192000" cy="6014057"/>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21C63CD4-2DA8-D50C-5418-1CA874420713}"/>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4" name="Rectangle 3">
            <a:extLst>
              <a:ext uri="{FF2B5EF4-FFF2-40B4-BE49-F238E27FC236}">
                <a16:creationId xmlns:a16="http://schemas.microsoft.com/office/drawing/2014/main" id="{9F028D15-E4A8-50E9-F996-913C084652DC}"/>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201373814"/>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20_Cover with imag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623B283-2C3D-1A6E-B1E2-6D6834BECA4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21C63CD4-2DA8-D50C-5418-1CA874420713}"/>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3EBC7D65-5034-F474-642E-DDAEF98348F2}"/>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2028781172"/>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1_Cover with imag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623B283-2C3D-1A6E-B1E2-6D6834BECA4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21C63CD4-2DA8-D50C-5418-1CA874420713}"/>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F89B8B4F-ECE4-A118-772F-65493B2C5CC9}"/>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153927356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22_Cover with imag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21A4829-9992-6560-B742-92D04DCA04F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1"/>
            <a:ext cx="12192000"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34DBED17-C243-6D6A-2307-6D03A78C7AD4}"/>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98E3C106-3F7B-A26E-873E-8CFA715627B0}"/>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10626197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Slide Number Placeholder 4">
            <a:extLst>
              <a:ext uri="{FF2B5EF4-FFF2-40B4-BE49-F238E27FC236}">
                <a16:creationId xmlns:a16="http://schemas.microsoft.com/office/drawing/2014/main" id="{E798C508-3163-83FD-2903-995D7687ECAF}"/>
              </a:ext>
            </a:extLst>
          </p:cNvPr>
          <p:cNvSpPr>
            <a:spLocks noGrp="1"/>
          </p:cNvSpPr>
          <p:nvPr>
            <p:ph type="sldNum" sz="quarter" idx="11"/>
          </p:nvPr>
        </p:nvSpPr>
        <p:spPr>
          <a:xfrm>
            <a:off x="11673612" y="6476077"/>
            <a:ext cx="427175" cy="232379"/>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 name="Title 2">
            <a:extLst>
              <a:ext uri="{FF2B5EF4-FFF2-40B4-BE49-F238E27FC236}">
                <a16:creationId xmlns:a16="http://schemas.microsoft.com/office/drawing/2014/main" id="{A276A89E-5BDD-FE89-A999-414A4700CB21}"/>
              </a:ext>
            </a:extLst>
          </p:cNvPr>
          <p:cNvSpPr txBox="1">
            <a:spLocks/>
          </p:cNvSpPr>
          <p:nvPr userDrawn="1"/>
        </p:nvSpPr>
        <p:spPr>
          <a:xfrm>
            <a:off x="457200" y="420624"/>
            <a:ext cx="4974336" cy="1481328"/>
          </a:xfrm>
          <a:prstGeom prst="rect">
            <a:avLst/>
          </a:prstGeom>
        </p:spPr>
        <p:txBody>
          <a:bodyPr vert="horz" lIns="0" tIns="45720" rIns="0" bIns="45720" rtlCol="0" anchor="t">
            <a:noAutofit/>
          </a:bodyPr>
          <a:lstStyle>
            <a:lvl1pPr algn="l" defTabSz="685800" rtl="0" eaLnBrk="1" latinLnBrk="0" hangingPunct="1">
              <a:spcBef>
                <a:spcPct val="0"/>
              </a:spcBef>
              <a:buNone/>
              <a:defRPr sz="2400" b="0" kern="1200" baseline="0">
                <a:solidFill>
                  <a:schemeClr val="tx1"/>
                </a:solidFill>
                <a:latin typeface="Calibri"/>
                <a:ea typeface="+mj-ea"/>
                <a:cs typeface="Calibri"/>
              </a:defRPr>
            </a:lvl1pPr>
          </a:lstStyle>
          <a:p>
            <a:pPr defTabSz="914400">
              <a:spcBef>
                <a:spcPts val="0"/>
              </a:spcBef>
              <a:defRPr/>
            </a:pPr>
            <a:endParaRPr lang="en-US" sz="3200" dirty="0">
              <a:solidFill>
                <a:srgbClr val="000000"/>
              </a:solidFill>
              <a:latin typeface="Calibri Light" panose="020F0302020204030204" pitchFamily="34" charset="0"/>
              <a:ea typeface="+mn-ea"/>
              <a:cs typeface="Calibri Light" panose="020F0302020204030204" pitchFamily="34" charset="0"/>
            </a:endParaRPr>
          </a:p>
        </p:txBody>
      </p:sp>
      <p:sp>
        <p:nvSpPr>
          <p:cNvPr id="4" name="Title 2">
            <a:extLst>
              <a:ext uri="{FF2B5EF4-FFF2-40B4-BE49-F238E27FC236}">
                <a16:creationId xmlns:a16="http://schemas.microsoft.com/office/drawing/2014/main" id="{33347D16-D893-44B7-CC73-5827A59F80B6}"/>
              </a:ext>
            </a:extLst>
          </p:cNvPr>
          <p:cNvSpPr>
            <a:spLocks noGrp="1"/>
          </p:cNvSpPr>
          <p:nvPr>
            <p:ph type="title"/>
          </p:nvPr>
        </p:nvSpPr>
        <p:spPr>
          <a:xfrm>
            <a:off x="457199" y="517760"/>
            <a:ext cx="11115107" cy="68731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p:txBody>
      </p:sp>
      <p:sp>
        <p:nvSpPr>
          <p:cNvPr id="5" name="Freeform: Shape 4">
            <a:extLst>
              <a:ext uri="{FF2B5EF4-FFF2-40B4-BE49-F238E27FC236}">
                <a16:creationId xmlns:a16="http://schemas.microsoft.com/office/drawing/2014/main" id="{105E5F82-7A6F-24B5-8FD5-AA6F85BB7F09}"/>
              </a:ext>
            </a:extLst>
          </p:cNvPr>
          <p:cNvSpPr/>
          <p:nvPr userDrawn="1"/>
        </p:nvSpPr>
        <p:spPr bwMode="auto">
          <a:xfrm>
            <a:off x="-1" y="-4656"/>
            <a:ext cx="12192000" cy="463305"/>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Tree>
    <p:extLst>
      <p:ext uri="{BB962C8B-B14F-4D97-AF65-F5344CB8AC3E}">
        <p14:creationId xmlns:p14="http://schemas.microsoft.com/office/powerpoint/2010/main" val="1039459942"/>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23_Cover with imag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21A4829-9992-6560-B742-92D04DCA04F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131" y="0"/>
            <a:ext cx="12201129"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34DBED17-C243-6D6A-2307-6D03A78C7AD4}"/>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34820E50-9566-5748-CD34-7C663492CF64}"/>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1819852361"/>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24_Cover with imag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21A4829-9992-6560-B742-92D04DCA04F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0"/>
            <a:ext cx="12192000" cy="6007607"/>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34DBED17-C243-6D6A-2307-6D03A78C7AD4}"/>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AD731875-281D-4565-1964-94A84118E605}"/>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1681860817"/>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25_Cover with imag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21A4829-9992-6560-B742-92D04DCA04F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34DBED17-C243-6D6A-2307-6D03A78C7AD4}"/>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6072A4C7-B956-6AE8-B6E3-69C6D0ED3D03}"/>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144307646"/>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26_Cover with imag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21A4829-9992-6560-B742-92D04DCA04F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007607"/>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34DBED17-C243-6D6A-2307-6D03A78C7AD4}"/>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A3222281-A545-CE42-B4CE-E601487EDB20}"/>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231017161"/>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27_Cover with imag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21A4829-9992-6560-B742-92D04DCA04F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1"/>
            <a:ext cx="12196563" cy="6007607"/>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34DBED17-C243-6D6A-2307-6D03A78C7AD4}"/>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F3BEDDD4-40AC-B6AE-6C2F-D27CB52C6C56}"/>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3360147745"/>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28_Cover with imag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21A4829-9992-6560-B742-92D04DCA04F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1099"/>
            <a:ext cx="12192001"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34DBED17-C243-6D6A-2307-6D03A78C7AD4}"/>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865E2199-C263-C483-CE83-8B56FF49A1F1}"/>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970691500"/>
      </p:ext>
    </p:extLst>
  </p:cSld>
  <p:clrMapOvr>
    <a:masterClrMapping/>
  </p:clrMapOvr>
  <p:transition>
    <p:fade/>
  </p:transition>
  <p:extLst>
    <p:ext uri="{DCECCB84-F9BA-43D5-87BE-67443E8EF086}">
      <p15:sldGuideLst xmlns:p15="http://schemas.microsoft.com/office/powerpoint/2012/main">
        <p15:guide id="1" orient="horz" pos="3768"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29_Cover with imag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5826976-F614-F614-8126-EDF9AA93AA5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12192001"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B3A34BE6-7A1F-AC3E-42DB-1764950A4C11}"/>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410709B6-14AC-0E09-7610-8BB891445DF5}"/>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2570720077"/>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0_Cover with imag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CE675AA-16AD-4D6C-C2C4-38C49850616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30"/>
          <a:stretch/>
        </p:blipFill>
        <p:spPr>
          <a:xfrm>
            <a:off x="0" y="0"/>
            <a:ext cx="12195666" cy="6003469"/>
          </a:xfrm>
          <a:prstGeom prst="rect">
            <a:avLst/>
          </a:prstGeom>
        </p:spPr>
      </p:pic>
      <p:sp>
        <p:nvSpPr>
          <p:cNvPr id="10" name="Slide Number Placeholder 5">
            <a:extLst>
              <a:ext uri="{FF2B5EF4-FFF2-40B4-BE49-F238E27FC236}">
                <a16:creationId xmlns:a16="http://schemas.microsoft.com/office/drawing/2014/main" id="{C350B13A-A4F0-564D-80AD-6FBD4D402B69}"/>
              </a:ext>
            </a:extLst>
          </p:cNvPr>
          <p:cNvSpPr>
            <a:spLocks noGrp="1"/>
          </p:cNvSpPr>
          <p:nvPr>
            <p:ph type="sldNum" sz="quarter" idx="4"/>
          </p:nvPr>
        </p:nvSpPr>
        <p:spPr bwMode="black">
          <a:xfrm>
            <a:off x="11512494" y="6482114"/>
            <a:ext cx="548783" cy="228600"/>
          </a:xfrm>
          <a:prstGeom prst="rect">
            <a:avLst/>
          </a:prstGeom>
        </p:spPr>
        <p:txBody>
          <a:bodyPr vert="horz" lIns="91440" tIns="45720" rIns="91440" bIns="45720" rtlCol="0" anchor="ctr"/>
          <a:lstStyle>
            <a:lvl1pPr algn="ctr">
              <a:defRPr sz="1000">
                <a:solidFill>
                  <a:schemeClr val="tx1"/>
                </a:solidFill>
                <a:latin typeface="Calibri"/>
                <a:cs typeface="Calibri"/>
              </a:defRPr>
            </a:lvl1pPr>
          </a:lstStyle>
          <a:p>
            <a:fld id="{523A240F-EAFE-E84F-B44C-6D7A08E0E409}" type="slidenum">
              <a:rPr lang="en-US" smtClean="0"/>
              <a:pPr/>
              <a:t>‹#›</a:t>
            </a:fld>
            <a:endParaRPr lang="en-US" dirty="0"/>
          </a:p>
        </p:txBody>
      </p:sp>
      <p:sp>
        <p:nvSpPr>
          <p:cNvPr id="2" name="Rectangle 1">
            <a:extLst>
              <a:ext uri="{FF2B5EF4-FFF2-40B4-BE49-F238E27FC236}">
                <a16:creationId xmlns:a16="http://schemas.microsoft.com/office/drawing/2014/main" id="{82FB7E56-C516-5440-4EFC-DF9EEDF81735}"/>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3820473366"/>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5_Divider">
    <p:spTree>
      <p:nvGrpSpPr>
        <p:cNvPr id="1" name=""/>
        <p:cNvGrpSpPr/>
        <p:nvPr/>
      </p:nvGrpSpPr>
      <p:grpSpPr>
        <a:xfrm>
          <a:off x="0" y="0"/>
          <a:ext cx="0" cy="0"/>
          <a:chOff x="0" y="0"/>
          <a:chExt cx="0" cy="0"/>
        </a:xfrm>
      </p:grpSpPr>
      <p:sp>
        <p:nvSpPr>
          <p:cNvPr id="10" name="Slide Number Placeholder 5">
            <a:extLst>
              <a:ext uri="{FF2B5EF4-FFF2-40B4-BE49-F238E27FC236}">
                <a16:creationId xmlns:a16="http://schemas.microsoft.com/office/drawing/2014/main" id="{C350B13A-A4F0-564D-80AD-6FBD4D402B69}"/>
              </a:ext>
            </a:extLst>
          </p:cNvPr>
          <p:cNvSpPr>
            <a:spLocks noGrp="1"/>
          </p:cNvSpPr>
          <p:nvPr>
            <p:ph type="sldNum" sz="quarter" idx="4"/>
          </p:nvPr>
        </p:nvSpPr>
        <p:spPr bwMode="black">
          <a:xfrm>
            <a:off x="11512494" y="6482114"/>
            <a:ext cx="548783" cy="228600"/>
          </a:xfrm>
          <a:prstGeom prst="rect">
            <a:avLst/>
          </a:prstGeom>
        </p:spPr>
        <p:txBody>
          <a:bodyPr vert="horz" lIns="91440" tIns="45720" rIns="91440" bIns="45720" rtlCol="0" anchor="ctr"/>
          <a:lstStyle>
            <a:lvl1pPr algn="ctr">
              <a:defRPr sz="1000">
                <a:solidFill>
                  <a:schemeClr val="tx1"/>
                </a:solidFill>
                <a:latin typeface="Calibri"/>
                <a:cs typeface="Calibri"/>
              </a:defRPr>
            </a:lvl1pPr>
          </a:lstStyle>
          <a:p>
            <a:fld id="{523A240F-EAFE-E84F-B44C-6D7A08E0E409}" type="slidenum">
              <a:rPr lang="en-US" smtClean="0"/>
              <a:pPr/>
              <a:t>‹#›</a:t>
            </a:fld>
            <a:endParaRPr lang="en-US" dirty="0"/>
          </a:p>
        </p:txBody>
      </p:sp>
    </p:spTree>
    <p:extLst>
      <p:ext uri="{BB962C8B-B14F-4D97-AF65-F5344CB8AC3E}">
        <p14:creationId xmlns:p14="http://schemas.microsoft.com/office/powerpoint/2010/main" val="3320819765"/>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1_Divider with imag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46B6415-85D7-16D0-85AA-EADCB4E8160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009808"/>
          </a:xfrm>
          <a:prstGeom prst="rect">
            <a:avLst/>
          </a:prstGeom>
        </p:spPr>
      </p:pic>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sp>
        <p:nvSpPr>
          <p:cNvPr id="3" name="Footer Placeholder 2">
            <a:extLst>
              <a:ext uri="{FF2B5EF4-FFF2-40B4-BE49-F238E27FC236}">
                <a16:creationId xmlns:a16="http://schemas.microsoft.com/office/drawing/2014/main" id="{B08ADC3A-30AD-55FA-6967-2E07A8C868C8}"/>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4" name="Rectangle 3">
            <a:extLst>
              <a:ext uri="{FF2B5EF4-FFF2-40B4-BE49-F238E27FC236}">
                <a16:creationId xmlns:a16="http://schemas.microsoft.com/office/drawing/2014/main" id="{2B5D7BD5-F027-67D3-60EB-455B1C48BBDB}"/>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5" name="Text Placeholder 7">
            <a:extLst>
              <a:ext uri="{FF2B5EF4-FFF2-40B4-BE49-F238E27FC236}">
                <a16:creationId xmlns:a16="http://schemas.microsoft.com/office/drawing/2014/main" id="{24D1D006-0670-1D26-D8CC-38D9B9FEE5FD}"/>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359780444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Slide Number Placeholder 4">
            <a:extLst>
              <a:ext uri="{FF2B5EF4-FFF2-40B4-BE49-F238E27FC236}">
                <a16:creationId xmlns:a16="http://schemas.microsoft.com/office/drawing/2014/main" id="{E798C508-3163-83FD-2903-995D7687ECAF}"/>
              </a:ext>
            </a:extLst>
          </p:cNvPr>
          <p:cNvSpPr>
            <a:spLocks noGrp="1"/>
          </p:cNvSpPr>
          <p:nvPr>
            <p:ph type="sldNum" sz="quarter" idx="11"/>
          </p:nvPr>
        </p:nvSpPr>
        <p:spPr>
          <a:xfrm>
            <a:off x="11673612" y="6476077"/>
            <a:ext cx="427175" cy="232379"/>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 name="Title 2">
            <a:extLst>
              <a:ext uri="{FF2B5EF4-FFF2-40B4-BE49-F238E27FC236}">
                <a16:creationId xmlns:a16="http://schemas.microsoft.com/office/drawing/2014/main" id="{A276A89E-5BDD-FE89-A999-414A4700CB21}"/>
              </a:ext>
            </a:extLst>
          </p:cNvPr>
          <p:cNvSpPr txBox="1">
            <a:spLocks/>
          </p:cNvSpPr>
          <p:nvPr userDrawn="1"/>
        </p:nvSpPr>
        <p:spPr>
          <a:xfrm>
            <a:off x="457200" y="420624"/>
            <a:ext cx="4974336" cy="1481328"/>
          </a:xfrm>
          <a:prstGeom prst="rect">
            <a:avLst/>
          </a:prstGeom>
        </p:spPr>
        <p:txBody>
          <a:bodyPr vert="horz" lIns="0" tIns="45720" rIns="0" bIns="45720" rtlCol="0" anchor="t">
            <a:noAutofit/>
          </a:bodyPr>
          <a:lstStyle>
            <a:lvl1pPr algn="l" defTabSz="685800" rtl="0" eaLnBrk="1" latinLnBrk="0" hangingPunct="1">
              <a:spcBef>
                <a:spcPct val="0"/>
              </a:spcBef>
              <a:buNone/>
              <a:defRPr sz="2400" b="0" kern="1200" baseline="0">
                <a:solidFill>
                  <a:schemeClr val="tx1"/>
                </a:solidFill>
                <a:latin typeface="Calibri"/>
                <a:ea typeface="+mj-ea"/>
                <a:cs typeface="Calibri"/>
              </a:defRPr>
            </a:lvl1pPr>
          </a:lstStyle>
          <a:p>
            <a:pPr defTabSz="914400">
              <a:spcBef>
                <a:spcPts val="0"/>
              </a:spcBef>
              <a:defRPr/>
            </a:pPr>
            <a:endParaRPr lang="en-US" sz="3200" dirty="0">
              <a:solidFill>
                <a:srgbClr val="000000"/>
              </a:solidFill>
              <a:latin typeface="Calibri Light" panose="020F0302020204030204" pitchFamily="34" charset="0"/>
              <a:ea typeface="+mn-ea"/>
              <a:cs typeface="Calibri Light" panose="020F0302020204030204" pitchFamily="34" charset="0"/>
            </a:endParaRPr>
          </a:p>
        </p:txBody>
      </p:sp>
      <p:sp>
        <p:nvSpPr>
          <p:cNvPr id="4" name="Title 2">
            <a:extLst>
              <a:ext uri="{FF2B5EF4-FFF2-40B4-BE49-F238E27FC236}">
                <a16:creationId xmlns:a16="http://schemas.microsoft.com/office/drawing/2014/main" id="{33347D16-D893-44B7-CC73-5827A59F80B6}"/>
              </a:ext>
            </a:extLst>
          </p:cNvPr>
          <p:cNvSpPr>
            <a:spLocks noGrp="1"/>
          </p:cNvSpPr>
          <p:nvPr>
            <p:ph type="title"/>
          </p:nvPr>
        </p:nvSpPr>
        <p:spPr>
          <a:xfrm>
            <a:off x="457199" y="517760"/>
            <a:ext cx="11115107" cy="68731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p:txBody>
      </p:sp>
    </p:spTree>
    <p:extLst>
      <p:ext uri="{BB962C8B-B14F-4D97-AF65-F5344CB8AC3E}">
        <p14:creationId xmlns:p14="http://schemas.microsoft.com/office/powerpoint/2010/main" val="555474627"/>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2_Divider with image">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A24AC3-629D-32A5-80DF-739E5C9CABE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445"/>
            <a:ext cx="12192001" cy="6009807"/>
          </a:xfrm>
          <a:prstGeom prst="rect">
            <a:avLst/>
          </a:prstGeom>
        </p:spPr>
      </p:pic>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sp>
        <p:nvSpPr>
          <p:cNvPr id="3" name="Footer Placeholder 2">
            <a:extLst>
              <a:ext uri="{FF2B5EF4-FFF2-40B4-BE49-F238E27FC236}">
                <a16:creationId xmlns:a16="http://schemas.microsoft.com/office/drawing/2014/main" id="{B08ADC3A-30AD-55FA-6967-2E07A8C868C8}"/>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95C33FCD-A598-EA3D-695E-8A6AFF6BE98F}"/>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EB6DE45A-EAC5-80ED-1363-C75513AE5C69}"/>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739997969"/>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3_Divider with imag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7BE209C-DB0C-DF95-5FB6-2EF0C6AA879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209929" cy="6008913"/>
          </a:xfrm>
          <a:prstGeom prst="rect">
            <a:avLst/>
          </a:prstGeom>
        </p:spPr>
      </p:pic>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sp>
        <p:nvSpPr>
          <p:cNvPr id="3" name="Footer Placeholder 2">
            <a:extLst>
              <a:ext uri="{FF2B5EF4-FFF2-40B4-BE49-F238E27FC236}">
                <a16:creationId xmlns:a16="http://schemas.microsoft.com/office/drawing/2014/main" id="{B08ADC3A-30AD-55FA-6967-2E07A8C868C8}"/>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59044B93-001B-B2CA-0BBC-428DE5ECF004}"/>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F03BF7B4-9DA6-4711-7F32-84451536906A}"/>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3553225019"/>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4_Divider with image">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A24AC3-629D-32A5-80DF-739E5C9CABE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0"/>
            <a:ext cx="12183758" cy="6008915"/>
          </a:xfrm>
          <a:prstGeom prst="rect">
            <a:avLst/>
          </a:prstGeom>
        </p:spPr>
      </p:pic>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sp>
        <p:nvSpPr>
          <p:cNvPr id="3" name="Footer Placeholder 2">
            <a:extLst>
              <a:ext uri="{FF2B5EF4-FFF2-40B4-BE49-F238E27FC236}">
                <a16:creationId xmlns:a16="http://schemas.microsoft.com/office/drawing/2014/main" id="{B08ADC3A-30AD-55FA-6967-2E07A8C868C8}"/>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0D71EB11-8C2B-1FF0-DCBE-FEE917B50641}"/>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6467F84C-B4EF-33C2-09BE-95B9D70246F2}"/>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4158448138"/>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5_Divider with imag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1535028-165D-1F77-EA39-AAE181E0ECD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008915"/>
          </a:xfrm>
          <a:prstGeom prst="rect">
            <a:avLst/>
          </a:prstGeom>
        </p:spPr>
      </p:pic>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sp>
        <p:nvSpPr>
          <p:cNvPr id="3" name="Footer Placeholder 2">
            <a:extLst>
              <a:ext uri="{FF2B5EF4-FFF2-40B4-BE49-F238E27FC236}">
                <a16:creationId xmlns:a16="http://schemas.microsoft.com/office/drawing/2014/main" id="{B08ADC3A-30AD-55FA-6967-2E07A8C868C8}"/>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C13DC3FC-1556-3A2F-0028-694915BBCED2}"/>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5257B0DC-006A-5752-26FD-85F1ADA996F3}"/>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224389518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6_Divider with image">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A24AC3-629D-32A5-80DF-739E5C9CABE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200098" cy="6008915"/>
          </a:xfrm>
          <a:prstGeom prst="rect">
            <a:avLst/>
          </a:prstGeom>
        </p:spPr>
      </p:pic>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sp>
        <p:nvSpPr>
          <p:cNvPr id="3" name="Footer Placeholder 2">
            <a:extLst>
              <a:ext uri="{FF2B5EF4-FFF2-40B4-BE49-F238E27FC236}">
                <a16:creationId xmlns:a16="http://schemas.microsoft.com/office/drawing/2014/main" id="{B08ADC3A-30AD-55FA-6967-2E07A8C868C8}"/>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B5BBFBE7-1AA5-D9CB-F6A0-37E181C4686F}"/>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39A27856-CE84-82B2-1CD9-EF3A78A70EDC}"/>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3539597266"/>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7_Divider with imag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C267A5A-1921-D551-261D-5235765370B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008914"/>
          </a:xfrm>
          <a:prstGeom prst="rect">
            <a:avLst/>
          </a:prstGeom>
        </p:spPr>
      </p:pic>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sp>
        <p:nvSpPr>
          <p:cNvPr id="3" name="Footer Placeholder 2">
            <a:extLst>
              <a:ext uri="{FF2B5EF4-FFF2-40B4-BE49-F238E27FC236}">
                <a16:creationId xmlns:a16="http://schemas.microsoft.com/office/drawing/2014/main" id="{B08ADC3A-30AD-55FA-6967-2E07A8C868C8}"/>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8C7CD452-93A6-0DAA-3CA9-1AB4109400F4}"/>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BFA82807-56F0-60EB-6F14-2B7D4FAB0D24}"/>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162962881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8_Divider with image">
    <p:bg>
      <p:bgPr>
        <a:solidFill>
          <a:schemeClr val="bg1">
            <a:alpha val="91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ED43AA5-2D8A-C245-404A-2D41ECB9F2A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 y="-3"/>
            <a:ext cx="12192001" cy="6007611"/>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5" name="Rectangle 4">
            <a:extLst>
              <a:ext uri="{FF2B5EF4-FFF2-40B4-BE49-F238E27FC236}">
                <a16:creationId xmlns:a16="http://schemas.microsoft.com/office/drawing/2014/main" id="{DCA7547C-3E15-49C6-3C52-6FC15BC2B969}"/>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0057A6AE-B25F-4F64-E390-A5CD81C409F3}"/>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2159016921"/>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10_Divider with imag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62A46CD-6623-F388-68F2-766774DBF9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007607"/>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7A5627B8-9D9B-423B-DDA2-90EA93146DBB}"/>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D3C53803-E9B9-E46E-7538-4863308F5609}"/>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148797157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1_Divider with imag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FDA50E-AB8E-3989-13F5-8BD15AC2123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1999" cy="6008914"/>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ADA11F2C-908A-2B6C-FDDF-4A6FC43333D9}"/>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3396F1E7-DDB1-6207-F1F6-B1EF8CF7623E}"/>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164630985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12_Divider with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DCF2AC2-7153-FDEE-B494-6129C5F2E70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007607"/>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9C521E41-3FCA-22F6-424B-7D37500E7E0A}"/>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562B3334-A7DE-20C3-5D36-CEBEDD1E311F}"/>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308065477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Divi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65489" y="2408018"/>
            <a:ext cx="10061020" cy="1828800"/>
          </a:xfrm>
        </p:spPr>
        <p:txBody>
          <a:bodyPr vert="horz" lIns="91440" tIns="45720" rIns="91440" bIns="45720" rtlCol="0" anchor="t" anchorCtr="0">
            <a:noAutofit/>
          </a:bodyPr>
          <a:lstStyle>
            <a:lvl1pPr algn="ctr">
              <a:defRPr lang="en-US" sz="4000" cap="none" dirty="0">
                <a:solidFill>
                  <a:schemeClr val="tx1"/>
                </a:solidFill>
                <a:latin typeface="Calibri Light" panose="020F0302020204030204" pitchFamily="34" charset="0"/>
                <a:cs typeface="Calibri Light" panose="020F0302020204030204" pitchFamily="34" charset="0"/>
              </a:defRPr>
            </a:lvl1pPr>
          </a:lstStyle>
          <a:p>
            <a:pPr lvl="0"/>
            <a:r>
              <a:rPr lang="en-US" dirty="0"/>
              <a:t>Click to edit master title style</a:t>
            </a:r>
          </a:p>
        </p:txBody>
      </p:sp>
      <p:sp>
        <p:nvSpPr>
          <p:cNvPr id="5" name="Slide Number Placeholder 4">
            <a:extLst>
              <a:ext uri="{FF2B5EF4-FFF2-40B4-BE49-F238E27FC236}">
                <a16:creationId xmlns:a16="http://schemas.microsoft.com/office/drawing/2014/main" id="{1333D60C-F9E5-B842-F8C2-6104B9492B82}"/>
              </a:ext>
            </a:extLst>
          </p:cNvPr>
          <p:cNvSpPr>
            <a:spLocks noGrp="1"/>
          </p:cNvSpPr>
          <p:nvPr>
            <p:ph type="sldNum" sz="quarter" idx="4"/>
          </p:nvPr>
        </p:nvSpPr>
        <p:spPr>
          <a:xfrm>
            <a:off x="11673612" y="6476077"/>
            <a:ext cx="427175" cy="232379"/>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3024752358"/>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13_Divider with imag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71118B-D0A3-26D7-74DD-A66780C1E0D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007608"/>
          </a:xfrm>
          <a:prstGeom prst="rect">
            <a:avLst/>
          </a:prstGeom>
          <a:blipFill>
            <a:blip r:embed="rId3" cstate="screen">
              <a:extLst>
                <a:ext uri="{28A0092B-C50C-407E-A947-70E740481C1C}">
                  <a14:useLocalDpi xmlns:a14="http://schemas.microsoft.com/office/drawing/2010/main"/>
                </a:ext>
              </a:extLst>
            </a:blip>
            <a:stretch>
              <a:fillRect/>
            </a:stretch>
          </a:blipFill>
          <a:effectLst/>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632625C7-35A9-846F-FE00-D587FA36477A}"/>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211C19D3-EEDF-6DE1-985D-5AC31DCAD50A}"/>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257000968"/>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4_Divider with imag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71118B-D0A3-26D7-74DD-A66780C1E0D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 y="0"/>
            <a:ext cx="12192001"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4CDDC3EE-00D4-C094-4A7C-CD2121F70ED4}"/>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48B0347E-543A-084D-4B9C-D4A935896AD7}"/>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79361214"/>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15_Divider with imag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71118B-D0A3-26D7-74DD-A66780C1E0D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1AFE7B3A-CB93-735D-7899-AC3C0B66FE39}"/>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A09AC91D-B8F5-B154-BA06-F4FB4799566C}"/>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3393064505"/>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16_Divider with imag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E7234D-7574-0748-B1E4-C31E352A1AC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1F4B74BC-4A6F-8C18-79A9-9309D1281220}"/>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D3B7A0F1-F80E-6BB0-089C-98A524F89802}"/>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4234075982"/>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17_Divider with imag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8E1FEDD-D6D2-F9F1-1EFA-F573AF3A68F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2"/>
          <a:stretch/>
        </p:blipFill>
        <p:spPr>
          <a:xfrm>
            <a:off x="-1417" y="-1"/>
            <a:ext cx="12194828" cy="6007609"/>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D3814D06-1B21-7DC0-B3F7-CB5D96B1A44B}"/>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F82F631A-C7BA-2587-CF89-965B02AE0889}"/>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92F4D642-DA50-688F-1B0A-360F7E1E5690}"/>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1932199430"/>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18_Divider with imag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2B9A816-F6F7-5F1A-6005-90CB1A2DBB80}"/>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21C63CD4-2DA8-D50C-5418-1CA874420713}"/>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131F655B-9574-FF5B-852D-F433548439EF}"/>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C4D6C0DD-1912-0A5A-E210-DD1D87AF7B07}"/>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463631439"/>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19_Divider with imag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623B283-2C3D-1A6E-B1E2-6D6834BECA4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21C63CD4-2DA8-D50C-5418-1CA874420713}"/>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D140A191-FAF9-83B3-3FC2-134E603572F2}"/>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E4ED5147-72FA-619E-83A3-966D5D835FEF}"/>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3975458583"/>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20_Divider with imag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623B283-2C3D-1A6E-B1E2-6D6834BECA4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21C63CD4-2DA8-D50C-5418-1CA874420713}"/>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F240821D-E67B-8DD2-3D34-E1E117915B9F}"/>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80BB1655-0B32-1DD8-AD70-194D96C2574F}"/>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2371120472"/>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21_Divider with imag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0C69F-E0DA-5209-3CA0-30EA7F5B0E5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21C63CD4-2DA8-D50C-5418-1CA874420713}"/>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0B76972F-2EAA-FCB0-04D4-14DA8C514772}"/>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524502DA-57A8-2564-023D-38C3DC9102E4}"/>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3570295384"/>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22_Divider with image">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13E1A5B-C8D6-2FCC-DAAA-6653448618F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1"/>
            <a:ext cx="12192000"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34DBED17-C243-6D6A-2307-6D03A78C7AD4}"/>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BB7EEEC8-B9AC-DD26-D564-F750B55FE66E}"/>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8" name="Text Placeholder 7">
            <a:extLst>
              <a:ext uri="{FF2B5EF4-FFF2-40B4-BE49-F238E27FC236}">
                <a16:creationId xmlns:a16="http://schemas.microsoft.com/office/drawing/2014/main" id="{4596C1D9-B581-ABE2-EC8B-14B054DC9435}"/>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100778864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Back Pag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7A5A9E6-3424-9F44-ABA8-46C7182A92C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93340" y="2698694"/>
            <a:ext cx="8147304" cy="905256"/>
          </a:xfrm>
          <a:prstGeom prst="rect">
            <a:avLst/>
          </a:prstGeom>
        </p:spPr>
      </p:pic>
    </p:spTree>
    <p:extLst>
      <p:ext uri="{BB962C8B-B14F-4D97-AF65-F5344CB8AC3E}">
        <p14:creationId xmlns:p14="http://schemas.microsoft.com/office/powerpoint/2010/main" val="3392063780"/>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23_Divider with imag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5F3AB9F-A9F5-2D94-7A98-6329D5920AE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9131" y="0"/>
            <a:ext cx="12201129"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34DBED17-C243-6D6A-2307-6D03A78C7AD4}"/>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8FAAAABF-AC9E-A119-6198-4EA96B6CC6F1}"/>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EBC4ECC2-3F2D-55FB-C4F2-2F20D3B3F60C}"/>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1661015140"/>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24_Divider with imag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6B7A502-0FBF-4B4E-6D60-582DC378675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007607"/>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34DBED17-C243-6D6A-2307-6D03A78C7AD4}"/>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BCF5E482-B9C2-6913-269A-C1B24E415D7E}"/>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EAD4CBE4-F49A-A77D-DCE4-F99AAEB30977}"/>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736822064"/>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25_Divider with imag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6066BC3-80A0-FD89-9BAB-C2CCE3ECF34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34DBED17-C243-6D6A-2307-6D03A78C7AD4}"/>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054EA256-340E-89E3-6413-95EE08DBEC9C}"/>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2B7CE549-24C2-18DF-D88B-EF54A361CA0E}"/>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2878722065"/>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26_Divider with imag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8242D3F-6936-4B7D-4FFB-B80298715AD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007607"/>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34DBED17-C243-6D6A-2307-6D03A78C7AD4}"/>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59822F80-DCB2-0638-5EAE-49BCDC51AFE4}"/>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3D91ED3A-2CB5-BC88-56EB-232EED744C60}"/>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136015714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27_Divider with imag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6E85729-0627-7D38-B877-82443FA3F76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1"/>
            <a:ext cx="12196563" cy="6007607"/>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34DBED17-C243-6D6A-2307-6D03A78C7AD4}"/>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F1F57976-8394-B265-EB52-19E87464EC2F}"/>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B66BACAB-8816-1CE6-6D82-952CA9C4A961}"/>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1292113006"/>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28_Divider with imag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BDB5C5C-1A6C-48E5-E17A-45FC01626B3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099"/>
            <a:ext cx="12192001"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34DBED17-C243-6D6A-2307-6D03A78C7AD4}"/>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8C8AE986-483B-3894-FC87-441943A4DE35}"/>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3" name="Text Placeholder 7">
            <a:extLst>
              <a:ext uri="{FF2B5EF4-FFF2-40B4-BE49-F238E27FC236}">
                <a16:creationId xmlns:a16="http://schemas.microsoft.com/office/drawing/2014/main" id="{93A54FFE-88A9-C38F-967D-759B67717C7C}"/>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1249866612"/>
      </p:ext>
    </p:extLst>
  </p:cSld>
  <p:clrMapOvr>
    <a:masterClrMapping/>
  </p:clrMapOvr>
  <p:transition>
    <p:fade/>
  </p:transition>
  <p:extLst>
    <p:ext uri="{DCECCB84-F9BA-43D5-87BE-67443E8EF086}">
      <p15:sldGuideLst xmlns:p15="http://schemas.microsoft.com/office/powerpoint/2012/main">
        <p15:guide id="1" orient="horz" pos="3768">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29_Divider with imag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5826976-F614-F614-8126-EDF9AA93AA5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12192001" cy="6007608"/>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Footer Placeholder 2">
            <a:extLst>
              <a:ext uri="{FF2B5EF4-FFF2-40B4-BE49-F238E27FC236}">
                <a16:creationId xmlns:a16="http://schemas.microsoft.com/office/drawing/2014/main" id="{B3A34BE6-7A1F-AC3E-42DB-1764950A4C11}"/>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5" name="Rectangle 4">
            <a:extLst>
              <a:ext uri="{FF2B5EF4-FFF2-40B4-BE49-F238E27FC236}">
                <a16:creationId xmlns:a16="http://schemas.microsoft.com/office/drawing/2014/main" id="{3EEAB8D3-9F14-96C7-59E2-4AEB3E4BB4C2}"/>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7" name="Text Placeholder 7">
            <a:extLst>
              <a:ext uri="{FF2B5EF4-FFF2-40B4-BE49-F238E27FC236}">
                <a16:creationId xmlns:a16="http://schemas.microsoft.com/office/drawing/2014/main" id="{7760CFE9-5C2C-3A02-B5AD-688ECFC0D7C6}"/>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1791048255"/>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0_Divider">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4ECD2F4-BFB5-7AFB-D4B9-DBF1B2F0A8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18"/>
          <a:stretch/>
        </p:blipFill>
        <p:spPr>
          <a:xfrm flipH="1">
            <a:off x="1" y="-1"/>
            <a:ext cx="12220780" cy="6009807"/>
          </a:xfrm>
          <a:prstGeom prst="rect">
            <a:avLst/>
          </a:prstGeom>
        </p:spPr>
      </p:pic>
      <p:sp>
        <p:nvSpPr>
          <p:cNvPr id="10" name="Slide Number Placeholder 5">
            <a:extLst>
              <a:ext uri="{FF2B5EF4-FFF2-40B4-BE49-F238E27FC236}">
                <a16:creationId xmlns:a16="http://schemas.microsoft.com/office/drawing/2014/main" id="{C350B13A-A4F0-564D-80AD-6FBD4D402B69}"/>
              </a:ext>
            </a:extLst>
          </p:cNvPr>
          <p:cNvSpPr>
            <a:spLocks noGrp="1"/>
          </p:cNvSpPr>
          <p:nvPr>
            <p:ph type="sldNum" sz="quarter" idx="4"/>
          </p:nvPr>
        </p:nvSpPr>
        <p:spPr bwMode="black">
          <a:xfrm>
            <a:off x="11512494" y="6482114"/>
            <a:ext cx="548783" cy="228600"/>
          </a:xfrm>
          <a:prstGeom prst="rect">
            <a:avLst/>
          </a:prstGeom>
        </p:spPr>
        <p:txBody>
          <a:bodyPr vert="horz" lIns="91440" tIns="45720" rIns="91440" bIns="45720" rtlCol="0" anchor="ctr"/>
          <a:lstStyle>
            <a:lvl1pPr algn="ctr">
              <a:defRPr sz="1000">
                <a:solidFill>
                  <a:schemeClr val="tx1"/>
                </a:solidFill>
                <a:latin typeface="Calibri"/>
                <a:cs typeface="Calibri"/>
              </a:defRPr>
            </a:lvl1pPr>
          </a:lstStyle>
          <a:p>
            <a:fld id="{523A240F-EAFE-E84F-B44C-6D7A08E0E409}" type="slidenum">
              <a:rPr lang="en-US" smtClean="0"/>
              <a:pPr/>
              <a:t>‹#›</a:t>
            </a:fld>
            <a:endParaRPr lang="en-US" dirty="0"/>
          </a:p>
        </p:txBody>
      </p:sp>
      <p:sp>
        <p:nvSpPr>
          <p:cNvPr id="3" name="Rectangle 2">
            <a:extLst>
              <a:ext uri="{FF2B5EF4-FFF2-40B4-BE49-F238E27FC236}">
                <a16:creationId xmlns:a16="http://schemas.microsoft.com/office/drawing/2014/main" id="{65F888EF-F773-DF06-1A22-7F4A6960DE65}"/>
              </a:ext>
              <a:ext uri="{C183D7F6-B498-43B3-948B-1728B52AA6E4}">
                <adec:decorative xmlns:adec="http://schemas.microsoft.com/office/drawing/2017/decorative" val="1"/>
              </a:ext>
            </a:extLst>
          </p:cNvPr>
          <p:cNvSpPr/>
          <p:nvPr userDrawn="1"/>
        </p:nvSpPr>
        <p:spPr bwMode="auto">
          <a:xfrm>
            <a:off x="433984" y="484451"/>
            <a:ext cx="4349963" cy="221636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
        <p:nvSpPr>
          <p:cNvPr id="4" name="Text Placeholder 7">
            <a:extLst>
              <a:ext uri="{FF2B5EF4-FFF2-40B4-BE49-F238E27FC236}">
                <a16:creationId xmlns:a16="http://schemas.microsoft.com/office/drawing/2014/main" id="{500B11D4-1C4D-65FD-5F59-C8DDA2AE4EFF}"/>
              </a:ext>
            </a:extLst>
          </p:cNvPr>
          <p:cNvSpPr>
            <a:spLocks noGrp="1"/>
          </p:cNvSpPr>
          <p:nvPr>
            <p:ph type="body" sz="quarter" idx="10"/>
          </p:nvPr>
        </p:nvSpPr>
        <p:spPr>
          <a:xfrm>
            <a:off x="784066" y="962575"/>
            <a:ext cx="3612716" cy="1421324"/>
          </a:xfrm>
        </p:spPr>
        <p:txBody>
          <a:bodyPr/>
          <a:lstStyle>
            <a:lvl1pPr marL="0" indent="0">
              <a:buFont typeface="Arial" panose="020B0604020202020204" pitchFamily="34" charset="0"/>
              <a:buNone/>
              <a:defRPr sz="2800">
                <a:solidFill>
                  <a:schemeClr val="accent3"/>
                </a:solidFill>
                <a:latin typeface="+mj-lt"/>
              </a:defRPr>
            </a:lvl1pPr>
            <a:lvl2pPr marL="171450" indent="0">
              <a:buNone/>
              <a:defRPr sz="2800">
                <a:solidFill>
                  <a:schemeClr val="accent3"/>
                </a:solidFill>
                <a:latin typeface="+mj-lt"/>
              </a:defRPr>
            </a:lvl2pPr>
            <a:lvl3pPr marL="345281" indent="0">
              <a:buNone/>
              <a:defRPr sz="2800">
                <a:solidFill>
                  <a:schemeClr val="accent3"/>
                </a:solidFill>
                <a:latin typeface="+mj-lt"/>
              </a:defRPr>
            </a:lvl3pPr>
            <a:lvl4pPr marL="515541" indent="0">
              <a:buNone/>
              <a:defRPr sz="2800">
                <a:solidFill>
                  <a:schemeClr val="accent3"/>
                </a:solidFill>
                <a:latin typeface="+mj-lt"/>
              </a:defRPr>
            </a:lvl4pPr>
            <a:lvl5pPr marL="685800" indent="0">
              <a:buNone/>
              <a:defRPr sz="2800">
                <a:solidFill>
                  <a:schemeClr val="accent3"/>
                </a:solidFill>
                <a:latin typeface="+mj-lt"/>
              </a:defRPr>
            </a:lvl5pPr>
          </a:lstStyle>
          <a:p>
            <a:pPr lvl="0"/>
            <a:r>
              <a:rPr lang="en-US"/>
              <a:t>Click to edit</a:t>
            </a:r>
          </a:p>
        </p:txBody>
      </p:sp>
    </p:spTree>
    <p:extLst>
      <p:ext uri="{BB962C8B-B14F-4D97-AF65-F5344CB8AC3E}">
        <p14:creationId xmlns:p14="http://schemas.microsoft.com/office/powerpoint/2010/main" val="2382970772"/>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Chart Slide with Denomination">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t>Click to edit Master title style</a:t>
            </a:r>
          </a:p>
        </p:txBody>
      </p:sp>
      <p:sp>
        <p:nvSpPr>
          <p:cNvPr id="10" name="Text Placeholder 13"/>
          <p:cNvSpPr>
            <a:spLocks noGrp="1"/>
          </p:cNvSpPr>
          <p:nvPr>
            <p:ph type="body" sz="quarter" idx="19" hasCustomPrompt="1"/>
          </p:nvPr>
        </p:nvSpPr>
        <p:spPr>
          <a:xfrm>
            <a:off x="404959" y="1083973"/>
            <a:ext cx="11382083" cy="365760"/>
          </a:xfrm>
        </p:spPr>
        <p:txBody>
          <a:bodyPr/>
          <a:lstStyle>
            <a:lvl1pPr marL="0" indent="0">
              <a:buNone/>
              <a:defRPr sz="1600" b="1">
                <a:solidFill>
                  <a:schemeClr val="tx1"/>
                </a:solidFill>
              </a:defRPr>
            </a:lvl1pPr>
          </a:lstStyle>
          <a:p>
            <a:pPr lvl="0"/>
            <a:r>
              <a:rPr lang="en-US" dirty="0"/>
              <a:t>(enter value denomination)</a:t>
            </a:r>
          </a:p>
        </p:txBody>
      </p:sp>
      <p:sp>
        <p:nvSpPr>
          <p:cNvPr id="9" name="Chart Placeholder 8"/>
          <p:cNvSpPr>
            <a:spLocks noGrp="1"/>
          </p:cNvSpPr>
          <p:nvPr>
            <p:ph type="chart" sz="quarter" idx="23"/>
          </p:nvPr>
        </p:nvSpPr>
        <p:spPr>
          <a:xfrm>
            <a:off x="404960" y="1636714"/>
            <a:ext cx="11382083" cy="4093527"/>
          </a:xfrm>
        </p:spPr>
        <p:txBody>
          <a:bodyPr/>
          <a:lstStyle/>
          <a:p>
            <a:r>
              <a:rPr lang="en-US" dirty="0"/>
              <a:t>Click icon to add chart</a:t>
            </a:r>
          </a:p>
        </p:txBody>
      </p:sp>
      <p:sp>
        <p:nvSpPr>
          <p:cNvPr id="11" name="Footer Placeholder 4">
            <a:extLst>
              <a:ext uri="{FF2B5EF4-FFF2-40B4-BE49-F238E27FC236}">
                <a16:creationId xmlns:a16="http://schemas.microsoft.com/office/drawing/2014/main" id="{48DAEB80-F919-D344-BC39-F59DA10D8B8D}"/>
              </a:ext>
            </a:extLst>
          </p:cNvPr>
          <p:cNvSpPr>
            <a:spLocks noGrp="1"/>
          </p:cNvSpPr>
          <p:nvPr>
            <p:ph type="ftr" sz="quarter" idx="3"/>
          </p:nvPr>
        </p:nvSpPr>
        <p:spPr bwMode="black">
          <a:xfrm>
            <a:off x="1537547" y="6442358"/>
            <a:ext cx="9498375" cy="228600"/>
          </a:xfrm>
          <a:prstGeom prst="rect">
            <a:avLst/>
          </a:prstGeom>
        </p:spPr>
        <p:txBody>
          <a:bodyPr/>
          <a:lstStyle>
            <a:lvl1pPr algn="r">
              <a:defRPr lang="en-US" sz="1000" b="0" baseline="0" smtClean="0">
                <a:solidFill>
                  <a:schemeClr val="tx1"/>
                </a:solidFill>
                <a:effectLst/>
              </a:defRPr>
            </a:lvl1pPr>
          </a:lstStyle>
          <a:p>
            <a:endParaRPr lang="en-US" dirty="0"/>
          </a:p>
        </p:txBody>
      </p:sp>
      <p:sp>
        <p:nvSpPr>
          <p:cNvPr id="6" name="Slide Number Placeholder 5"/>
          <p:cNvSpPr>
            <a:spLocks noGrp="1"/>
          </p:cNvSpPr>
          <p:nvPr>
            <p:ph type="sldNum" sz="quarter" idx="22"/>
          </p:nvPr>
        </p:nvSpPr>
        <p:spPr/>
        <p:txBody>
          <a:bodyPr/>
          <a:lstStyle/>
          <a:p>
            <a:fld id="{523A240F-EAFE-E84F-B44C-6D7A08E0E409}" type="slidenum">
              <a:rPr lang="en-US" smtClean="0"/>
              <a:t>‹#›</a:t>
            </a:fld>
            <a:endParaRPr lang="en-US" dirty="0"/>
          </a:p>
        </p:txBody>
      </p:sp>
    </p:spTree>
    <p:extLst>
      <p:ext uri="{BB962C8B-B14F-4D97-AF65-F5344CB8AC3E}">
        <p14:creationId xmlns:p14="http://schemas.microsoft.com/office/powerpoint/2010/main" val="2135255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333945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over with image">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A24AC3-629D-32A5-80DF-739E5C9CAB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009808"/>
          </a:xfrm>
          <a:prstGeom prst="rect">
            <a:avLst/>
          </a:prstGeom>
        </p:spPr>
      </p:pic>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sp>
        <p:nvSpPr>
          <p:cNvPr id="3" name="Footer Placeholder 2">
            <a:extLst>
              <a:ext uri="{FF2B5EF4-FFF2-40B4-BE49-F238E27FC236}">
                <a16:creationId xmlns:a16="http://schemas.microsoft.com/office/drawing/2014/main" id="{B08ADC3A-30AD-55FA-6967-2E07A8C868C8}"/>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9" name="Rectangle 8">
            <a:extLst>
              <a:ext uri="{FF2B5EF4-FFF2-40B4-BE49-F238E27FC236}">
                <a16:creationId xmlns:a16="http://schemas.microsoft.com/office/drawing/2014/main" id="{2EC8C43A-3CE1-197B-2D22-1BBE73F4ECF9}"/>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101312785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Cover with imag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1253253-25AB-B2CD-C185-43EE01AED1A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2" cy="6003469"/>
          </a:xfrm>
          <a:prstGeom prst="rect">
            <a:avLst/>
          </a:prstGeom>
        </p:spPr>
      </p:pic>
      <p:pic>
        <p:nvPicPr>
          <p:cNvPr id="6" name="Picture 5">
            <a:extLst>
              <a:ext uri="{FF2B5EF4-FFF2-40B4-BE49-F238E27FC236}">
                <a16:creationId xmlns:a16="http://schemas.microsoft.com/office/drawing/2014/main" id="{90C9FE23-2D17-AB4F-8DC5-BA22D212B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17" name="Slide Number Placeholder 4">
            <a:extLst>
              <a:ext uri="{FF2B5EF4-FFF2-40B4-BE49-F238E27FC236}">
                <a16:creationId xmlns:a16="http://schemas.microsoft.com/office/drawing/2014/main" id="{BD6DE303-1139-9F92-1576-368104933E7C}"/>
              </a:ext>
            </a:extLst>
          </p:cNvPr>
          <p:cNvSpPr txBox="1">
            <a:spLocks/>
          </p:cNvSpPr>
          <p:nvPr userDrawn="1"/>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a:rPr>
              <a:pPr defTabSz="457200">
                <a:defRPr/>
              </a:pPr>
              <a:t>‹#›</a:t>
            </a:fld>
            <a:endParaRPr lang="en-US" sz="800" dirty="0">
              <a:solidFill>
                <a:srgbClr val="000000"/>
              </a:solidFill>
              <a:latin typeface="Calibri"/>
            </a:endParaRPr>
          </a:p>
        </p:txBody>
      </p:sp>
      <p:sp>
        <p:nvSpPr>
          <p:cNvPr id="3" name="Footer Placeholder 2">
            <a:extLst>
              <a:ext uri="{FF2B5EF4-FFF2-40B4-BE49-F238E27FC236}">
                <a16:creationId xmlns:a16="http://schemas.microsoft.com/office/drawing/2014/main" id="{B08ADC3A-30AD-55FA-6967-2E07A8C868C8}"/>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
        <p:nvSpPr>
          <p:cNvPr id="9" name="Rectangle 8">
            <a:extLst>
              <a:ext uri="{FF2B5EF4-FFF2-40B4-BE49-F238E27FC236}">
                <a16:creationId xmlns:a16="http://schemas.microsoft.com/office/drawing/2014/main" id="{34B117E2-C925-91B2-BEB0-68DBDEC5B78C}"/>
              </a:ext>
              <a:ext uri="{C183D7F6-B498-43B3-948B-1728B52AA6E4}">
                <adec:decorative xmlns:adec="http://schemas.microsoft.com/office/drawing/2017/decorative" val="1"/>
              </a:ext>
            </a:extLst>
          </p:cNvPr>
          <p:cNvSpPr/>
          <p:nvPr userDrawn="1"/>
        </p:nvSpPr>
        <p:spPr bwMode="auto">
          <a:xfrm>
            <a:off x="0" y="4503986"/>
            <a:ext cx="12192000" cy="1504927"/>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en-US" sz="2400" dirty="0">
              <a:solidFill>
                <a:srgbClr val="000000"/>
              </a:solidFill>
              <a:latin typeface="Arial" charset="0"/>
            </a:endParaRPr>
          </a:p>
        </p:txBody>
      </p:sp>
    </p:spTree>
    <p:extLst>
      <p:ext uri="{BB962C8B-B14F-4D97-AF65-F5344CB8AC3E}">
        <p14:creationId xmlns:p14="http://schemas.microsoft.com/office/powerpoint/2010/main" val="271217792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Title Placeholder 1">
            <a:extLst>
              <a:ext uri="{FF2B5EF4-FFF2-40B4-BE49-F238E27FC236}">
                <a16:creationId xmlns:a16="http://schemas.microsoft.com/office/drawing/2014/main" id="{3BC7BF99-8481-5447-B5E6-4DCF44B6B13A}"/>
              </a:ext>
            </a:extLst>
          </p:cNvPr>
          <p:cNvSpPr>
            <a:spLocks noGrp="1"/>
          </p:cNvSpPr>
          <p:nvPr>
            <p:ph type="title"/>
          </p:nvPr>
        </p:nvSpPr>
        <p:spPr>
          <a:xfrm>
            <a:off x="309559" y="188844"/>
            <a:ext cx="11570174" cy="731809"/>
          </a:xfrm>
          <a:prstGeom prst="rect">
            <a:avLst/>
          </a:prstGeom>
        </p:spPr>
        <p:txBody>
          <a:bodyPr vert="horz" lIns="0" tIns="45720" rIns="0" bIns="45720" rtlCol="0" anchor="t">
            <a:noAutofit/>
          </a:bodyPr>
          <a:lstStyle/>
          <a:p>
            <a:r>
              <a:rPr lang="en-US" dirty="0"/>
              <a:t>Click to edit Master title style</a:t>
            </a:r>
          </a:p>
        </p:txBody>
      </p:sp>
      <p:sp>
        <p:nvSpPr>
          <p:cNvPr id="18" name="Text Placeholder 12">
            <a:extLst>
              <a:ext uri="{FF2B5EF4-FFF2-40B4-BE49-F238E27FC236}">
                <a16:creationId xmlns:a16="http://schemas.microsoft.com/office/drawing/2014/main" id="{50CA541C-48FF-664B-9E99-43A43AAE4435}"/>
              </a:ext>
            </a:extLst>
          </p:cNvPr>
          <p:cNvSpPr>
            <a:spLocks noGrp="1"/>
          </p:cNvSpPr>
          <p:nvPr>
            <p:ph type="body" idx="1"/>
          </p:nvPr>
        </p:nvSpPr>
        <p:spPr>
          <a:xfrm>
            <a:off x="309560" y="1179576"/>
            <a:ext cx="11570173" cy="4946904"/>
          </a:xfrm>
          <a:prstGeom prst="rect">
            <a:avLst/>
          </a:prstGeom>
        </p:spPr>
        <p:txBody>
          <a:bodyPr vert="horz" lIns="0" tIns="45720" rIns="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2" name="Picture 21">
            <a:extLst>
              <a:ext uri="{FF2B5EF4-FFF2-40B4-BE49-F238E27FC236}">
                <a16:creationId xmlns:a16="http://schemas.microsoft.com/office/drawing/2014/main" id="{2132D913-C397-2246-B56B-E10A31A48174}"/>
              </a:ext>
            </a:extLst>
          </p:cNvPr>
          <p:cNvPicPr>
            <a:picLocks noChangeAspect="1"/>
          </p:cNvPicPr>
          <p:nvPr userDrawn="1"/>
        </p:nvPicPr>
        <p:blipFill>
          <a:blip r:embed="rId70" cstate="screen">
            <a:extLst>
              <a:ext uri="{28A0092B-C50C-407E-A947-70E740481C1C}">
                <a14:useLocalDpi xmlns:a14="http://schemas.microsoft.com/office/drawing/2010/main"/>
              </a:ext>
            </a:extLst>
          </a:blip>
          <a:stretch>
            <a:fillRect/>
          </a:stretch>
        </p:blipFill>
        <p:spPr>
          <a:xfrm>
            <a:off x="303720" y="6294159"/>
            <a:ext cx="615168" cy="333062"/>
          </a:xfrm>
          <a:prstGeom prst="rect">
            <a:avLst/>
          </a:prstGeom>
        </p:spPr>
      </p:pic>
      <p:sp>
        <p:nvSpPr>
          <p:cNvPr id="2" name="Slide Number Placeholder 4">
            <a:extLst>
              <a:ext uri="{FF2B5EF4-FFF2-40B4-BE49-F238E27FC236}">
                <a16:creationId xmlns:a16="http://schemas.microsoft.com/office/drawing/2014/main" id="{80744B36-0540-37F7-BDA1-858A377FFB5D}"/>
              </a:ext>
            </a:extLst>
          </p:cNvPr>
          <p:cNvSpPr>
            <a:spLocks noGrp="1"/>
          </p:cNvSpPr>
          <p:nvPr>
            <p:ph type="sldNum" sz="quarter" idx="4"/>
          </p:nvPr>
        </p:nvSpPr>
        <p:spPr>
          <a:xfrm>
            <a:off x="11673612" y="6476077"/>
            <a:ext cx="427175" cy="232379"/>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4" name="Footer Placeholder 2">
            <a:extLst>
              <a:ext uri="{FF2B5EF4-FFF2-40B4-BE49-F238E27FC236}">
                <a16:creationId xmlns:a16="http://schemas.microsoft.com/office/drawing/2014/main" id="{801B2F53-3A0B-B4C3-AA73-016DB5174EC4}"/>
              </a:ext>
            </a:extLst>
          </p:cNvPr>
          <p:cNvSpPr txBox="1">
            <a:spLocks/>
          </p:cNvSpPr>
          <p:nvPr userDrawn="1"/>
        </p:nvSpPr>
        <p:spPr bwMode="black">
          <a:xfrm>
            <a:off x="1074523" y="6477297"/>
            <a:ext cx="6958747" cy="244881"/>
          </a:xfrm>
          <a:prstGeom prst="rect">
            <a:avLst/>
          </a:prstGeom>
        </p:spPr>
        <p:txBody>
          <a:bodyPr/>
          <a:lstStyle>
            <a:defPPr>
              <a:defRPr lang="en-US"/>
            </a:defPPr>
            <a:lvl1pPr marL="0" algn="r" defTabSz="457200" rtl="0" eaLnBrk="1" latinLnBrk="0" hangingPunct="1">
              <a:defRPr lang="en-US" sz="1000" b="0" kern="1200" baseline="0" smtClean="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dirty="0"/>
              <a:t>For Plan Sponsor and Consultant use only. Distribution to any other audience is prohibited.  |  Workplace Benefits</a:t>
            </a:r>
          </a:p>
        </p:txBody>
      </p:sp>
    </p:spTree>
    <p:extLst>
      <p:ext uri="{BB962C8B-B14F-4D97-AF65-F5344CB8AC3E}">
        <p14:creationId xmlns:p14="http://schemas.microsoft.com/office/powerpoint/2010/main" val="3555385714"/>
      </p:ext>
    </p:extLst>
  </p:cSld>
  <p:clrMap bg1="lt1" tx1="dk1" bg2="lt2" tx2="dk2" accent1="accent1" accent2="accent2" accent3="accent3" accent4="accent4" accent5="accent5" accent6="accent6" hlink="hlink" folHlink="folHlink"/>
  <p:sldLayoutIdLst>
    <p:sldLayoutId id="2147483830" r:id="rId1"/>
    <p:sldLayoutId id="2147483837" r:id="rId2"/>
    <p:sldLayoutId id="2147483929" r:id="rId3"/>
    <p:sldLayoutId id="2147483930" r:id="rId4"/>
    <p:sldLayoutId id="2147483663" r:id="rId5"/>
    <p:sldLayoutId id="2147483839" r:id="rId6"/>
    <p:sldLayoutId id="2147483840" r:id="rId7"/>
    <p:sldLayoutId id="2147483867" r:id="rId8"/>
    <p:sldLayoutId id="2147483895" r:id="rId9"/>
    <p:sldLayoutId id="2147483868" r:id="rId10"/>
    <p:sldLayoutId id="2147483869" r:id="rId11"/>
    <p:sldLayoutId id="2147483931" r:id="rId12"/>
    <p:sldLayoutId id="2147483871" r:id="rId13"/>
    <p:sldLayoutId id="2147483872" r:id="rId14"/>
    <p:sldLayoutId id="2147483873" r:id="rId15"/>
    <p:sldLayoutId id="2147483896" r:id="rId16"/>
    <p:sldLayoutId id="2147483874" r:id="rId17"/>
    <p:sldLayoutId id="2147483875" r:id="rId18"/>
    <p:sldLayoutId id="2147483876" r:id="rId19"/>
    <p:sldLayoutId id="2147483877" r:id="rId20"/>
    <p:sldLayoutId id="2147483878" r:id="rId21"/>
    <p:sldLayoutId id="2147483879" r:id="rId22"/>
    <p:sldLayoutId id="2147483880" r:id="rId23"/>
    <p:sldLayoutId id="2147483881" r:id="rId24"/>
    <p:sldLayoutId id="2147483882" r:id="rId25"/>
    <p:sldLayoutId id="2147483883" r:id="rId26"/>
    <p:sldLayoutId id="2147483884" r:id="rId27"/>
    <p:sldLayoutId id="2147483885" r:id="rId28"/>
    <p:sldLayoutId id="2147483886" r:id="rId29"/>
    <p:sldLayoutId id="2147483887" r:id="rId30"/>
    <p:sldLayoutId id="2147483888" r:id="rId31"/>
    <p:sldLayoutId id="2147483889" r:id="rId32"/>
    <p:sldLayoutId id="2147483890" r:id="rId33"/>
    <p:sldLayoutId id="2147483891" r:id="rId34"/>
    <p:sldLayoutId id="2147483892" r:id="rId35"/>
    <p:sldLayoutId id="2147483893" r:id="rId36"/>
    <p:sldLayoutId id="2147483894" r:id="rId37"/>
    <p:sldLayoutId id="2147483936" r:id="rId38"/>
    <p:sldLayoutId id="2147483897" r:id="rId39"/>
    <p:sldLayoutId id="2147483898" r:id="rId40"/>
    <p:sldLayoutId id="2147483899" r:id="rId41"/>
    <p:sldLayoutId id="2147483900" r:id="rId42"/>
    <p:sldLayoutId id="2147483901" r:id="rId43"/>
    <p:sldLayoutId id="2147483902" r:id="rId44"/>
    <p:sldLayoutId id="2147483903" r:id="rId45"/>
    <p:sldLayoutId id="2147483928" r:id="rId46"/>
    <p:sldLayoutId id="2147483905" r:id="rId47"/>
    <p:sldLayoutId id="2147483906" r:id="rId48"/>
    <p:sldLayoutId id="2147483907" r:id="rId49"/>
    <p:sldLayoutId id="2147483908" r:id="rId50"/>
    <p:sldLayoutId id="2147483909" r:id="rId51"/>
    <p:sldLayoutId id="2147483910" r:id="rId52"/>
    <p:sldLayoutId id="2147483911" r:id="rId53"/>
    <p:sldLayoutId id="2147483913" r:id="rId54"/>
    <p:sldLayoutId id="2147483914" r:id="rId55"/>
    <p:sldLayoutId id="2147483915" r:id="rId56"/>
    <p:sldLayoutId id="2147483916" r:id="rId57"/>
    <p:sldLayoutId id="2147483917" r:id="rId58"/>
    <p:sldLayoutId id="2147483933" r:id="rId59"/>
    <p:sldLayoutId id="2147483919" r:id="rId60"/>
    <p:sldLayoutId id="2147483920" r:id="rId61"/>
    <p:sldLayoutId id="2147483921" r:id="rId62"/>
    <p:sldLayoutId id="2147483922" r:id="rId63"/>
    <p:sldLayoutId id="2147483923" r:id="rId64"/>
    <p:sldLayoutId id="2147483934" r:id="rId65"/>
    <p:sldLayoutId id="2147483925" r:id="rId66"/>
    <p:sldLayoutId id="2147483926" r:id="rId67"/>
    <p:sldLayoutId id="2147483935" r:id="rId68"/>
  </p:sldLayoutIdLst>
  <p:transition>
    <p:fade/>
  </p:transition>
  <p:hf hdr="0" ftr="0" dt="0"/>
  <p:txStyles>
    <p:titleStyle>
      <a:lvl1pPr algn="l" defTabSz="685800" rtl="0" eaLnBrk="1" latinLnBrk="0" hangingPunct="1">
        <a:spcBef>
          <a:spcPct val="0"/>
        </a:spcBef>
        <a:buNone/>
        <a:defRPr sz="2400" b="0" kern="1200" baseline="0">
          <a:solidFill>
            <a:schemeClr val="tx1"/>
          </a:solidFill>
          <a:latin typeface="Calibri Light" panose="020F0302020204030204" pitchFamily="34" charset="0"/>
          <a:ea typeface="Calibri Light" panose="020F0302020204030204" pitchFamily="34" charset="0"/>
          <a:cs typeface="Calibri Light" panose="020F0302020204030204" pitchFamily="34" charset="0"/>
        </a:defRPr>
      </a:lvl1pPr>
    </p:titleStyle>
    <p:bodyStyle>
      <a:lvl1pPr marL="0" indent="0" algn="l" defTabSz="685800" rtl="0" eaLnBrk="1" latinLnBrk="0" hangingPunct="1">
        <a:lnSpc>
          <a:spcPct val="100000"/>
        </a:lnSpc>
        <a:spcBef>
          <a:spcPts val="0"/>
        </a:spcBef>
        <a:spcAft>
          <a:spcPts val="0"/>
        </a:spcAft>
        <a:buClrTx/>
        <a:buFont typeface="Arial"/>
        <a:buNone/>
        <a:defRPr sz="1600" b="0" kern="1200">
          <a:solidFill>
            <a:schemeClr val="tx1"/>
          </a:solidFill>
          <a:latin typeface="Calibri Light" panose="020F0302020204030204" pitchFamily="34" charset="0"/>
          <a:ea typeface="Calibri Light" panose="020F0302020204030204" pitchFamily="34" charset="0"/>
          <a:cs typeface="Calibri Light" panose="020F0302020204030204" pitchFamily="34" charset="0"/>
        </a:defRPr>
      </a:lvl1pPr>
      <a:lvl2pPr marL="342900" indent="-171450" algn="l" defTabSz="685800" rtl="0" eaLnBrk="1" latinLnBrk="0" hangingPunct="1">
        <a:lnSpc>
          <a:spcPct val="100000"/>
        </a:lnSpc>
        <a:spcBef>
          <a:spcPts val="0"/>
        </a:spcBef>
        <a:spcAft>
          <a:spcPts val="0"/>
        </a:spcAft>
        <a:buClrTx/>
        <a:buFont typeface="Arial" charset="0"/>
        <a:buChar char="•"/>
        <a:tabLst/>
        <a:defRPr sz="1600" b="0" kern="1200">
          <a:solidFill>
            <a:schemeClr val="tx1"/>
          </a:solidFill>
          <a:latin typeface="Calibri Light" panose="020F0302020204030204" pitchFamily="34" charset="0"/>
          <a:ea typeface="Calibri Light" panose="020F0302020204030204" pitchFamily="34" charset="0"/>
          <a:cs typeface="Calibri Light" panose="020F0302020204030204" pitchFamily="34" charset="0"/>
        </a:defRPr>
      </a:lvl2pPr>
      <a:lvl3pPr marL="515541" indent="-170260" algn="l" defTabSz="685800" rtl="0" eaLnBrk="1" latinLnBrk="0" hangingPunct="1">
        <a:lnSpc>
          <a:spcPct val="100000"/>
        </a:lnSpc>
        <a:spcBef>
          <a:spcPts val="0"/>
        </a:spcBef>
        <a:spcAft>
          <a:spcPts val="0"/>
        </a:spcAft>
        <a:buClrTx/>
        <a:buSzPct val="100000"/>
        <a:buFont typeface=".AppleSystemUIFont" charset="-120"/>
        <a:buChar char="–"/>
        <a:tabLst/>
        <a:defRPr sz="1600" b="0" kern="1200">
          <a:solidFill>
            <a:schemeClr val="tx1"/>
          </a:solidFill>
          <a:latin typeface="Calibri Light" panose="020F0302020204030204" pitchFamily="34" charset="0"/>
          <a:ea typeface="Calibri Light" panose="020F0302020204030204" pitchFamily="34" charset="0"/>
          <a:cs typeface="Calibri Light" panose="020F0302020204030204" pitchFamily="34" charset="0"/>
        </a:defRPr>
      </a:lvl3pPr>
      <a:lvl4pPr marL="684610" indent="-169069" algn="l" defTabSz="685800" rtl="0" eaLnBrk="1" latinLnBrk="0" hangingPunct="1">
        <a:lnSpc>
          <a:spcPct val="100000"/>
        </a:lnSpc>
        <a:spcBef>
          <a:spcPts val="0"/>
        </a:spcBef>
        <a:spcAft>
          <a:spcPts val="0"/>
        </a:spcAft>
        <a:buClrTx/>
        <a:buSzPct val="85000"/>
        <a:buFont typeface="Wingdings" charset="2"/>
        <a:buChar char="§"/>
        <a:tabLst/>
        <a:defRPr sz="1600" b="0" kern="1200">
          <a:solidFill>
            <a:schemeClr val="tx1"/>
          </a:solidFill>
          <a:latin typeface="Calibri Light" panose="020F0302020204030204" pitchFamily="34" charset="0"/>
          <a:ea typeface="Calibri Light" panose="020F0302020204030204" pitchFamily="34" charset="0"/>
          <a:cs typeface="Calibri Light" panose="020F0302020204030204" pitchFamily="34" charset="0"/>
        </a:defRPr>
      </a:lvl4pPr>
      <a:lvl5pPr marL="858441" indent="-172641" algn="l" defTabSz="685800" rtl="0" eaLnBrk="1" latinLnBrk="0" hangingPunct="1">
        <a:lnSpc>
          <a:spcPct val="100000"/>
        </a:lnSpc>
        <a:spcBef>
          <a:spcPts val="0"/>
        </a:spcBef>
        <a:spcAft>
          <a:spcPts val="0"/>
        </a:spcAft>
        <a:buClrTx/>
        <a:buFont typeface=".AppleSystemUIFont" charset="-120"/>
        <a:buChar char="-"/>
        <a:tabLst/>
        <a:defRPr sz="1600" b="0" kern="1200">
          <a:solidFill>
            <a:schemeClr val="tx1"/>
          </a:solidFill>
          <a:latin typeface="Calibri Light" panose="020F0302020204030204" pitchFamily="34" charset="0"/>
          <a:ea typeface="Calibri Light" panose="020F0302020204030204" pitchFamily="34" charset="0"/>
          <a:cs typeface="Calibri Light" panose="020F0302020204030204" pitchFamily="34" charset="0"/>
        </a:defRPr>
      </a:lvl5pPr>
      <a:lvl6pPr marL="860822" indent="0" algn="l" defTabSz="685800" rtl="0" eaLnBrk="1" latinLnBrk="0" hangingPunct="1">
        <a:lnSpc>
          <a:spcPct val="114000"/>
        </a:lnSpc>
        <a:spcBef>
          <a:spcPts val="450"/>
        </a:spcBef>
        <a:spcAft>
          <a:spcPts val="450"/>
        </a:spcAft>
        <a:buClr>
          <a:schemeClr val="tx1"/>
        </a:buClr>
        <a:buFont typeface="Arial"/>
        <a:buNone/>
        <a:tabLst/>
        <a:defRPr sz="1200" b="0" kern="1200">
          <a:solidFill>
            <a:schemeClr val="tx1"/>
          </a:solidFill>
          <a:latin typeface="+mn-lt"/>
          <a:ea typeface="+mn-ea"/>
          <a:cs typeface="+mn-cs"/>
        </a:defRPr>
      </a:lvl6pPr>
      <a:lvl7pPr marL="1031081" indent="0" algn="l" defTabSz="685800" rtl="0" eaLnBrk="1" latinLnBrk="0" hangingPunct="1">
        <a:lnSpc>
          <a:spcPct val="114000"/>
        </a:lnSpc>
        <a:spcBef>
          <a:spcPts val="450"/>
        </a:spcBef>
        <a:spcAft>
          <a:spcPts val="450"/>
        </a:spcAft>
        <a:buClr>
          <a:schemeClr val="tx1"/>
        </a:buClr>
        <a:buFont typeface="Arial"/>
        <a:buNone/>
        <a:tabLst/>
        <a:defRPr sz="1200" b="0" kern="1200" baseline="0">
          <a:solidFill>
            <a:schemeClr val="tx1"/>
          </a:solidFill>
          <a:latin typeface="+mn-lt"/>
          <a:ea typeface="+mn-ea"/>
          <a:cs typeface="+mn-cs"/>
        </a:defRPr>
      </a:lvl7pPr>
      <a:lvl8pPr marL="1201341" indent="0" algn="l" defTabSz="685800" rtl="0" eaLnBrk="1" latinLnBrk="0" hangingPunct="1">
        <a:lnSpc>
          <a:spcPct val="114000"/>
        </a:lnSpc>
        <a:spcBef>
          <a:spcPts val="450"/>
        </a:spcBef>
        <a:spcAft>
          <a:spcPts val="450"/>
        </a:spcAft>
        <a:buClr>
          <a:schemeClr val="tx1"/>
        </a:buClr>
        <a:buFont typeface="Arial"/>
        <a:buNone/>
        <a:tabLst/>
        <a:defRPr sz="1200" b="0" kern="1200" baseline="0">
          <a:solidFill>
            <a:schemeClr val="tx1"/>
          </a:solidFill>
          <a:latin typeface="+mn-lt"/>
          <a:ea typeface="+mn-ea"/>
          <a:cs typeface="+mn-cs"/>
        </a:defRPr>
      </a:lvl8pPr>
      <a:lvl9pPr marL="1371600" indent="0" algn="l" defTabSz="685800" rtl="0" eaLnBrk="1" latinLnBrk="0" hangingPunct="1">
        <a:lnSpc>
          <a:spcPct val="114000"/>
        </a:lnSpc>
        <a:spcBef>
          <a:spcPts val="450"/>
        </a:spcBef>
        <a:spcAft>
          <a:spcPts val="450"/>
        </a:spcAft>
        <a:buClr>
          <a:schemeClr val="tx1"/>
        </a:buClr>
        <a:buFont typeface="Arial"/>
        <a:buNone/>
        <a:tabLst/>
        <a:defRPr sz="1200" b="0" kern="1200" baseline="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40">
          <p15:clr>
            <a:srgbClr val="F26B43"/>
          </p15:clr>
        </p15:guide>
        <p15:guide id="4" pos="741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78.png"/></Relationships>
</file>

<file path=ppt/slides/_rels/slide1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80.png"/></Relationships>
</file>

<file path=ppt/slides/_rels/slide14.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hyperlink" Target="https://go.ml.com/PRSWEBINARS" TargetMode="External"/><Relationship Id="rId7" Type="http://schemas.openxmlformats.org/officeDocument/2006/relationships/image" Target="../media/image83.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82.jpeg"/><Relationship Id="rId5" Type="http://schemas.openxmlformats.org/officeDocument/2006/relationships/image" Target="../media/image81.jpeg"/><Relationship Id="rId10" Type="http://schemas.openxmlformats.org/officeDocument/2006/relationships/image" Target="../media/image86.png"/><Relationship Id="rId4" Type="http://schemas.openxmlformats.org/officeDocument/2006/relationships/hyperlink" Target="https://rg.ml.com/2023/PartCom/PRS/20231968/index.html" TargetMode="External"/><Relationship Id="rId9" Type="http://schemas.openxmlformats.org/officeDocument/2006/relationships/image" Target="../media/image85.png"/></Relationships>
</file>

<file path=ppt/slides/_rels/slide15.xml.rels><?xml version="1.0" encoding="UTF-8" standalone="yes"?>
<Relationships xmlns="http://schemas.openxmlformats.org/package/2006/relationships"><Relationship Id="rId3" Type="http://schemas.openxmlformats.org/officeDocument/2006/relationships/hyperlink" Target="https://promo.bankofamerica.com/digital_banking_demo/ml/benefitsonline?site_id=BOLEDU"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88.png"/><Relationship Id="rId4" Type="http://schemas.openxmlformats.org/officeDocument/2006/relationships/image" Target="../media/image87.png"/></Relationships>
</file>

<file path=ppt/slides/_rels/slide1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91.png"/><Relationship Id="rId4" Type="http://schemas.openxmlformats.org/officeDocument/2006/relationships/image" Target="../media/image90.png"/></Relationships>
</file>

<file path=ppt/slides/_rels/slide1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5.xml"/></Relationships>
</file>

<file path=ppt/slides/_rels/slide19.x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71.emf"/><Relationship Id="rId4" Type="http://schemas.openxmlformats.org/officeDocument/2006/relationships/image" Target="../media/image95.emf"/></Relationships>
</file>

<file path=ppt/slides/_rels/slide2.xml.rels><?xml version="1.0" encoding="UTF-8" standalone="yes"?>
<Relationships xmlns="http://schemas.openxmlformats.org/package/2006/relationships"><Relationship Id="rId3" Type="http://schemas.openxmlformats.org/officeDocument/2006/relationships/hyperlink" Target="http://bankofamerica.com/environment"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3.emf"/></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image" Target="../media/image71.emf"/><Relationship Id="rId3" Type="http://schemas.openxmlformats.org/officeDocument/2006/relationships/hyperlink" Target="https://baml.bankofamerica.com/fw/events-center/" TargetMode="External"/><Relationship Id="rId7" Type="http://schemas.openxmlformats.org/officeDocument/2006/relationships/image" Target="../media/image95.emf"/><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94.emf"/><Relationship Id="rId5" Type="http://schemas.openxmlformats.org/officeDocument/2006/relationships/hyperlink" Target="https://rg.ml.com/myFuture/" TargetMode="External"/><Relationship Id="rId4" Type="http://schemas.openxmlformats.org/officeDocument/2006/relationships/hyperlink" Target="https://www.benefits.ml.com/education/home"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98.png"/><Relationship Id="rId4" Type="http://schemas.openxmlformats.org/officeDocument/2006/relationships/image" Target="../media/image97.png"/></Relationships>
</file>

<file path=ppt/slides/_rels/slide23.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103.emf"/><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102.png"/><Relationship Id="rId5" Type="http://schemas.openxmlformats.org/officeDocument/2006/relationships/image" Target="../media/image101.emf"/><Relationship Id="rId4" Type="http://schemas.openxmlformats.org/officeDocument/2006/relationships/image" Target="../media/image100.emf"/></Relationships>
</file>

<file path=ppt/slides/_rels/slide24.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103.emf"/><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102.png"/><Relationship Id="rId5" Type="http://schemas.openxmlformats.org/officeDocument/2006/relationships/image" Target="../media/image101.emf"/><Relationship Id="rId4" Type="http://schemas.openxmlformats.org/officeDocument/2006/relationships/image" Target="../media/image100.emf"/></Relationships>
</file>

<file path=ppt/slides/_rels/slide2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hyperlink" Target="https://rg.ml.com/Public/EC_CALENDAR/index.html"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110.svg"/><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108.svg"/><Relationship Id="rId5" Type="http://schemas.openxmlformats.org/officeDocument/2006/relationships/image" Target="../media/image107.png"/><Relationship Id="rId4" Type="http://schemas.openxmlformats.org/officeDocument/2006/relationships/image" Target="../media/image106.sv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hyperlink" Target="http://bankofamerica.com/environment"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3.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30.xml.rels><?xml version="1.0" encoding="UTF-8" standalone="yes"?>
<Relationships xmlns="http://schemas.openxmlformats.org/package/2006/relationships"><Relationship Id="rId3" Type="http://schemas.openxmlformats.org/officeDocument/2006/relationships/hyperlink" Target="http://bankofamerica.com/environment"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53.emf"/></Relationships>
</file>

<file path=ppt/slides/_rels/slide3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chart" Target="../charts/chart4.xml"/></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87.png"/><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54.png"/></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sv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64.png"/><Relationship Id="rId5" Type="http://schemas.openxmlformats.org/officeDocument/2006/relationships/image" Target="../media/image63.emf"/><Relationship Id="rId4" Type="http://schemas.openxmlformats.org/officeDocument/2006/relationships/image" Target="../media/image62.svg"/></Relationships>
</file>

<file path=ppt/slides/_rels/slide3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71.emf"/><Relationship Id="rId4" Type="http://schemas.openxmlformats.org/officeDocument/2006/relationships/image" Target="../media/image68.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95.emf"/><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71.emf"/></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https://baml.bankofamerica.com/fw/events-center/" TargetMode="External"/><Relationship Id="rId7" Type="http://schemas.openxmlformats.org/officeDocument/2006/relationships/image" Target="../media/image71.emf"/><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image" Target="../media/image95.emf"/><Relationship Id="rId5" Type="http://schemas.openxmlformats.org/officeDocument/2006/relationships/hyperlink" Target="https://rg.ml.com/myFuture/" TargetMode="External"/><Relationship Id="rId4" Type="http://schemas.openxmlformats.org/officeDocument/2006/relationships/hyperlink" Target="https://www.benefits.ml.com/education/home"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103.emf"/><Relationship Id="rId2" Type="http://schemas.openxmlformats.org/officeDocument/2006/relationships/notesSlide" Target="../notesSlides/notesSlide39.xml"/><Relationship Id="rId1" Type="http://schemas.openxmlformats.org/officeDocument/2006/relationships/slideLayout" Target="../slideLayouts/slideLayout3.xml"/><Relationship Id="rId6" Type="http://schemas.openxmlformats.org/officeDocument/2006/relationships/image" Target="../media/image102.png"/><Relationship Id="rId5" Type="http://schemas.openxmlformats.org/officeDocument/2006/relationships/image" Target="../media/image101.emf"/><Relationship Id="rId4" Type="http://schemas.openxmlformats.org/officeDocument/2006/relationships/image" Target="../media/image100.emf"/></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40.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103.emf"/><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image" Target="../media/image102.png"/><Relationship Id="rId5" Type="http://schemas.openxmlformats.org/officeDocument/2006/relationships/image" Target="../media/image101.emf"/><Relationship Id="rId4" Type="http://schemas.openxmlformats.org/officeDocument/2006/relationships/image" Target="../media/image100.emf"/></Relationships>
</file>

<file path=ppt/slides/_rels/slide41.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103.emf"/><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102.png"/><Relationship Id="rId5" Type="http://schemas.openxmlformats.org/officeDocument/2006/relationships/image" Target="../media/image101.emf"/><Relationship Id="rId4" Type="http://schemas.openxmlformats.org/officeDocument/2006/relationships/image" Target="../media/image100.emf"/></Relationships>
</file>

<file path=ppt/slides/_rels/slide42.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103.emf"/><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102.png"/><Relationship Id="rId5" Type="http://schemas.openxmlformats.org/officeDocument/2006/relationships/image" Target="../media/image101.emf"/><Relationship Id="rId4" Type="http://schemas.openxmlformats.org/officeDocument/2006/relationships/image" Target="../media/image100.emf"/></Relationships>
</file>

<file path=ppt/slides/_rels/slide43.xml.rels><?xml version="1.0" encoding="UTF-8" standalone="yes"?>
<Relationships xmlns="http://schemas.openxmlformats.org/package/2006/relationships"><Relationship Id="rId8" Type="http://schemas.openxmlformats.org/officeDocument/2006/relationships/image" Target="../media/image110.svg"/><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108.svg"/><Relationship Id="rId5" Type="http://schemas.openxmlformats.org/officeDocument/2006/relationships/image" Target="../media/image107.png"/><Relationship Id="rId4" Type="http://schemas.openxmlformats.org/officeDocument/2006/relationships/image" Target="../media/image106.svg"/></Relationships>
</file>

<file path=ppt/slides/_rels/slide44.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hyperlink" Target="https://rg.ml.com/2023/PartCom/VIDEOS/ENROLL/ENR_BOL.html" TargetMode="External"/><Relationship Id="rId7" Type="http://schemas.openxmlformats.org/officeDocument/2006/relationships/image" Target="../media/image116.pn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jpeg"/></Relationships>
</file>

<file path=ppt/slides/_rels/slide45.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18.png"/><Relationship Id="rId7" Type="http://schemas.openxmlformats.org/officeDocument/2006/relationships/image" Target="../media/image122.png"/><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image" Target="../media/image121.png"/><Relationship Id="rId5" Type="http://schemas.openxmlformats.org/officeDocument/2006/relationships/image" Target="../media/image120.jpeg"/><Relationship Id="rId10" Type="http://schemas.microsoft.com/office/2007/relationships/hdphoto" Target="../media/hdphoto2.wdp"/><Relationship Id="rId4" Type="http://schemas.openxmlformats.org/officeDocument/2006/relationships/image" Target="../media/image119.png"/><Relationship Id="rId9" Type="http://schemas.openxmlformats.org/officeDocument/2006/relationships/image" Target="../media/image124.png"/></Relationships>
</file>

<file path=ppt/slides/_rels/slide46.xml.rels><?xml version="1.0" encoding="UTF-8" standalone="yes"?>
<Relationships xmlns="http://schemas.openxmlformats.org/package/2006/relationships"><Relationship Id="rId8" Type="http://schemas.openxmlformats.org/officeDocument/2006/relationships/image" Target="../media/image130.png"/><Relationship Id="rId13" Type="http://schemas.openxmlformats.org/officeDocument/2006/relationships/image" Target="../media/image135.png"/><Relationship Id="rId3" Type="http://schemas.openxmlformats.org/officeDocument/2006/relationships/image" Target="../media/image125.jpeg"/><Relationship Id="rId7" Type="http://schemas.openxmlformats.org/officeDocument/2006/relationships/image" Target="../media/image129.jpeg"/><Relationship Id="rId12" Type="http://schemas.openxmlformats.org/officeDocument/2006/relationships/image" Target="../media/image134.png"/><Relationship Id="rId2" Type="http://schemas.openxmlformats.org/officeDocument/2006/relationships/notesSlide" Target="../notesSlides/notesSlide46.xml"/><Relationship Id="rId16" Type="http://schemas.openxmlformats.org/officeDocument/2006/relationships/image" Target="../media/image138.png"/><Relationship Id="rId1" Type="http://schemas.openxmlformats.org/officeDocument/2006/relationships/slideLayout" Target="../slideLayouts/slideLayout3.xml"/><Relationship Id="rId6" Type="http://schemas.openxmlformats.org/officeDocument/2006/relationships/image" Target="../media/image128.png"/><Relationship Id="rId11" Type="http://schemas.openxmlformats.org/officeDocument/2006/relationships/image" Target="../media/image133.png"/><Relationship Id="rId5" Type="http://schemas.openxmlformats.org/officeDocument/2006/relationships/image" Target="../media/image127.png"/><Relationship Id="rId15" Type="http://schemas.openxmlformats.org/officeDocument/2006/relationships/image" Target="../media/image137.emf"/><Relationship Id="rId10" Type="http://schemas.openxmlformats.org/officeDocument/2006/relationships/image" Target="../media/image132.png"/><Relationship Id="rId4" Type="http://schemas.openxmlformats.org/officeDocument/2006/relationships/image" Target="../media/image126.png"/><Relationship Id="rId9" Type="http://schemas.openxmlformats.org/officeDocument/2006/relationships/image" Target="../media/image131.jpeg"/><Relationship Id="rId14" Type="http://schemas.openxmlformats.org/officeDocument/2006/relationships/image" Target="../media/image136.png"/></Relationships>
</file>

<file path=ppt/slides/_rels/slide47.xml.rels><?xml version="1.0" encoding="UTF-8" standalone="yes"?>
<Relationships xmlns="http://schemas.openxmlformats.org/package/2006/relationships"><Relationship Id="rId8" Type="http://schemas.openxmlformats.org/officeDocument/2006/relationships/image" Target="../media/image143.png"/><Relationship Id="rId13" Type="http://schemas.openxmlformats.org/officeDocument/2006/relationships/image" Target="../media/image148.jpeg"/><Relationship Id="rId3" Type="http://schemas.openxmlformats.org/officeDocument/2006/relationships/image" Target="../media/image139.png"/><Relationship Id="rId7" Type="http://schemas.openxmlformats.org/officeDocument/2006/relationships/image" Target="../media/image137.emf"/><Relationship Id="rId12" Type="http://schemas.openxmlformats.org/officeDocument/2006/relationships/image" Target="../media/image147.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142.png"/><Relationship Id="rId11" Type="http://schemas.openxmlformats.org/officeDocument/2006/relationships/image" Target="../media/image146.png"/><Relationship Id="rId5" Type="http://schemas.openxmlformats.org/officeDocument/2006/relationships/image" Target="../media/image141.png"/><Relationship Id="rId10" Type="http://schemas.openxmlformats.org/officeDocument/2006/relationships/image" Target="../media/image145.png"/><Relationship Id="rId4" Type="http://schemas.openxmlformats.org/officeDocument/2006/relationships/image" Target="../media/image140.png"/><Relationship Id="rId9" Type="http://schemas.openxmlformats.org/officeDocument/2006/relationships/image" Target="../media/image144.png"/><Relationship Id="rId14" Type="http://schemas.openxmlformats.org/officeDocument/2006/relationships/image" Target="../media/image149.png"/></Relationships>
</file>

<file path=ppt/slides/_rels/slide48.xml.rels><?xml version="1.0" encoding="UTF-8" standalone="yes"?>
<Relationships xmlns="http://schemas.openxmlformats.org/package/2006/relationships"><Relationship Id="rId8" Type="http://schemas.openxmlformats.org/officeDocument/2006/relationships/image" Target="../media/image153.png"/><Relationship Id="rId13" Type="http://schemas.openxmlformats.org/officeDocument/2006/relationships/image" Target="../media/image157.png"/><Relationship Id="rId3" Type="http://schemas.openxmlformats.org/officeDocument/2006/relationships/image" Target="../media/image150.png"/><Relationship Id="rId7" Type="http://schemas.openxmlformats.org/officeDocument/2006/relationships/image" Target="../media/image137.emf"/><Relationship Id="rId12" Type="http://schemas.openxmlformats.org/officeDocument/2006/relationships/image" Target="../media/image156.png"/><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image" Target="../media/image152.png"/><Relationship Id="rId11" Type="http://schemas.openxmlformats.org/officeDocument/2006/relationships/image" Target="../media/image140.png"/><Relationship Id="rId5" Type="http://schemas.openxmlformats.org/officeDocument/2006/relationships/image" Target="../media/image149.png"/><Relationship Id="rId10" Type="http://schemas.openxmlformats.org/officeDocument/2006/relationships/image" Target="../media/image155.png"/><Relationship Id="rId4" Type="http://schemas.openxmlformats.org/officeDocument/2006/relationships/image" Target="../media/image151.png"/><Relationship Id="rId9" Type="http://schemas.openxmlformats.org/officeDocument/2006/relationships/image" Target="../media/image154.png"/></Relationships>
</file>

<file path=ppt/slides/_rels/slide49.xml.rels><?xml version="1.0" encoding="UTF-8" standalone="yes"?>
<Relationships xmlns="http://schemas.openxmlformats.org/package/2006/relationships"><Relationship Id="rId8" Type="http://schemas.openxmlformats.org/officeDocument/2006/relationships/image" Target="../media/image163.png"/><Relationship Id="rId13" Type="http://schemas.openxmlformats.org/officeDocument/2006/relationships/image" Target="../media/image167.png"/><Relationship Id="rId18" Type="http://schemas.openxmlformats.org/officeDocument/2006/relationships/image" Target="../media/image172.png"/><Relationship Id="rId3" Type="http://schemas.openxmlformats.org/officeDocument/2006/relationships/image" Target="../media/image158.png"/><Relationship Id="rId7" Type="http://schemas.openxmlformats.org/officeDocument/2006/relationships/image" Target="../media/image162.png"/><Relationship Id="rId12" Type="http://schemas.openxmlformats.org/officeDocument/2006/relationships/image" Target="../media/image166.png"/><Relationship Id="rId17" Type="http://schemas.openxmlformats.org/officeDocument/2006/relationships/image" Target="../media/image171.png"/><Relationship Id="rId2" Type="http://schemas.openxmlformats.org/officeDocument/2006/relationships/notesSlide" Target="../notesSlides/notesSlide49.xml"/><Relationship Id="rId16" Type="http://schemas.openxmlformats.org/officeDocument/2006/relationships/image" Target="../media/image170.png"/><Relationship Id="rId1" Type="http://schemas.openxmlformats.org/officeDocument/2006/relationships/slideLayout" Target="../slideLayouts/slideLayout3.xml"/><Relationship Id="rId6" Type="http://schemas.openxmlformats.org/officeDocument/2006/relationships/image" Target="../media/image161.png"/><Relationship Id="rId11" Type="http://schemas.openxmlformats.org/officeDocument/2006/relationships/image" Target="../media/image165.png"/><Relationship Id="rId5" Type="http://schemas.openxmlformats.org/officeDocument/2006/relationships/image" Target="../media/image160.png"/><Relationship Id="rId15" Type="http://schemas.openxmlformats.org/officeDocument/2006/relationships/image" Target="../media/image169.png"/><Relationship Id="rId10" Type="http://schemas.openxmlformats.org/officeDocument/2006/relationships/image" Target="../media/image164.emf"/><Relationship Id="rId19" Type="http://schemas.openxmlformats.org/officeDocument/2006/relationships/image" Target="../media/image173.png"/><Relationship Id="rId4" Type="http://schemas.openxmlformats.org/officeDocument/2006/relationships/image" Target="../media/image159.png"/><Relationship Id="rId9" Type="http://schemas.openxmlformats.org/officeDocument/2006/relationships/hyperlink" Target="https://go.ml.com/Events" TargetMode="External"/><Relationship Id="rId14" Type="http://schemas.openxmlformats.org/officeDocument/2006/relationships/image" Target="../media/image168.png"/></Relationships>
</file>

<file path=ppt/slides/_rels/slide5.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57.png"/><Relationship Id="rId5" Type="http://schemas.openxmlformats.org/officeDocument/2006/relationships/image" Target="../media/image56.png"/><Relationship Id="rId10" Type="http://schemas.microsoft.com/office/2007/relationships/hdphoto" Target="../media/hdphoto1.wdp"/><Relationship Id="rId4" Type="http://schemas.openxmlformats.org/officeDocument/2006/relationships/image" Target="../media/image55.png"/><Relationship Id="rId9" Type="http://schemas.openxmlformats.org/officeDocument/2006/relationships/image" Target="../media/image60.png"/></Relationships>
</file>

<file path=ppt/slides/_rels/slide50.xml.rels><?xml version="1.0" encoding="UTF-8" standalone="yes"?>
<Relationships xmlns="http://schemas.openxmlformats.org/package/2006/relationships"><Relationship Id="rId8" Type="http://schemas.openxmlformats.org/officeDocument/2006/relationships/image" Target="../media/image179.png"/><Relationship Id="rId13" Type="http://schemas.openxmlformats.org/officeDocument/2006/relationships/image" Target="../media/image184.png"/><Relationship Id="rId18" Type="http://schemas.openxmlformats.org/officeDocument/2006/relationships/image" Target="../media/image189.png"/><Relationship Id="rId3" Type="http://schemas.openxmlformats.org/officeDocument/2006/relationships/image" Target="../media/image174.jpeg"/><Relationship Id="rId21" Type="http://schemas.openxmlformats.org/officeDocument/2006/relationships/image" Target="../media/image192.png"/><Relationship Id="rId7" Type="http://schemas.openxmlformats.org/officeDocument/2006/relationships/image" Target="../media/image178.png"/><Relationship Id="rId12" Type="http://schemas.openxmlformats.org/officeDocument/2006/relationships/image" Target="../media/image183.png"/><Relationship Id="rId17" Type="http://schemas.openxmlformats.org/officeDocument/2006/relationships/image" Target="../media/image188.png"/><Relationship Id="rId2" Type="http://schemas.openxmlformats.org/officeDocument/2006/relationships/notesSlide" Target="../notesSlides/notesSlide50.xml"/><Relationship Id="rId16" Type="http://schemas.openxmlformats.org/officeDocument/2006/relationships/image" Target="../media/image187.png"/><Relationship Id="rId20" Type="http://schemas.openxmlformats.org/officeDocument/2006/relationships/image" Target="../media/image191.png"/><Relationship Id="rId1" Type="http://schemas.openxmlformats.org/officeDocument/2006/relationships/slideLayout" Target="../slideLayouts/slideLayout3.xml"/><Relationship Id="rId6" Type="http://schemas.openxmlformats.org/officeDocument/2006/relationships/image" Target="../media/image177.png"/><Relationship Id="rId11" Type="http://schemas.openxmlformats.org/officeDocument/2006/relationships/image" Target="../media/image182.png"/><Relationship Id="rId24" Type="http://schemas.openxmlformats.org/officeDocument/2006/relationships/image" Target="../media/image195.png"/><Relationship Id="rId5" Type="http://schemas.openxmlformats.org/officeDocument/2006/relationships/image" Target="../media/image176.png"/><Relationship Id="rId15" Type="http://schemas.openxmlformats.org/officeDocument/2006/relationships/image" Target="../media/image186.png"/><Relationship Id="rId23" Type="http://schemas.openxmlformats.org/officeDocument/2006/relationships/image" Target="../media/image194.png"/><Relationship Id="rId10" Type="http://schemas.openxmlformats.org/officeDocument/2006/relationships/image" Target="../media/image181.png"/><Relationship Id="rId19" Type="http://schemas.openxmlformats.org/officeDocument/2006/relationships/image" Target="../media/image190.png"/><Relationship Id="rId4" Type="http://schemas.openxmlformats.org/officeDocument/2006/relationships/image" Target="../media/image175.png"/><Relationship Id="rId9" Type="http://schemas.openxmlformats.org/officeDocument/2006/relationships/image" Target="../media/image180.png"/><Relationship Id="rId14" Type="http://schemas.openxmlformats.org/officeDocument/2006/relationships/image" Target="../media/image185.png"/><Relationship Id="rId22" Type="http://schemas.openxmlformats.org/officeDocument/2006/relationships/image" Target="../media/image193.png"/></Relationships>
</file>

<file path=ppt/slides/_rels/slide51.xml.rels><?xml version="1.0" encoding="UTF-8" standalone="yes"?>
<Relationships xmlns="http://schemas.openxmlformats.org/package/2006/relationships"><Relationship Id="rId8" Type="http://schemas.openxmlformats.org/officeDocument/2006/relationships/image" Target="../media/image185.png"/><Relationship Id="rId13" Type="http://schemas.openxmlformats.org/officeDocument/2006/relationships/image" Target="../media/image203.png"/><Relationship Id="rId18" Type="http://schemas.openxmlformats.org/officeDocument/2006/relationships/image" Target="../media/image206.png"/><Relationship Id="rId3" Type="http://schemas.openxmlformats.org/officeDocument/2006/relationships/image" Target="../media/image196.png"/><Relationship Id="rId21" Type="http://schemas.openxmlformats.org/officeDocument/2006/relationships/image" Target="../media/image209.svg"/><Relationship Id="rId7" Type="http://schemas.openxmlformats.org/officeDocument/2006/relationships/image" Target="../media/image183.png"/><Relationship Id="rId12" Type="http://schemas.openxmlformats.org/officeDocument/2006/relationships/image" Target="../media/image202.png"/><Relationship Id="rId17" Type="http://schemas.openxmlformats.org/officeDocument/2006/relationships/image" Target="../media/image205.png"/><Relationship Id="rId2" Type="http://schemas.openxmlformats.org/officeDocument/2006/relationships/notesSlide" Target="../notesSlides/notesSlide51.xml"/><Relationship Id="rId16" Type="http://schemas.openxmlformats.org/officeDocument/2006/relationships/image" Target="../media/image186.png"/><Relationship Id="rId20" Type="http://schemas.openxmlformats.org/officeDocument/2006/relationships/image" Target="../media/image208.png"/><Relationship Id="rId1" Type="http://schemas.openxmlformats.org/officeDocument/2006/relationships/slideLayout" Target="../slideLayouts/slideLayout3.xml"/><Relationship Id="rId6" Type="http://schemas.openxmlformats.org/officeDocument/2006/relationships/image" Target="../media/image180.png"/><Relationship Id="rId11" Type="http://schemas.openxmlformats.org/officeDocument/2006/relationships/image" Target="../media/image201.png"/><Relationship Id="rId5" Type="http://schemas.openxmlformats.org/officeDocument/2006/relationships/image" Target="../media/image198.png"/><Relationship Id="rId15" Type="http://schemas.openxmlformats.org/officeDocument/2006/relationships/image" Target="../media/image181.png"/><Relationship Id="rId23" Type="http://schemas.openxmlformats.org/officeDocument/2006/relationships/image" Target="../media/image211.png"/><Relationship Id="rId10" Type="http://schemas.openxmlformats.org/officeDocument/2006/relationships/image" Target="../media/image200.png"/><Relationship Id="rId19" Type="http://schemas.openxmlformats.org/officeDocument/2006/relationships/image" Target="../media/image207.png"/><Relationship Id="rId4" Type="http://schemas.openxmlformats.org/officeDocument/2006/relationships/image" Target="../media/image197.png"/><Relationship Id="rId9" Type="http://schemas.openxmlformats.org/officeDocument/2006/relationships/image" Target="../media/image199.jpeg"/><Relationship Id="rId14" Type="http://schemas.openxmlformats.org/officeDocument/2006/relationships/image" Target="../media/image204.png"/><Relationship Id="rId22" Type="http://schemas.openxmlformats.org/officeDocument/2006/relationships/image" Target="../media/image210.png"/></Relationships>
</file>

<file path=ppt/slides/_rels/slide52.xml.rels><?xml version="1.0" encoding="UTF-8" standalone="yes"?>
<Relationships xmlns="http://schemas.openxmlformats.org/package/2006/relationships"><Relationship Id="rId8" Type="http://schemas.openxmlformats.org/officeDocument/2006/relationships/image" Target="../media/image216.jpeg"/><Relationship Id="rId3" Type="http://schemas.openxmlformats.org/officeDocument/2006/relationships/image" Target="../media/image212.emf"/><Relationship Id="rId7" Type="http://schemas.openxmlformats.org/officeDocument/2006/relationships/image" Target="../media/image215.emf"/><Relationship Id="rId2" Type="http://schemas.openxmlformats.org/officeDocument/2006/relationships/notesSlide" Target="../notesSlides/notesSlide52.xml"/><Relationship Id="rId1" Type="http://schemas.openxmlformats.org/officeDocument/2006/relationships/slideLayout" Target="../slideLayouts/slideLayout3.xml"/><Relationship Id="rId6" Type="http://schemas.openxmlformats.org/officeDocument/2006/relationships/image" Target="../media/image214.png"/><Relationship Id="rId5" Type="http://schemas.openxmlformats.org/officeDocument/2006/relationships/image" Target="../media/image213.emf"/><Relationship Id="rId4" Type="http://schemas.openxmlformats.org/officeDocument/2006/relationships/image" Target="../media/image102.png"/></Relationships>
</file>

<file path=ppt/slides/_rels/slide53.xml.rels><?xml version="1.0" encoding="UTF-8" standalone="yes"?>
<Relationships xmlns="http://schemas.openxmlformats.org/package/2006/relationships"><Relationship Id="rId8" Type="http://schemas.openxmlformats.org/officeDocument/2006/relationships/image" Target="../media/image213.emf"/><Relationship Id="rId3" Type="http://schemas.openxmlformats.org/officeDocument/2006/relationships/image" Target="../media/image217.png"/><Relationship Id="rId7" Type="http://schemas.openxmlformats.org/officeDocument/2006/relationships/image" Target="../media/image215.emf"/><Relationship Id="rId2" Type="http://schemas.openxmlformats.org/officeDocument/2006/relationships/notesSlide" Target="../notesSlides/notesSlide53.xml"/><Relationship Id="rId1" Type="http://schemas.openxmlformats.org/officeDocument/2006/relationships/slideLayout" Target="../slideLayouts/slideLayout3.xml"/><Relationship Id="rId6" Type="http://schemas.openxmlformats.org/officeDocument/2006/relationships/image" Target="../media/image102.png"/><Relationship Id="rId5" Type="http://schemas.openxmlformats.org/officeDocument/2006/relationships/image" Target="../media/image212.emf"/><Relationship Id="rId4" Type="http://schemas.openxmlformats.org/officeDocument/2006/relationships/image" Target="../media/image214.png"/></Relationships>
</file>

<file path=ppt/slides/_rels/slide54.xml.rels><?xml version="1.0" encoding="UTF-8" standalone="yes"?>
<Relationships xmlns="http://schemas.openxmlformats.org/package/2006/relationships"><Relationship Id="rId8" Type="http://schemas.openxmlformats.org/officeDocument/2006/relationships/image" Target="../media/image213.emf"/><Relationship Id="rId3" Type="http://schemas.openxmlformats.org/officeDocument/2006/relationships/image" Target="../media/image218.jpeg"/><Relationship Id="rId7" Type="http://schemas.openxmlformats.org/officeDocument/2006/relationships/image" Target="../media/image215.emf"/><Relationship Id="rId2" Type="http://schemas.openxmlformats.org/officeDocument/2006/relationships/notesSlide" Target="../notesSlides/notesSlide54.xml"/><Relationship Id="rId1" Type="http://schemas.openxmlformats.org/officeDocument/2006/relationships/slideLayout" Target="../slideLayouts/slideLayout3.xml"/><Relationship Id="rId6" Type="http://schemas.openxmlformats.org/officeDocument/2006/relationships/image" Target="../media/image102.png"/><Relationship Id="rId5" Type="http://schemas.openxmlformats.org/officeDocument/2006/relationships/image" Target="../media/image212.emf"/><Relationship Id="rId4" Type="http://schemas.openxmlformats.org/officeDocument/2006/relationships/image" Target="../media/image214.png"/></Relationships>
</file>

<file path=ppt/slides/_rels/slide55.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8" Type="http://schemas.openxmlformats.org/officeDocument/2006/relationships/image" Target="../media/image66.emf"/><Relationship Id="rId3" Type="http://schemas.openxmlformats.org/officeDocument/2006/relationships/image" Target="../media/image61.png"/><Relationship Id="rId7" Type="http://schemas.openxmlformats.org/officeDocument/2006/relationships/image" Target="../media/image65.sv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64.png"/><Relationship Id="rId5" Type="http://schemas.openxmlformats.org/officeDocument/2006/relationships/image" Target="../media/image63.emf"/><Relationship Id="rId4" Type="http://schemas.openxmlformats.org/officeDocument/2006/relationships/image" Target="../media/image62.svg"/></Relationships>
</file>

<file path=ppt/slides/_rels/slide8.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71.emf"/><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70.svg"/><Relationship Id="rId5" Type="http://schemas.openxmlformats.org/officeDocument/2006/relationships/image" Target="../media/image69.png"/><Relationship Id="rId4" Type="http://schemas.openxmlformats.org/officeDocument/2006/relationships/image" Target="../media/image68.svg"/></Relationships>
</file>

<file path=ppt/slides/_rels/slide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75.emf"/><Relationship Id="rId5" Type="http://schemas.openxmlformats.org/officeDocument/2006/relationships/image" Target="../media/image74.emf"/><Relationship Id="rId4" Type="http://schemas.openxmlformats.org/officeDocument/2006/relationships/image" Target="../media/image7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5">
            <a:extLst>
              <a:ext uri="{FF2B5EF4-FFF2-40B4-BE49-F238E27FC236}">
                <a16:creationId xmlns:a16="http://schemas.microsoft.com/office/drawing/2014/main" id="{0706A3C2-94B4-19DA-54F6-AF123C8E1BDC}"/>
              </a:ext>
            </a:extLst>
          </p:cNvPr>
          <p:cNvSpPr txBox="1">
            <a:spLocks/>
          </p:cNvSpPr>
          <p:nvPr/>
        </p:nvSpPr>
        <p:spPr>
          <a:xfrm>
            <a:off x="6621896" y="5000418"/>
            <a:ext cx="2717799" cy="598939"/>
          </a:xfrm>
          <a:prstGeom prst="rect">
            <a:avLst/>
          </a:prstGeom>
        </p:spPr>
        <p:txBody>
          <a:bodyPr/>
          <a:lstStyle>
            <a:lvl1pPr marL="0" indent="0" algn="l" defTabSz="685800" rtl="0" eaLnBrk="1" latinLnBrk="0" hangingPunct="1">
              <a:lnSpc>
                <a:spcPct val="100000"/>
              </a:lnSpc>
              <a:spcBef>
                <a:spcPts val="0"/>
              </a:spcBef>
              <a:spcAft>
                <a:spcPts val="0"/>
              </a:spcAft>
              <a:buClrTx/>
              <a:buFont typeface="Arial"/>
              <a:buNone/>
              <a:defRPr sz="1600" b="0" kern="1200">
                <a:solidFill>
                  <a:schemeClr val="tx1"/>
                </a:solidFill>
                <a:latin typeface="Calibri"/>
                <a:ea typeface="+mn-ea"/>
                <a:cs typeface="Calibri"/>
              </a:defRPr>
            </a:lvl1pPr>
            <a:lvl2pPr marL="342900" indent="-171450" algn="l" defTabSz="685800" rtl="0" eaLnBrk="1" latinLnBrk="0" hangingPunct="1">
              <a:lnSpc>
                <a:spcPct val="100000"/>
              </a:lnSpc>
              <a:spcBef>
                <a:spcPts val="0"/>
              </a:spcBef>
              <a:spcAft>
                <a:spcPts val="0"/>
              </a:spcAft>
              <a:buClrTx/>
              <a:buFont typeface="Arial" charset="0"/>
              <a:buChar char="•"/>
              <a:tabLst/>
              <a:defRPr sz="1600" b="0" kern="1200">
                <a:solidFill>
                  <a:schemeClr val="tx1"/>
                </a:solidFill>
                <a:latin typeface="Calibri"/>
                <a:ea typeface="+mn-ea"/>
                <a:cs typeface="Calibri"/>
              </a:defRPr>
            </a:lvl2pPr>
            <a:lvl3pPr marL="515541" indent="-170260" algn="l" defTabSz="685800" rtl="0" eaLnBrk="1" latinLnBrk="0" hangingPunct="1">
              <a:lnSpc>
                <a:spcPct val="100000"/>
              </a:lnSpc>
              <a:spcBef>
                <a:spcPts val="0"/>
              </a:spcBef>
              <a:spcAft>
                <a:spcPts val="0"/>
              </a:spcAft>
              <a:buClrTx/>
              <a:buSzPct val="100000"/>
              <a:buFont typeface=".AppleSystemUIFont" charset="-120"/>
              <a:buChar char="–"/>
              <a:tabLst/>
              <a:defRPr sz="1600" b="0" kern="1200">
                <a:solidFill>
                  <a:schemeClr val="tx1"/>
                </a:solidFill>
                <a:latin typeface="Calibri"/>
                <a:ea typeface="+mn-ea"/>
                <a:cs typeface="Calibri"/>
              </a:defRPr>
            </a:lvl3pPr>
            <a:lvl4pPr marL="684610" indent="-169069" algn="l" defTabSz="685800" rtl="0" eaLnBrk="1" latinLnBrk="0" hangingPunct="1">
              <a:lnSpc>
                <a:spcPct val="100000"/>
              </a:lnSpc>
              <a:spcBef>
                <a:spcPts val="0"/>
              </a:spcBef>
              <a:spcAft>
                <a:spcPts val="0"/>
              </a:spcAft>
              <a:buClrTx/>
              <a:buSzPct val="85000"/>
              <a:buFont typeface="Wingdings" charset="2"/>
              <a:buChar char="§"/>
              <a:tabLst/>
              <a:defRPr sz="1600" b="0" kern="1200">
                <a:solidFill>
                  <a:schemeClr val="tx1"/>
                </a:solidFill>
                <a:latin typeface="Calibri"/>
                <a:ea typeface="+mn-ea"/>
                <a:cs typeface="Calibri"/>
              </a:defRPr>
            </a:lvl4pPr>
            <a:lvl5pPr marL="858441" indent="-172641" algn="l" defTabSz="685800" rtl="0" eaLnBrk="1" latinLnBrk="0" hangingPunct="1">
              <a:lnSpc>
                <a:spcPct val="100000"/>
              </a:lnSpc>
              <a:spcBef>
                <a:spcPts val="0"/>
              </a:spcBef>
              <a:spcAft>
                <a:spcPts val="0"/>
              </a:spcAft>
              <a:buClrTx/>
              <a:buFont typeface=".AppleSystemUIFont" charset="-120"/>
              <a:buChar char="-"/>
              <a:tabLst/>
              <a:defRPr sz="1600" b="0" kern="1200">
                <a:solidFill>
                  <a:schemeClr val="tx1"/>
                </a:solidFill>
                <a:latin typeface="Calibri"/>
                <a:ea typeface="+mn-ea"/>
                <a:cs typeface="Calibri"/>
              </a:defRPr>
            </a:lvl5pPr>
            <a:lvl6pPr marL="860822" indent="0" algn="l" defTabSz="685800" rtl="0" eaLnBrk="1" latinLnBrk="0" hangingPunct="1">
              <a:lnSpc>
                <a:spcPct val="114000"/>
              </a:lnSpc>
              <a:spcBef>
                <a:spcPts val="450"/>
              </a:spcBef>
              <a:spcAft>
                <a:spcPts val="450"/>
              </a:spcAft>
              <a:buClr>
                <a:schemeClr val="tx1"/>
              </a:buClr>
              <a:buFont typeface="Arial"/>
              <a:buNone/>
              <a:tabLst/>
              <a:defRPr sz="1200" b="0" kern="1200">
                <a:solidFill>
                  <a:schemeClr val="tx1"/>
                </a:solidFill>
                <a:latin typeface="+mn-lt"/>
                <a:ea typeface="+mn-ea"/>
                <a:cs typeface="+mn-cs"/>
              </a:defRPr>
            </a:lvl6pPr>
            <a:lvl7pPr marL="1031081" indent="0" algn="l" defTabSz="685800" rtl="0" eaLnBrk="1" latinLnBrk="0" hangingPunct="1">
              <a:lnSpc>
                <a:spcPct val="114000"/>
              </a:lnSpc>
              <a:spcBef>
                <a:spcPts val="450"/>
              </a:spcBef>
              <a:spcAft>
                <a:spcPts val="450"/>
              </a:spcAft>
              <a:buClr>
                <a:schemeClr val="tx1"/>
              </a:buClr>
              <a:buFont typeface="Arial"/>
              <a:buNone/>
              <a:tabLst/>
              <a:defRPr sz="1200" b="0" kern="1200" baseline="0">
                <a:solidFill>
                  <a:schemeClr val="tx1"/>
                </a:solidFill>
                <a:latin typeface="+mn-lt"/>
                <a:ea typeface="+mn-ea"/>
                <a:cs typeface="+mn-cs"/>
              </a:defRPr>
            </a:lvl7pPr>
            <a:lvl8pPr marL="1201341" indent="0" algn="l" defTabSz="685800" rtl="0" eaLnBrk="1" latinLnBrk="0" hangingPunct="1">
              <a:lnSpc>
                <a:spcPct val="114000"/>
              </a:lnSpc>
              <a:spcBef>
                <a:spcPts val="450"/>
              </a:spcBef>
              <a:spcAft>
                <a:spcPts val="450"/>
              </a:spcAft>
              <a:buClr>
                <a:schemeClr val="tx1"/>
              </a:buClr>
              <a:buFont typeface="Arial"/>
              <a:buNone/>
              <a:tabLst/>
              <a:defRPr sz="1200" b="0" kern="1200" baseline="0">
                <a:solidFill>
                  <a:schemeClr val="tx1"/>
                </a:solidFill>
                <a:latin typeface="+mn-lt"/>
                <a:ea typeface="+mn-ea"/>
                <a:cs typeface="+mn-cs"/>
              </a:defRPr>
            </a:lvl8pPr>
            <a:lvl9pPr marL="1371600" indent="0" algn="l" defTabSz="685800" rtl="0" eaLnBrk="1" latinLnBrk="0" hangingPunct="1">
              <a:lnSpc>
                <a:spcPct val="114000"/>
              </a:lnSpc>
              <a:spcBef>
                <a:spcPts val="450"/>
              </a:spcBef>
              <a:spcAft>
                <a:spcPts val="450"/>
              </a:spcAft>
              <a:buClr>
                <a:schemeClr val="tx1"/>
              </a:buClr>
              <a:buFont typeface="Arial"/>
              <a:buNone/>
              <a:tabLst/>
              <a:defRPr sz="1200" b="0" kern="1200" baseline="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200"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[Presenter name]</a:t>
            </a:r>
          </a:p>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1600"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[Date]</a:t>
            </a:r>
          </a:p>
        </p:txBody>
      </p:sp>
      <p:grpSp>
        <p:nvGrpSpPr>
          <p:cNvPr id="7" name="Group 6">
            <a:extLst>
              <a:ext uri="{FF2B5EF4-FFF2-40B4-BE49-F238E27FC236}">
                <a16:creationId xmlns:a16="http://schemas.microsoft.com/office/drawing/2014/main" id="{D5876E0A-CC10-5CF7-6E0C-5DF9A950A07E}"/>
              </a:ext>
            </a:extLst>
          </p:cNvPr>
          <p:cNvGrpSpPr/>
          <p:nvPr/>
        </p:nvGrpSpPr>
        <p:grpSpPr>
          <a:xfrm>
            <a:off x="319337" y="4901452"/>
            <a:ext cx="5567586" cy="796870"/>
            <a:chOff x="1127939" y="4742197"/>
            <a:chExt cx="5567586" cy="796870"/>
          </a:xfrm>
        </p:grpSpPr>
        <p:sp>
          <p:nvSpPr>
            <p:cNvPr id="3" name="Title 25">
              <a:extLst>
                <a:ext uri="{FF2B5EF4-FFF2-40B4-BE49-F238E27FC236}">
                  <a16:creationId xmlns:a16="http://schemas.microsoft.com/office/drawing/2014/main" id="{5F84A7CB-EB66-8EB5-D257-68293BEFAF88}"/>
                </a:ext>
              </a:extLst>
            </p:cNvPr>
            <p:cNvSpPr txBox="1">
              <a:spLocks/>
            </p:cNvSpPr>
            <p:nvPr/>
          </p:nvSpPr>
          <p:spPr>
            <a:xfrm>
              <a:off x="1127939" y="4997906"/>
              <a:ext cx="5567586" cy="541161"/>
            </a:xfrm>
            <a:prstGeom prst="rect">
              <a:avLst/>
            </a:prstGeom>
          </p:spPr>
          <p:txBody>
            <a:bodyPr vert="horz" lIns="91440" tIns="45720" rIns="91440" bIns="45720" rtlCol="0" anchor="t" anchorCtr="0">
              <a:noAutofit/>
            </a:bodyPr>
            <a:lstStyle>
              <a:lvl1pPr algn="ctr" defTabSz="685800" rtl="0" eaLnBrk="1" latinLnBrk="0" hangingPunct="1">
                <a:spcBef>
                  <a:spcPct val="0"/>
                </a:spcBef>
                <a:buNone/>
                <a:defRPr lang="en-US" sz="4000" b="0" kern="1200" cap="none" baseline="0" dirty="0">
                  <a:solidFill>
                    <a:schemeClr val="tx1"/>
                  </a:solidFill>
                  <a:latin typeface="Calibri"/>
                  <a:ea typeface="+mj-ea"/>
                  <a:cs typeface="Calibri"/>
                </a:defRPr>
              </a:lvl1pPr>
            </a:lstStyle>
            <a:p>
              <a:pPr algn="l"/>
              <a:r>
                <a:rPr lang="en-US" sz="2800" dirty="0">
                  <a:solidFill>
                    <a:schemeClr val="accent3"/>
                  </a:solidFill>
                  <a:latin typeface="Calibri Light" panose="020F0302020204030204" pitchFamily="34" charset="0"/>
                  <a:cs typeface="Calibri Light" panose="020F0302020204030204" pitchFamily="34" charset="0"/>
                </a:rPr>
                <a:t>Engaging employees to inspire action</a:t>
              </a:r>
            </a:p>
          </p:txBody>
        </p:sp>
        <p:sp>
          <p:nvSpPr>
            <p:cNvPr id="4" name="Text Placeholder 3">
              <a:extLst>
                <a:ext uri="{FF2B5EF4-FFF2-40B4-BE49-F238E27FC236}">
                  <a16:creationId xmlns:a16="http://schemas.microsoft.com/office/drawing/2014/main" id="{56DA93B0-FAE0-B99A-5ACA-7265E8A85360}"/>
                </a:ext>
              </a:extLst>
            </p:cNvPr>
            <p:cNvSpPr txBox="1">
              <a:spLocks/>
            </p:cNvSpPr>
            <p:nvPr/>
          </p:nvSpPr>
          <p:spPr>
            <a:xfrm>
              <a:off x="1157434" y="4742197"/>
              <a:ext cx="2990151" cy="222172"/>
            </a:xfrm>
            <a:prstGeom prst="rect">
              <a:avLst/>
            </a:prstGeom>
          </p:spPr>
          <p:txBody>
            <a:bodyPr/>
            <a:lstStyle>
              <a:lvl1pPr marL="0" indent="0" algn="l" defTabSz="685800" rtl="0" eaLnBrk="1" latinLnBrk="0" hangingPunct="1">
                <a:lnSpc>
                  <a:spcPct val="100000"/>
                </a:lnSpc>
                <a:spcBef>
                  <a:spcPts val="0"/>
                </a:spcBef>
                <a:spcAft>
                  <a:spcPts val="0"/>
                </a:spcAft>
                <a:buClrTx/>
                <a:buFont typeface="Arial"/>
                <a:buNone/>
                <a:defRPr sz="1400" b="0" kern="1200">
                  <a:solidFill>
                    <a:schemeClr val="tx1"/>
                  </a:solidFill>
                  <a:latin typeface="Calibri"/>
                  <a:ea typeface="+mn-ea"/>
                  <a:cs typeface="Calibri"/>
                </a:defRPr>
              </a:lvl1pPr>
              <a:lvl2pPr marL="457200" indent="0" algn="l" defTabSz="685800" rtl="0" eaLnBrk="1" latinLnBrk="0" hangingPunct="1">
                <a:lnSpc>
                  <a:spcPct val="100000"/>
                </a:lnSpc>
                <a:spcBef>
                  <a:spcPts val="0"/>
                </a:spcBef>
                <a:spcAft>
                  <a:spcPts val="0"/>
                </a:spcAft>
                <a:buClrTx/>
                <a:buFont typeface="Arial" charset="0"/>
                <a:buNone/>
                <a:tabLst/>
                <a:defRPr sz="1200" b="0" kern="1200">
                  <a:solidFill>
                    <a:schemeClr val="tx1"/>
                  </a:solidFill>
                  <a:latin typeface="Calibri"/>
                  <a:ea typeface="+mn-ea"/>
                  <a:cs typeface="Calibri"/>
                </a:defRPr>
              </a:lvl2pPr>
              <a:lvl3pPr marL="914400" indent="0" algn="l" defTabSz="685800" rtl="0" eaLnBrk="1" latinLnBrk="0" hangingPunct="1">
                <a:lnSpc>
                  <a:spcPct val="100000"/>
                </a:lnSpc>
                <a:spcBef>
                  <a:spcPts val="0"/>
                </a:spcBef>
                <a:spcAft>
                  <a:spcPts val="0"/>
                </a:spcAft>
                <a:buClrTx/>
                <a:buSzPct val="100000"/>
                <a:buFont typeface=".AppleSystemUIFont" charset="-120"/>
                <a:buNone/>
                <a:tabLst/>
                <a:defRPr sz="1000" b="0" kern="1200">
                  <a:solidFill>
                    <a:schemeClr val="tx1"/>
                  </a:solidFill>
                  <a:latin typeface="Calibri"/>
                  <a:ea typeface="+mn-ea"/>
                  <a:cs typeface="Calibri"/>
                </a:defRPr>
              </a:lvl3pPr>
              <a:lvl4pPr marL="1371600" indent="0" algn="l" defTabSz="685800" rtl="0" eaLnBrk="1" latinLnBrk="0" hangingPunct="1">
                <a:lnSpc>
                  <a:spcPct val="100000"/>
                </a:lnSpc>
                <a:spcBef>
                  <a:spcPts val="0"/>
                </a:spcBef>
                <a:spcAft>
                  <a:spcPts val="0"/>
                </a:spcAft>
                <a:buClrTx/>
                <a:buSzPct val="85000"/>
                <a:buFont typeface="Wingdings" charset="2"/>
                <a:buNone/>
                <a:tabLst/>
                <a:defRPr sz="900" b="0" kern="1200">
                  <a:solidFill>
                    <a:schemeClr val="tx1"/>
                  </a:solidFill>
                  <a:latin typeface="Calibri"/>
                  <a:ea typeface="+mn-ea"/>
                  <a:cs typeface="Calibri"/>
                </a:defRPr>
              </a:lvl4pPr>
              <a:lvl5pPr marL="1828800" indent="0" algn="l" defTabSz="685800" rtl="0" eaLnBrk="1" latinLnBrk="0" hangingPunct="1">
                <a:lnSpc>
                  <a:spcPct val="100000"/>
                </a:lnSpc>
                <a:spcBef>
                  <a:spcPts val="0"/>
                </a:spcBef>
                <a:spcAft>
                  <a:spcPts val="0"/>
                </a:spcAft>
                <a:buClrTx/>
                <a:buFont typeface=".AppleSystemUIFont" charset="-120"/>
                <a:buNone/>
                <a:tabLst/>
                <a:defRPr sz="900" b="0" kern="1200">
                  <a:solidFill>
                    <a:schemeClr val="tx1"/>
                  </a:solidFill>
                  <a:latin typeface="Calibri"/>
                  <a:ea typeface="+mn-ea"/>
                  <a:cs typeface="Calibri"/>
                </a:defRPr>
              </a:lvl5pPr>
              <a:lvl6pPr marL="2286000" indent="0" algn="l" defTabSz="685800" rtl="0" eaLnBrk="1" latinLnBrk="0" hangingPunct="1">
                <a:lnSpc>
                  <a:spcPct val="114000"/>
                </a:lnSpc>
                <a:spcBef>
                  <a:spcPts val="450"/>
                </a:spcBef>
                <a:spcAft>
                  <a:spcPts val="450"/>
                </a:spcAft>
                <a:buClr>
                  <a:schemeClr val="tx1"/>
                </a:buClr>
                <a:buFont typeface="Arial"/>
                <a:buNone/>
                <a:tabLst/>
                <a:defRPr sz="900" b="0" kern="1200">
                  <a:solidFill>
                    <a:schemeClr val="tx1"/>
                  </a:solidFill>
                  <a:latin typeface="+mn-lt"/>
                  <a:ea typeface="+mn-ea"/>
                  <a:cs typeface="+mn-cs"/>
                </a:defRPr>
              </a:lvl6pPr>
              <a:lvl7pPr marL="2743200" indent="0" algn="l" defTabSz="685800" rtl="0" eaLnBrk="1" latinLnBrk="0" hangingPunct="1">
                <a:lnSpc>
                  <a:spcPct val="114000"/>
                </a:lnSpc>
                <a:spcBef>
                  <a:spcPts val="450"/>
                </a:spcBef>
                <a:spcAft>
                  <a:spcPts val="450"/>
                </a:spcAft>
                <a:buClr>
                  <a:schemeClr val="tx1"/>
                </a:buClr>
                <a:buFont typeface="Arial"/>
                <a:buNone/>
                <a:tabLst/>
                <a:defRPr sz="900" b="0" kern="1200" baseline="0">
                  <a:solidFill>
                    <a:schemeClr val="tx1"/>
                  </a:solidFill>
                  <a:latin typeface="+mn-lt"/>
                  <a:ea typeface="+mn-ea"/>
                  <a:cs typeface="+mn-cs"/>
                </a:defRPr>
              </a:lvl7pPr>
              <a:lvl8pPr marL="3200400" indent="0" algn="l" defTabSz="685800" rtl="0" eaLnBrk="1" latinLnBrk="0" hangingPunct="1">
                <a:lnSpc>
                  <a:spcPct val="114000"/>
                </a:lnSpc>
                <a:spcBef>
                  <a:spcPts val="450"/>
                </a:spcBef>
                <a:spcAft>
                  <a:spcPts val="450"/>
                </a:spcAft>
                <a:buClr>
                  <a:schemeClr val="tx1"/>
                </a:buClr>
                <a:buFont typeface="Arial"/>
                <a:buNone/>
                <a:tabLst/>
                <a:defRPr sz="900" b="0" kern="1200" baseline="0">
                  <a:solidFill>
                    <a:schemeClr val="tx1"/>
                  </a:solidFill>
                  <a:latin typeface="+mn-lt"/>
                  <a:ea typeface="+mn-ea"/>
                  <a:cs typeface="+mn-cs"/>
                </a:defRPr>
              </a:lvl8pPr>
              <a:lvl9pPr marL="3657600" indent="0" algn="l" defTabSz="685800" rtl="0" eaLnBrk="1" latinLnBrk="0" hangingPunct="1">
                <a:lnSpc>
                  <a:spcPct val="114000"/>
                </a:lnSpc>
                <a:spcBef>
                  <a:spcPts val="450"/>
                </a:spcBef>
                <a:spcAft>
                  <a:spcPts val="450"/>
                </a:spcAft>
                <a:buClr>
                  <a:schemeClr val="tx1"/>
                </a:buClr>
                <a:buFont typeface="Arial"/>
                <a:buNone/>
                <a:tabLst/>
                <a:defRPr sz="900" b="0" kern="1200" baseline="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1400"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WORKPLACE BENEFITS</a:t>
              </a:r>
            </a:p>
          </p:txBody>
        </p:sp>
      </p:grpSp>
      <p:sp>
        <p:nvSpPr>
          <p:cNvPr id="5" name="Content Placeholder 5">
            <a:extLst>
              <a:ext uri="{FF2B5EF4-FFF2-40B4-BE49-F238E27FC236}">
                <a16:creationId xmlns:a16="http://schemas.microsoft.com/office/drawing/2014/main" id="{FA6F0001-EBD0-5CF2-C3DB-F2943698CF97}"/>
              </a:ext>
            </a:extLst>
          </p:cNvPr>
          <p:cNvSpPr txBox="1">
            <a:spLocks/>
          </p:cNvSpPr>
          <p:nvPr/>
        </p:nvSpPr>
        <p:spPr>
          <a:xfrm>
            <a:off x="9976587" y="4722719"/>
            <a:ext cx="1632523" cy="1068272"/>
          </a:xfrm>
          <a:prstGeom prst="rect">
            <a:avLst/>
          </a:prstGeom>
          <a:ln>
            <a:solidFill>
              <a:schemeClr val="accent3"/>
            </a:solidFill>
            <a:prstDash val="dash"/>
          </a:ln>
        </p:spPr>
        <p:txBody>
          <a:bodyPr/>
          <a:lstStyle>
            <a:lvl1pPr marL="0" indent="0" algn="l" defTabSz="685800" rtl="0" eaLnBrk="1" latinLnBrk="0" hangingPunct="1">
              <a:lnSpc>
                <a:spcPct val="100000"/>
              </a:lnSpc>
              <a:spcBef>
                <a:spcPts val="0"/>
              </a:spcBef>
              <a:spcAft>
                <a:spcPts val="0"/>
              </a:spcAft>
              <a:buClrTx/>
              <a:buFont typeface="Arial"/>
              <a:buNone/>
              <a:defRPr sz="1600" b="0" kern="1200">
                <a:solidFill>
                  <a:schemeClr val="tx1"/>
                </a:solidFill>
                <a:latin typeface="Calibri"/>
                <a:ea typeface="+mn-ea"/>
                <a:cs typeface="Calibri"/>
              </a:defRPr>
            </a:lvl1pPr>
            <a:lvl2pPr marL="342900" indent="-171450" algn="l" defTabSz="685800" rtl="0" eaLnBrk="1" latinLnBrk="0" hangingPunct="1">
              <a:lnSpc>
                <a:spcPct val="100000"/>
              </a:lnSpc>
              <a:spcBef>
                <a:spcPts val="0"/>
              </a:spcBef>
              <a:spcAft>
                <a:spcPts val="0"/>
              </a:spcAft>
              <a:buClrTx/>
              <a:buFont typeface="Arial" charset="0"/>
              <a:buChar char="•"/>
              <a:tabLst/>
              <a:defRPr sz="1600" b="0" kern="1200">
                <a:solidFill>
                  <a:schemeClr val="tx1"/>
                </a:solidFill>
                <a:latin typeface="Calibri"/>
                <a:ea typeface="+mn-ea"/>
                <a:cs typeface="Calibri"/>
              </a:defRPr>
            </a:lvl2pPr>
            <a:lvl3pPr marL="515541" indent="-170260" algn="l" defTabSz="685800" rtl="0" eaLnBrk="1" latinLnBrk="0" hangingPunct="1">
              <a:lnSpc>
                <a:spcPct val="100000"/>
              </a:lnSpc>
              <a:spcBef>
                <a:spcPts val="0"/>
              </a:spcBef>
              <a:spcAft>
                <a:spcPts val="0"/>
              </a:spcAft>
              <a:buClrTx/>
              <a:buSzPct val="100000"/>
              <a:buFont typeface=".AppleSystemUIFont" charset="-120"/>
              <a:buChar char="–"/>
              <a:tabLst/>
              <a:defRPr sz="1600" b="0" kern="1200">
                <a:solidFill>
                  <a:schemeClr val="tx1"/>
                </a:solidFill>
                <a:latin typeface="Calibri"/>
                <a:ea typeface="+mn-ea"/>
                <a:cs typeface="Calibri"/>
              </a:defRPr>
            </a:lvl3pPr>
            <a:lvl4pPr marL="684610" indent="-169069" algn="l" defTabSz="685800" rtl="0" eaLnBrk="1" latinLnBrk="0" hangingPunct="1">
              <a:lnSpc>
                <a:spcPct val="100000"/>
              </a:lnSpc>
              <a:spcBef>
                <a:spcPts val="0"/>
              </a:spcBef>
              <a:spcAft>
                <a:spcPts val="0"/>
              </a:spcAft>
              <a:buClrTx/>
              <a:buSzPct val="85000"/>
              <a:buFont typeface="Wingdings" charset="2"/>
              <a:buChar char="§"/>
              <a:tabLst/>
              <a:defRPr sz="1600" b="0" kern="1200">
                <a:solidFill>
                  <a:schemeClr val="tx1"/>
                </a:solidFill>
                <a:latin typeface="Calibri"/>
                <a:ea typeface="+mn-ea"/>
                <a:cs typeface="Calibri"/>
              </a:defRPr>
            </a:lvl4pPr>
            <a:lvl5pPr marL="858441" indent="-172641" algn="l" defTabSz="685800" rtl="0" eaLnBrk="1" latinLnBrk="0" hangingPunct="1">
              <a:lnSpc>
                <a:spcPct val="100000"/>
              </a:lnSpc>
              <a:spcBef>
                <a:spcPts val="0"/>
              </a:spcBef>
              <a:spcAft>
                <a:spcPts val="0"/>
              </a:spcAft>
              <a:buClrTx/>
              <a:buFont typeface=".AppleSystemUIFont" charset="-120"/>
              <a:buChar char="-"/>
              <a:tabLst/>
              <a:defRPr sz="1600" b="0" kern="1200">
                <a:solidFill>
                  <a:schemeClr val="tx1"/>
                </a:solidFill>
                <a:latin typeface="Calibri"/>
                <a:ea typeface="+mn-ea"/>
                <a:cs typeface="Calibri"/>
              </a:defRPr>
            </a:lvl5pPr>
            <a:lvl6pPr marL="860822" indent="0" algn="l" defTabSz="685800" rtl="0" eaLnBrk="1" latinLnBrk="0" hangingPunct="1">
              <a:lnSpc>
                <a:spcPct val="114000"/>
              </a:lnSpc>
              <a:spcBef>
                <a:spcPts val="450"/>
              </a:spcBef>
              <a:spcAft>
                <a:spcPts val="450"/>
              </a:spcAft>
              <a:buClr>
                <a:schemeClr val="tx1"/>
              </a:buClr>
              <a:buFont typeface="Arial"/>
              <a:buNone/>
              <a:tabLst/>
              <a:defRPr sz="1200" b="0" kern="1200">
                <a:solidFill>
                  <a:schemeClr val="tx1"/>
                </a:solidFill>
                <a:latin typeface="+mn-lt"/>
                <a:ea typeface="+mn-ea"/>
                <a:cs typeface="+mn-cs"/>
              </a:defRPr>
            </a:lvl6pPr>
            <a:lvl7pPr marL="1031081" indent="0" algn="l" defTabSz="685800" rtl="0" eaLnBrk="1" latinLnBrk="0" hangingPunct="1">
              <a:lnSpc>
                <a:spcPct val="114000"/>
              </a:lnSpc>
              <a:spcBef>
                <a:spcPts val="450"/>
              </a:spcBef>
              <a:spcAft>
                <a:spcPts val="450"/>
              </a:spcAft>
              <a:buClr>
                <a:schemeClr val="tx1"/>
              </a:buClr>
              <a:buFont typeface="Arial"/>
              <a:buNone/>
              <a:tabLst/>
              <a:defRPr sz="1200" b="0" kern="1200" baseline="0">
                <a:solidFill>
                  <a:schemeClr val="tx1"/>
                </a:solidFill>
                <a:latin typeface="+mn-lt"/>
                <a:ea typeface="+mn-ea"/>
                <a:cs typeface="+mn-cs"/>
              </a:defRPr>
            </a:lvl7pPr>
            <a:lvl8pPr marL="1201341" indent="0" algn="l" defTabSz="685800" rtl="0" eaLnBrk="1" latinLnBrk="0" hangingPunct="1">
              <a:lnSpc>
                <a:spcPct val="114000"/>
              </a:lnSpc>
              <a:spcBef>
                <a:spcPts val="450"/>
              </a:spcBef>
              <a:spcAft>
                <a:spcPts val="450"/>
              </a:spcAft>
              <a:buClr>
                <a:schemeClr val="tx1"/>
              </a:buClr>
              <a:buFont typeface="Arial"/>
              <a:buNone/>
              <a:tabLst/>
              <a:defRPr sz="1200" b="0" kern="1200" baseline="0">
                <a:solidFill>
                  <a:schemeClr val="tx1"/>
                </a:solidFill>
                <a:latin typeface="+mn-lt"/>
                <a:ea typeface="+mn-ea"/>
                <a:cs typeface="+mn-cs"/>
              </a:defRPr>
            </a:lvl8pPr>
            <a:lvl9pPr marL="1371600" indent="0" algn="l" defTabSz="685800" rtl="0" eaLnBrk="1" latinLnBrk="0" hangingPunct="1">
              <a:lnSpc>
                <a:spcPct val="114000"/>
              </a:lnSpc>
              <a:spcBef>
                <a:spcPts val="450"/>
              </a:spcBef>
              <a:spcAft>
                <a:spcPts val="450"/>
              </a:spcAft>
              <a:buClr>
                <a:schemeClr val="tx1"/>
              </a:buClr>
              <a:buFont typeface="Arial"/>
              <a:buNone/>
              <a:tabLst/>
              <a:defRPr sz="1200" b="0" kern="1200" baseline="0">
                <a:solidFill>
                  <a:schemeClr val="tx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endParaRPr>
          </a:p>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[optional client logo]</a:t>
            </a:r>
          </a:p>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1020064015"/>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7E489EB4-AB2F-1844-A864-5CF8556B85F2}"/>
              </a:ext>
            </a:extLst>
          </p:cNvPr>
          <p:cNvGrpSpPr/>
          <p:nvPr/>
        </p:nvGrpSpPr>
        <p:grpSpPr>
          <a:xfrm>
            <a:off x="2525751" y="218519"/>
            <a:ext cx="9666248" cy="5761359"/>
            <a:chOff x="2525751" y="-3905"/>
            <a:chExt cx="9666248" cy="5841973"/>
          </a:xfrm>
        </p:grpSpPr>
        <p:pic>
          <p:nvPicPr>
            <p:cNvPr id="18" name="Picture 17">
              <a:extLst>
                <a:ext uri="{FF2B5EF4-FFF2-40B4-BE49-F238E27FC236}">
                  <a16:creationId xmlns:a16="http://schemas.microsoft.com/office/drawing/2014/main" id="{00CFE430-E633-4918-A50E-C746107EEB4C}"/>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l="-144" b="-139"/>
            <a:stretch/>
          </p:blipFill>
          <p:spPr>
            <a:xfrm>
              <a:off x="3925115" y="1753"/>
              <a:ext cx="8266884" cy="5836313"/>
            </a:xfrm>
            <a:prstGeom prst="rect">
              <a:avLst/>
            </a:prstGeom>
          </p:spPr>
        </p:pic>
        <p:grpSp>
          <p:nvGrpSpPr>
            <p:cNvPr id="19" name="Group 18">
              <a:extLst>
                <a:ext uri="{FF2B5EF4-FFF2-40B4-BE49-F238E27FC236}">
                  <a16:creationId xmlns:a16="http://schemas.microsoft.com/office/drawing/2014/main" id="{8EC29CCE-A223-1D26-0C5B-A847CC37D36B}"/>
                </a:ext>
              </a:extLst>
            </p:cNvPr>
            <p:cNvGrpSpPr/>
            <p:nvPr/>
          </p:nvGrpSpPr>
          <p:grpSpPr>
            <a:xfrm>
              <a:off x="2525751" y="-3905"/>
              <a:ext cx="6302054" cy="5841973"/>
              <a:chOff x="2525751" y="4484"/>
              <a:chExt cx="6302054" cy="5841973"/>
            </a:xfrm>
          </p:grpSpPr>
          <p:sp>
            <p:nvSpPr>
              <p:cNvPr id="15" name="Rectangle 14">
                <a:extLst>
                  <a:ext uri="{FF2B5EF4-FFF2-40B4-BE49-F238E27FC236}">
                    <a16:creationId xmlns:a16="http://schemas.microsoft.com/office/drawing/2014/main" id="{CDEE79B8-9EA9-2853-851A-CC74DD386E58}"/>
                  </a:ext>
                </a:extLst>
              </p:cNvPr>
              <p:cNvSpPr/>
              <p:nvPr/>
            </p:nvSpPr>
            <p:spPr bwMode="auto">
              <a:xfrm rot="5400000">
                <a:off x="1088673" y="2544426"/>
                <a:ext cx="5836772" cy="767286"/>
              </a:xfrm>
              <a:prstGeom prst="rect">
                <a:avLst/>
              </a:prstGeom>
              <a:gradFill>
                <a:gsLst>
                  <a:gs pos="50000">
                    <a:schemeClr val="bg1">
                      <a:alpha val="94832"/>
                    </a:schemeClr>
                  </a:gs>
                  <a:gs pos="0">
                    <a:schemeClr val="bg1">
                      <a:alpha val="0"/>
                    </a:schemeClr>
                  </a:gs>
                </a:gsLst>
                <a:lin ang="5400000" scaled="0"/>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endParaRPr>
              </a:p>
            </p:txBody>
          </p:sp>
          <p:sp>
            <p:nvSpPr>
              <p:cNvPr id="5" name="Rectangle 4">
                <a:extLst>
                  <a:ext uri="{FF2B5EF4-FFF2-40B4-BE49-F238E27FC236}">
                    <a16:creationId xmlns:a16="http://schemas.microsoft.com/office/drawing/2014/main" id="{AD551652-15EE-294D-B81C-B1BE4D27912E}"/>
                  </a:ext>
                </a:extLst>
              </p:cNvPr>
              <p:cNvSpPr/>
              <p:nvPr/>
            </p:nvSpPr>
            <p:spPr bwMode="auto">
              <a:xfrm rot="5400000">
                <a:off x="2755791" y="-225556"/>
                <a:ext cx="5841973" cy="6302054"/>
              </a:xfrm>
              <a:prstGeom prst="rect">
                <a:avLst/>
              </a:prstGeom>
              <a:gradFill>
                <a:gsLst>
                  <a:gs pos="50000">
                    <a:schemeClr val="bg1">
                      <a:alpha val="94832"/>
                    </a:schemeClr>
                  </a:gs>
                  <a:gs pos="0">
                    <a:schemeClr val="bg1">
                      <a:alpha val="0"/>
                    </a:schemeClr>
                  </a:gs>
                </a:gsLst>
                <a:lin ang="5400000" scaled="0"/>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endParaRPr>
              </a:p>
            </p:txBody>
          </p:sp>
        </p:grpSp>
      </p:grpSp>
      <p:sp>
        <p:nvSpPr>
          <p:cNvPr id="6" name="Rectangle 5">
            <a:extLst>
              <a:ext uri="{FF2B5EF4-FFF2-40B4-BE49-F238E27FC236}">
                <a16:creationId xmlns:a16="http://schemas.microsoft.com/office/drawing/2014/main" id="{3537B754-262A-7B43-B2C5-275618FD4441}"/>
              </a:ext>
            </a:extLst>
          </p:cNvPr>
          <p:cNvSpPr/>
          <p:nvPr/>
        </p:nvSpPr>
        <p:spPr bwMode="auto">
          <a:xfrm rot="16200000">
            <a:off x="5892914" y="-319842"/>
            <a:ext cx="1437827" cy="11161608"/>
          </a:xfrm>
          <a:prstGeom prst="rect">
            <a:avLst/>
          </a:prstGeom>
          <a:gradFill>
            <a:gsLst>
              <a:gs pos="2000">
                <a:schemeClr val="bg1"/>
              </a:gs>
              <a:gs pos="90000">
                <a:schemeClr val="bg1">
                  <a:alpha val="0"/>
                </a:schemeClr>
              </a:gs>
            </a:gsLst>
            <a:lin ang="0" scaled="0"/>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endParaRPr>
          </a:p>
        </p:txBody>
      </p:sp>
      <p:sp>
        <p:nvSpPr>
          <p:cNvPr id="8" name="Slide Number Placeholder 1">
            <a:extLst>
              <a:ext uri="{FF2B5EF4-FFF2-40B4-BE49-F238E27FC236}">
                <a16:creationId xmlns:a16="http://schemas.microsoft.com/office/drawing/2014/main" id="{75D65EFE-415C-5DEB-240B-3A0BC6140E88}"/>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23A240F-EAFE-E84F-B44C-6D7A08E0E409}" type="slidenum">
              <a:rPr lang="en-US" sz="800" smtClean="0">
                <a:solidFill>
                  <a:srgbClr val="000000"/>
                </a:solidFill>
                <a:latin typeface="Calibri Light" panose="020F0302020204030204" pitchFamily="34" charset="0"/>
                <a:cs typeface="Calibri Light" panose="020F0302020204030204" pitchFamily="34" charset="0"/>
              </a:rPr>
              <a:pPr>
                <a:defRPr/>
              </a:pPr>
              <a:t>10</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31" name="Slide Number Placeholder 30">
            <a:extLst>
              <a:ext uri="{FF2B5EF4-FFF2-40B4-BE49-F238E27FC236}">
                <a16:creationId xmlns:a16="http://schemas.microsoft.com/office/drawing/2014/main" id="{DA6D7203-E691-5998-1C98-2950C834505F}"/>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10</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7" name="Title 6">
            <a:extLst>
              <a:ext uri="{FF2B5EF4-FFF2-40B4-BE49-F238E27FC236}">
                <a16:creationId xmlns:a16="http://schemas.microsoft.com/office/drawing/2014/main" id="{9679E310-D4D1-1095-C5CD-F9E9A87E6D51}"/>
              </a:ext>
            </a:extLst>
          </p:cNvPr>
          <p:cNvSpPr>
            <a:spLocks noGrp="1"/>
          </p:cNvSpPr>
          <p:nvPr>
            <p:ph type="title"/>
          </p:nvPr>
        </p:nvSpPr>
        <p:spPr/>
        <p:txBody>
          <a:bodyPr/>
          <a:lstStyle/>
          <a:p>
            <a:pPr lvl="0"/>
            <a:r>
              <a:rPr lang="en-US" sz="3200" noProof="0" dirty="0"/>
              <a:t>Understanding behaviors with the Financial Wellness Tracker</a:t>
            </a:r>
            <a:br>
              <a:rPr lang="en-US" sz="3200" noProof="0" dirty="0"/>
            </a:br>
            <a:endParaRPr lang="en-US" sz="3200" dirty="0"/>
          </a:p>
        </p:txBody>
      </p:sp>
      <p:graphicFrame>
        <p:nvGraphicFramePr>
          <p:cNvPr id="2" name="Table 5">
            <a:extLst>
              <a:ext uri="{FF2B5EF4-FFF2-40B4-BE49-F238E27FC236}">
                <a16:creationId xmlns:a16="http://schemas.microsoft.com/office/drawing/2014/main" id="{CAFF4293-EED1-A903-EBF7-5158DFCE8F9A}"/>
              </a:ext>
            </a:extLst>
          </p:cNvPr>
          <p:cNvGraphicFramePr>
            <a:graphicFrameLocks noGrp="1"/>
          </p:cNvGraphicFramePr>
          <p:nvPr>
            <p:extLst>
              <p:ext uri="{D42A27DB-BD31-4B8C-83A1-F6EECF244321}">
                <p14:modId xmlns:p14="http://schemas.microsoft.com/office/powerpoint/2010/main" val="2997848414"/>
              </p:ext>
            </p:extLst>
          </p:nvPr>
        </p:nvGraphicFramePr>
        <p:xfrm>
          <a:off x="936392" y="1916026"/>
          <a:ext cx="3681849" cy="3870960"/>
        </p:xfrm>
        <a:graphic>
          <a:graphicData uri="http://schemas.openxmlformats.org/drawingml/2006/table">
            <a:tbl>
              <a:tblPr firstRow="1" bandRow="1">
                <a:effectLst/>
                <a:tableStyleId>{5C22544A-7EE6-4342-B048-85BDC9FD1C3A}</a:tableStyleId>
              </a:tblPr>
              <a:tblGrid>
                <a:gridCol w="2468880">
                  <a:extLst>
                    <a:ext uri="{9D8B030D-6E8A-4147-A177-3AD203B41FA5}">
                      <a16:colId xmlns:a16="http://schemas.microsoft.com/office/drawing/2014/main" val="3331598137"/>
                    </a:ext>
                  </a:extLst>
                </a:gridCol>
                <a:gridCol w="1212969">
                  <a:extLst>
                    <a:ext uri="{9D8B030D-6E8A-4147-A177-3AD203B41FA5}">
                      <a16:colId xmlns:a16="http://schemas.microsoft.com/office/drawing/2014/main" val="2774726457"/>
                    </a:ext>
                  </a:extLst>
                </a:gridCol>
              </a:tblGrid>
              <a:tr h="186045">
                <a:tc gridSpan="2">
                  <a:txBody>
                    <a:bodyPr/>
                    <a:lstStyle/>
                    <a:p>
                      <a:pPr algn="ctr"/>
                      <a:endParaRPr lang="en-US" sz="800" dirty="0">
                        <a:solidFill>
                          <a:schemeClr val="bg1"/>
                        </a:solidFill>
                      </a:endParaRPr>
                    </a:p>
                  </a:txBody>
                  <a:tcPr anchor="ctr">
                    <a:lnB w="38100" cmpd="sng">
                      <a:noFill/>
                    </a:lnB>
                    <a:solidFill>
                      <a:schemeClr val="accent3"/>
                    </a:solidFill>
                  </a:tcPr>
                </a:tc>
                <a:tc hMerge="1">
                  <a:txBody>
                    <a:bodyPr/>
                    <a:lstStyle/>
                    <a:p>
                      <a:pPr algn="ctr"/>
                      <a:endParaRPr lang="en-US" sz="1200" dirty="0">
                        <a:solidFill>
                          <a:schemeClr val="bg1"/>
                        </a:solidFill>
                      </a:endParaRPr>
                    </a:p>
                  </a:txBody>
                  <a:tcPr anchor="ctr">
                    <a:lnB w="38100" cmpd="sng">
                      <a:noFill/>
                    </a:lnB>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16200000" scaled="1"/>
                      <a:tileRect/>
                    </a:gradFill>
                  </a:tcPr>
                </a:tc>
                <a:extLst>
                  <a:ext uri="{0D108BD9-81ED-4DB2-BD59-A6C34878D82A}">
                    <a16:rowId xmlns:a16="http://schemas.microsoft.com/office/drawing/2014/main" val="2501640317"/>
                  </a:ext>
                </a:extLst>
              </a:tr>
              <a:tr h="45720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mj-lt"/>
                          <a:ea typeface="+mn-ea"/>
                          <a:cs typeface="+mn-cs"/>
                        </a:rPr>
                        <a:t>Total assessments</a:t>
                      </a:r>
                    </a:p>
                  </a:txBody>
                  <a:tcPr marL="9525" marR="9525" marT="9525" marB="0" anchor="ctr">
                    <a:lnL w="12700" cmpd="sng">
                      <a:noFill/>
                    </a:lnL>
                    <a:lnR w="12700" cmpd="sng">
                      <a:noFill/>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accent3"/>
                          </a:solidFill>
                          <a:effectLst/>
                          <a:uLnTx/>
                          <a:uFillTx/>
                          <a:latin typeface="Calibri" panose="020F0502020204030204" pitchFamily="34" charset="0"/>
                          <a:ea typeface="+mn-ea"/>
                          <a:cs typeface="+mn-cs"/>
                        </a:rPr>
                        <a:t>[</a:t>
                      </a:r>
                      <a:r>
                        <a:rPr kumimoji="0" lang="en-US" sz="1600" b="1" i="0" u="none" strike="noStrike" kern="1200" cap="none" spc="0" normalizeH="0" baseline="0" noProof="0" dirty="0" err="1">
                          <a:ln>
                            <a:noFill/>
                          </a:ln>
                          <a:solidFill>
                            <a:schemeClr val="accent3"/>
                          </a:solidFill>
                          <a:effectLst/>
                          <a:uLnTx/>
                          <a:uFillTx/>
                          <a:latin typeface="Calibri" panose="020F0502020204030204" pitchFamily="34" charset="0"/>
                          <a:ea typeface="+mn-ea"/>
                          <a:cs typeface="+mn-cs"/>
                        </a:rPr>
                        <a:t>xx,xxxx</a:t>
                      </a:r>
                      <a:r>
                        <a:rPr kumimoji="0" lang="en-US" sz="1600" b="1" i="0" u="none" strike="noStrike" kern="1200" cap="none" spc="0" normalizeH="0" baseline="0" noProof="0" dirty="0">
                          <a:ln>
                            <a:noFill/>
                          </a:ln>
                          <a:solidFill>
                            <a:schemeClr val="accent3"/>
                          </a:solidFill>
                          <a:effectLst/>
                          <a:uLnTx/>
                          <a:uFillTx/>
                          <a:latin typeface="Calibri" panose="020F0502020204030204" pitchFamily="34" charset="0"/>
                          <a:ea typeface="+mn-ea"/>
                          <a:cs typeface="+mn-cs"/>
                        </a:rPr>
                        <a:t>]</a:t>
                      </a:r>
                    </a:p>
                  </a:txBody>
                  <a:tcPr marL="9525" marR="9525" marT="9525" marB="0" anchor="ctr">
                    <a:lnL w="12700" cmpd="sng">
                      <a:noFill/>
                    </a:lnL>
                    <a:lnR w="12700" cmpd="sng">
                      <a:noFill/>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63521782"/>
                  </a:ext>
                </a:extLst>
              </a:tr>
              <a:tr h="45720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mj-lt"/>
                          <a:ea typeface="+mn-ea"/>
                          <a:cs typeface="+mn-cs"/>
                        </a:rPr>
                        <a:t>Average score</a:t>
                      </a:r>
                    </a:p>
                  </a:txBody>
                  <a:tcPr marL="9525" marR="9525" marT="9525" marB="0"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accent3"/>
                          </a:solidFill>
                          <a:effectLst/>
                          <a:uLnTx/>
                          <a:uFillTx/>
                          <a:latin typeface="Calibri" panose="020F0502020204030204" pitchFamily="34" charset="0"/>
                          <a:ea typeface="+mn-ea"/>
                          <a:cs typeface="+mn-cs"/>
                        </a:rPr>
                        <a:t>[54.86%]</a:t>
                      </a:r>
                    </a:p>
                  </a:txBody>
                  <a:tcPr marL="9525" marR="9525" marT="9525" marB="0"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88930961"/>
                  </a:ext>
                </a:extLst>
              </a:tr>
              <a:tr h="45720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mj-lt"/>
                          <a:ea typeface="+mn-ea"/>
                          <a:cs typeface="+mn-cs"/>
                        </a:rPr>
                        <a:t>Manage expenses</a:t>
                      </a:r>
                    </a:p>
                  </a:txBody>
                  <a:tcPr marL="9525" marR="9525" marT="9525" marB="0" anchor="ct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accent3"/>
                          </a:solidFill>
                          <a:effectLst/>
                          <a:uLnTx/>
                          <a:uFillTx/>
                          <a:latin typeface="Calibri" panose="020F0502020204030204" pitchFamily="34" charset="0"/>
                          <a:ea typeface="+mn-ea"/>
                          <a:cs typeface="+mn-cs"/>
                        </a:rPr>
                        <a:t>[70%]</a:t>
                      </a:r>
                    </a:p>
                  </a:txBody>
                  <a:tcPr marL="9525" marR="9525" marT="9525" marB="0" anchor="ct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981422269"/>
                  </a:ext>
                </a:extLst>
              </a:tr>
              <a:tr h="45720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mj-lt"/>
                          <a:ea typeface="+mn-ea"/>
                          <a:cs typeface="+mn-cs"/>
                        </a:rPr>
                        <a:t>Manage credit card debt</a:t>
                      </a:r>
                    </a:p>
                  </a:txBody>
                  <a:tcPr marL="9525" marR="9525" marT="9525" marB="0" anchor="ct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accent3"/>
                          </a:solidFill>
                          <a:effectLst/>
                          <a:uLnTx/>
                          <a:uFillTx/>
                          <a:latin typeface="Calibri" panose="020F0502020204030204" pitchFamily="34" charset="0"/>
                          <a:ea typeface="+mn-ea"/>
                          <a:cs typeface="+mn-cs"/>
                        </a:rPr>
                        <a:t>[76%]</a:t>
                      </a:r>
                    </a:p>
                  </a:txBody>
                  <a:tcPr marL="9525" marR="9525" marT="9525" marB="0" anchor="ct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421295259"/>
                  </a:ext>
                </a:extLst>
              </a:tr>
              <a:tr h="45720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mj-lt"/>
                          <a:ea typeface="+mn-ea"/>
                          <a:cs typeface="+mn-cs"/>
                        </a:rPr>
                        <a:t>Plan for the unexpected </a:t>
                      </a:r>
                    </a:p>
                  </a:txBody>
                  <a:tcPr marL="9525" marR="9525" marT="9525" marB="0" anchor="ct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accent3"/>
                          </a:solidFill>
                          <a:effectLst/>
                          <a:uLnTx/>
                          <a:uFillTx/>
                          <a:latin typeface="Calibri" panose="020F0502020204030204" pitchFamily="34" charset="0"/>
                          <a:ea typeface="+mn-ea"/>
                          <a:cs typeface="+mn-cs"/>
                        </a:rPr>
                        <a:t>[62%]</a:t>
                      </a:r>
                    </a:p>
                  </a:txBody>
                  <a:tcPr marL="9525" marR="9525" marT="9525" marB="0" anchor="ct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993495034"/>
                  </a:ext>
                </a:extLst>
              </a:tr>
              <a:tr h="45720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mj-lt"/>
                          <a:ea typeface="+mn-ea"/>
                          <a:cs typeface="+mn-cs"/>
                        </a:rPr>
                        <a:t>Save for retirement goals </a:t>
                      </a:r>
                    </a:p>
                  </a:txBody>
                  <a:tcPr marL="9525" marR="9525" marT="9525" marB="0" anchor="ct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accent3"/>
                          </a:solidFill>
                          <a:effectLst/>
                          <a:uLnTx/>
                          <a:uFillTx/>
                          <a:latin typeface="Calibri" panose="020F0502020204030204" pitchFamily="34" charset="0"/>
                          <a:ea typeface="+mn-ea"/>
                          <a:cs typeface="+mn-cs"/>
                        </a:rPr>
                        <a:t>[44%]</a:t>
                      </a:r>
                    </a:p>
                  </a:txBody>
                  <a:tcPr marL="9525" marR="9525" marT="9525" marB="0" anchor="ct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221019585"/>
                  </a:ext>
                </a:extLst>
              </a:tr>
              <a:tr h="45720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mj-lt"/>
                          <a:ea typeface="+mn-ea"/>
                          <a:cs typeface="+mn-cs"/>
                        </a:rPr>
                        <a:t>Manage long-term debt </a:t>
                      </a:r>
                    </a:p>
                  </a:txBody>
                  <a:tcPr marL="9525" marR="9525" marT="9525" marB="0" anchor="ct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accent3"/>
                          </a:solidFill>
                          <a:effectLst/>
                          <a:uLnTx/>
                          <a:uFillTx/>
                          <a:latin typeface="Calibri" panose="020F0502020204030204" pitchFamily="34" charset="0"/>
                          <a:ea typeface="+mn-ea"/>
                          <a:cs typeface="+mn-cs"/>
                        </a:rPr>
                        <a:t>[87%]</a:t>
                      </a:r>
                    </a:p>
                  </a:txBody>
                  <a:tcPr marL="9525" marR="9525" marT="9525" marB="0" anchor="ct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094001"/>
                  </a:ext>
                </a:extLst>
              </a:tr>
              <a:tr h="45720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mj-lt"/>
                          <a:ea typeface="+mn-ea"/>
                          <a:cs typeface="+mn-cs"/>
                        </a:rPr>
                        <a:t>Protect assets </a:t>
                      </a:r>
                    </a:p>
                  </a:txBody>
                  <a:tcPr marL="9525" marR="9525" marT="9525" marB="0" anchor="ctr">
                    <a:lnT w="12700" cap="flat" cmpd="sng" algn="ctr">
                      <a:solidFill>
                        <a:schemeClr val="bg2"/>
                      </a:solidFill>
                      <a:prstDash val="solid"/>
                      <a:round/>
                      <a:headEnd type="none" w="med" len="med"/>
                      <a:tailEnd type="none" w="med" len="med"/>
                    </a:lnT>
                    <a:solidFill>
                      <a:schemeClr val="bg1"/>
                    </a:solidFill>
                  </a:tcP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accent3"/>
                          </a:solidFill>
                          <a:effectLst/>
                          <a:uLnTx/>
                          <a:uFillTx/>
                          <a:latin typeface="Calibri" panose="020F0502020204030204" pitchFamily="34" charset="0"/>
                          <a:ea typeface="+mn-ea"/>
                          <a:cs typeface="+mn-cs"/>
                        </a:rPr>
                        <a:t>[41%]</a:t>
                      </a:r>
                    </a:p>
                  </a:txBody>
                  <a:tcPr marL="9525" marR="9525" marT="9525" marB="0" anchor="ctr">
                    <a:lnT w="12700" cap="flat" cmpd="sng" algn="ctr">
                      <a:solidFill>
                        <a:schemeClr val="bg2"/>
                      </a:solidFill>
                      <a:prstDash val="solid"/>
                      <a:round/>
                      <a:headEnd type="none" w="med" len="med"/>
                      <a:tailEnd type="none" w="med" len="med"/>
                    </a:lnT>
                    <a:solidFill>
                      <a:schemeClr val="bg1"/>
                    </a:solidFill>
                  </a:tcPr>
                </a:tc>
                <a:extLst>
                  <a:ext uri="{0D108BD9-81ED-4DB2-BD59-A6C34878D82A}">
                    <a16:rowId xmlns:a16="http://schemas.microsoft.com/office/drawing/2014/main" val="1587799963"/>
                  </a:ext>
                </a:extLst>
              </a:tr>
            </a:tbl>
          </a:graphicData>
        </a:graphic>
      </p:graphicFrame>
      <p:sp>
        <p:nvSpPr>
          <p:cNvPr id="4" name="TextBox 3">
            <a:extLst>
              <a:ext uri="{FF2B5EF4-FFF2-40B4-BE49-F238E27FC236}">
                <a16:creationId xmlns:a16="http://schemas.microsoft.com/office/drawing/2014/main" id="{341801B7-89F0-E884-16A8-ACC924D87B5C}"/>
              </a:ext>
            </a:extLst>
          </p:cNvPr>
          <p:cNvSpPr txBox="1"/>
          <p:nvPr/>
        </p:nvSpPr>
        <p:spPr>
          <a:xfrm>
            <a:off x="1041492" y="1509426"/>
            <a:ext cx="3963957"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Your Financial</a:t>
            </a:r>
            <a:r>
              <a:rPr kumimoji="0" lang="en-US" sz="1400" b="1"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 </a:t>
            </a:r>
            <a:r>
              <a:rPr kumimoji="0" lang="en-US" sz="1600" b="1"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Wellness Assessment Results</a:t>
            </a:r>
          </a:p>
        </p:txBody>
      </p:sp>
      <p:sp>
        <p:nvSpPr>
          <p:cNvPr id="11" name="Oval 10">
            <a:extLst>
              <a:ext uri="{FF2B5EF4-FFF2-40B4-BE49-F238E27FC236}">
                <a16:creationId xmlns:a16="http://schemas.microsoft.com/office/drawing/2014/main" id="{0D9ABB10-AC3D-32CB-40CF-467995039B8C}"/>
              </a:ext>
            </a:extLst>
          </p:cNvPr>
          <p:cNvSpPr/>
          <p:nvPr/>
        </p:nvSpPr>
        <p:spPr bwMode="auto">
          <a:xfrm>
            <a:off x="3673904" y="5359771"/>
            <a:ext cx="622167" cy="418299"/>
          </a:xfrm>
          <a:prstGeom prst="ellipse">
            <a:avLst/>
          </a:prstGeom>
          <a:noFill/>
          <a:ln w="254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alibri Light" panose="020F0302020204030204" pitchFamily="34" charset="0"/>
              <a:cs typeface="Calibri Light" panose="020F0302020204030204" pitchFamily="34" charset="0"/>
            </a:endParaRPr>
          </a:p>
        </p:txBody>
      </p:sp>
      <p:sp>
        <p:nvSpPr>
          <p:cNvPr id="21" name="Oval 20">
            <a:extLst>
              <a:ext uri="{FF2B5EF4-FFF2-40B4-BE49-F238E27FC236}">
                <a16:creationId xmlns:a16="http://schemas.microsoft.com/office/drawing/2014/main" id="{0978130A-CB61-C368-BAC3-4C5356BDCA14}"/>
              </a:ext>
            </a:extLst>
          </p:cNvPr>
          <p:cNvSpPr/>
          <p:nvPr/>
        </p:nvSpPr>
        <p:spPr bwMode="auto">
          <a:xfrm>
            <a:off x="3673904" y="4455821"/>
            <a:ext cx="622167" cy="418299"/>
          </a:xfrm>
          <a:prstGeom prst="ellipse">
            <a:avLst/>
          </a:prstGeom>
          <a:noFill/>
          <a:ln w="254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alibri Light" panose="020F0302020204030204" pitchFamily="34" charset="0"/>
              <a:cs typeface="Calibri Light" panose="020F0302020204030204" pitchFamily="34" charset="0"/>
            </a:endParaRPr>
          </a:p>
        </p:txBody>
      </p:sp>
      <p:sp>
        <p:nvSpPr>
          <p:cNvPr id="22" name="Freeform: Shape 21">
            <a:extLst>
              <a:ext uri="{FF2B5EF4-FFF2-40B4-BE49-F238E27FC236}">
                <a16:creationId xmlns:a16="http://schemas.microsoft.com/office/drawing/2014/main" id="{052439AC-D942-DC0C-187B-063B4437E2F5}"/>
              </a:ext>
            </a:extLst>
          </p:cNvPr>
          <p:cNvSpPr/>
          <p:nvPr/>
        </p:nvSpPr>
        <p:spPr bwMode="auto">
          <a:xfrm>
            <a:off x="-1" y="-4656"/>
            <a:ext cx="12192000" cy="463305"/>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16" name="TextBox 15">
            <a:extLst>
              <a:ext uri="{FF2B5EF4-FFF2-40B4-BE49-F238E27FC236}">
                <a16:creationId xmlns:a16="http://schemas.microsoft.com/office/drawing/2014/main" id="{49A1CA1C-3BDD-4F83-93DB-45877E796911}"/>
              </a:ext>
            </a:extLst>
          </p:cNvPr>
          <p:cNvSpPr txBox="1"/>
          <p:nvPr/>
        </p:nvSpPr>
        <p:spPr>
          <a:xfrm>
            <a:off x="7620000" y="0"/>
            <a:ext cx="4572000" cy="1200329"/>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DC/integrated clients only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Note to EC: fill in the bracketed data at the bottom for your plan by pulling the </a:t>
            </a:r>
            <a:r>
              <a:rPr kumimoji="0" lang="en-US" sz="1200" b="1" i="1"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Financial Wellness Statistics (Prev. COB) </a:t>
            </a: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report OR the </a:t>
            </a:r>
            <a:r>
              <a:rPr kumimoji="0" lang="en-US" sz="1200" b="1" i="1"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Financial Wellness Statistics - Monthly Snapshots </a:t>
            </a: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report and entering the data into the FWT Stats Calculator; highlight areas of opportunity by moving the red circles to the lowest scoring dimensions.</a:t>
            </a:r>
          </a:p>
        </p:txBody>
      </p:sp>
      <p:sp>
        <p:nvSpPr>
          <p:cNvPr id="3" name="TextBox 2">
            <a:extLst>
              <a:ext uri="{FF2B5EF4-FFF2-40B4-BE49-F238E27FC236}">
                <a16:creationId xmlns:a16="http://schemas.microsoft.com/office/drawing/2014/main" id="{3BE5743C-5F77-F4DF-8498-31D1ABF5B9A0}"/>
              </a:ext>
            </a:extLst>
          </p:cNvPr>
          <p:cNvSpPr txBox="1"/>
          <p:nvPr/>
        </p:nvSpPr>
        <p:spPr>
          <a:xfrm>
            <a:off x="418177" y="6015701"/>
            <a:ext cx="3968270" cy="261610"/>
          </a:xfrm>
          <a:prstGeom prst="rect">
            <a:avLst/>
          </a:prstGeom>
          <a:noFill/>
        </p:spPr>
        <p:txBody>
          <a:bodyPr wrap="square" lIns="0" rIns="0" rtlCol="0">
            <a:spAutoFit/>
          </a:bodyPr>
          <a:lstStyle/>
          <a:p>
            <a:pPr marL="0" marR="0" lvl="0" indent="0" defTabSz="3429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Data as of [December 31, 2024].</a:t>
            </a:r>
          </a:p>
        </p:txBody>
      </p:sp>
    </p:spTree>
    <p:extLst>
      <p:ext uri="{BB962C8B-B14F-4D97-AF65-F5344CB8AC3E}">
        <p14:creationId xmlns:p14="http://schemas.microsoft.com/office/powerpoint/2010/main" val="33634769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5C2BE23-0F14-292D-0AE2-E33710517841}"/>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3" name="Title 2">
            <a:extLst>
              <a:ext uri="{FF2B5EF4-FFF2-40B4-BE49-F238E27FC236}">
                <a16:creationId xmlns:a16="http://schemas.microsoft.com/office/drawing/2014/main" id="{E7158FF6-90BB-13FB-951A-321BEB9C7274}"/>
              </a:ext>
            </a:extLst>
          </p:cNvPr>
          <p:cNvSpPr>
            <a:spLocks noGrp="1"/>
          </p:cNvSpPr>
          <p:nvPr>
            <p:ph type="title"/>
          </p:nvPr>
        </p:nvSpPr>
        <p:spPr/>
        <p:txBody>
          <a:bodyPr/>
          <a:lstStyle/>
          <a:p>
            <a:r>
              <a:rPr lang="en-US" sz="3200" dirty="0"/>
              <a:t>What’s new in 2025 </a:t>
            </a:r>
          </a:p>
        </p:txBody>
      </p:sp>
      <p:sp>
        <p:nvSpPr>
          <p:cNvPr id="4" name="TextBox 3">
            <a:extLst>
              <a:ext uri="{FF2B5EF4-FFF2-40B4-BE49-F238E27FC236}">
                <a16:creationId xmlns:a16="http://schemas.microsoft.com/office/drawing/2014/main" id="{9E52B12C-FA25-17A8-0AA1-4D2247B4952B}"/>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DC/integrated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Refer to appendix for alternate Equity only version</a:t>
            </a:r>
          </a:p>
        </p:txBody>
      </p:sp>
      <p:sp>
        <p:nvSpPr>
          <p:cNvPr id="5" name="Title 2">
            <a:extLst>
              <a:ext uri="{FF2B5EF4-FFF2-40B4-BE49-F238E27FC236}">
                <a16:creationId xmlns:a16="http://schemas.microsoft.com/office/drawing/2014/main" id="{30B81F70-891D-C52C-9452-77EC6088D76B}"/>
              </a:ext>
            </a:extLst>
          </p:cNvPr>
          <p:cNvSpPr txBox="1">
            <a:spLocks/>
          </p:cNvSpPr>
          <p:nvPr/>
        </p:nvSpPr>
        <p:spPr>
          <a:xfrm>
            <a:off x="457199" y="2481122"/>
            <a:ext cx="2331720" cy="2360182"/>
          </a:xfrm>
          <a:prstGeom prst="rect">
            <a:avLst/>
          </a:prstGeom>
        </p:spPr>
        <p:txBody>
          <a:bodyPr vert="horz" lIns="0" tIns="45720" rIns="0" bIns="45720" rtlCol="0" anchor="t">
            <a:noAutofit/>
          </a:bodyPr>
          <a:lstStyle>
            <a:lvl1pPr algn="l" defTabSz="685800" rtl="0" eaLnBrk="1" latinLnBrk="0" hangingPunct="1">
              <a:spcBef>
                <a:spcPct val="0"/>
              </a:spcBef>
              <a:buNone/>
              <a:defRPr sz="2400" b="0" kern="1200" baseline="0">
                <a:solidFill>
                  <a:schemeClr val="tx1"/>
                </a:solidFill>
                <a:latin typeface="Calibri"/>
                <a:ea typeface="+mj-ea"/>
                <a:cs typeface="Calibri"/>
              </a:defRPr>
            </a:lvl1pPr>
          </a:lstStyle>
          <a:p>
            <a:r>
              <a:rPr lang="en-US" sz="2000" dirty="0">
                <a:latin typeface="Calibri Light" panose="020F0302020204030204" pitchFamily="34" charset="0"/>
                <a:cs typeface="Calibri Light" panose="020F0302020204030204" pitchFamily="34" charset="0"/>
              </a:rPr>
              <a:t>A multi-channel tailored approach to meet your employees where they are, deepen connections, and inspire action   </a:t>
            </a:r>
          </a:p>
        </p:txBody>
      </p:sp>
      <p:grpSp>
        <p:nvGrpSpPr>
          <p:cNvPr id="19" name="Group 18">
            <a:extLst>
              <a:ext uri="{FF2B5EF4-FFF2-40B4-BE49-F238E27FC236}">
                <a16:creationId xmlns:a16="http://schemas.microsoft.com/office/drawing/2014/main" id="{2DDEDFB0-0E00-071F-7AC5-A32AD7B7FCAB}"/>
              </a:ext>
            </a:extLst>
          </p:cNvPr>
          <p:cNvGrpSpPr/>
          <p:nvPr/>
        </p:nvGrpSpPr>
        <p:grpSpPr>
          <a:xfrm>
            <a:off x="2895658" y="1412477"/>
            <a:ext cx="9296342" cy="4562125"/>
            <a:chOff x="2895658" y="1412477"/>
            <a:chExt cx="9296342" cy="4562125"/>
          </a:xfrm>
        </p:grpSpPr>
        <p:sp>
          <p:nvSpPr>
            <p:cNvPr id="27" name="Rectangle 26">
              <a:extLst>
                <a:ext uri="{FF2B5EF4-FFF2-40B4-BE49-F238E27FC236}">
                  <a16:creationId xmlns:a16="http://schemas.microsoft.com/office/drawing/2014/main" id="{E2F6B70C-D025-A290-B1B8-FCC1DDA301BB}"/>
                </a:ext>
              </a:extLst>
            </p:cNvPr>
            <p:cNvSpPr/>
            <p:nvPr/>
          </p:nvSpPr>
          <p:spPr>
            <a:xfrm>
              <a:off x="3099648" y="2971377"/>
              <a:ext cx="2194560" cy="685800"/>
            </a:xfrm>
            <a:prstGeom prst="rect">
              <a:avLst/>
            </a:prstGeom>
            <a:solidFill>
              <a:schemeClr val="accent5"/>
            </a:solidFill>
            <a:ln cap="flat">
              <a:noFill/>
              <a:prstDash val="solid"/>
            </a:ln>
            <a:effectLst>
              <a:outerShdw blurRad="50800" dist="38100" dir="2700000" algn="tl" rotWithShape="0">
                <a:prstClr val="black">
                  <a:alpha val="40000"/>
                </a:prstClr>
              </a:outerShdw>
            </a:effectLst>
          </p:spPr>
          <p:txBody>
            <a:bodyPr vert="horz" wrap="square" lIns="90000" tIns="45000" rIns="90000" bIns="45000" anchor="ctr" anchorCtr="1" compatLnSpc="0">
              <a:noAutofit/>
            </a:bodyPr>
            <a:lstStyle/>
            <a:p>
              <a:pPr hangingPunct="0"/>
              <a:endParaRPr lang="en-US" dirty="0">
                <a:solidFill>
                  <a:schemeClr val="tx1"/>
                </a:solidFill>
                <a:latin typeface="Poppins" panose="00000500000000000000" pitchFamily="2" charset="0"/>
                <a:ea typeface="Microsoft YaHei" pitchFamily="2"/>
              </a:endParaRPr>
            </a:p>
          </p:txBody>
        </p:sp>
        <p:sp>
          <p:nvSpPr>
            <p:cNvPr id="28" name="Rectangle 27">
              <a:extLst>
                <a:ext uri="{FF2B5EF4-FFF2-40B4-BE49-F238E27FC236}">
                  <a16:creationId xmlns:a16="http://schemas.microsoft.com/office/drawing/2014/main" id="{856D4F43-1D94-7133-FE80-D53DFFDE3C2C}"/>
                </a:ext>
              </a:extLst>
            </p:cNvPr>
            <p:cNvSpPr/>
            <p:nvPr/>
          </p:nvSpPr>
          <p:spPr>
            <a:xfrm>
              <a:off x="3099648" y="3742256"/>
              <a:ext cx="2194560" cy="685800"/>
            </a:xfrm>
            <a:prstGeom prst="rect">
              <a:avLst/>
            </a:prstGeom>
            <a:solidFill>
              <a:schemeClr val="accent4"/>
            </a:solidFill>
            <a:ln>
              <a:noFill/>
            </a:ln>
            <a:effectLst>
              <a:outerShdw blurRad="50800" dist="38100" dir="2700000" algn="tl" rotWithShape="0">
                <a:prstClr val="black">
                  <a:alpha val="40000"/>
                </a:prstClr>
              </a:outerShdw>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dirty="0">
                <a:latin typeface="Lato Light" panose="020F0502020204030203" pitchFamily="34" charset="0"/>
              </a:endParaRPr>
            </a:p>
          </p:txBody>
        </p:sp>
        <p:sp>
          <p:nvSpPr>
            <p:cNvPr id="29" name="Rectangle 28">
              <a:extLst>
                <a:ext uri="{FF2B5EF4-FFF2-40B4-BE49-F238E27FC236}">
                  <a16:creationId xmlns:a16="http://schemas.microsoft.com/office/drawing/2014/main" id="{8A06EA7E-68F7-8CE5-A71E-4D7FAC71E997}"/>
                </a:ext>
              </a:extLst>
            </p:cNvPr>
            <p:cNvSpPr/>
            <p:nvPr/>
          </p:nvSpPr>
          <p:spPr>
            <a:xfrm>
              <a:off x="3099648" y="4513136"/>
              <a:ext cx="2194560" cy="685800"/>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dirty="0">
                <a:latin typeface="Lato Light" panose="020F0502020204030203" pitchFamily="34" charset="0"/>
              </a:endParaRPr>
            </a:p>
          </p:txBody>
        </p:sp>
        <p:sp>
          <p:nvSpPr>
            <p:cNvPr id="30" name="Rectangle 29">
              <a:extLst>
                <a:ext uri="{FF2B5EF4-FFF2-40B4-BE49-F238E27FC236}">
                  <a16:creationId xmlns:a16="http://schemas.microsoft.com/office/drawing/2014/main" id="{AE2568CC-3F25-8A95-A6E9-B28FD4879ADF}"/>
                </a:ext>
              </a:extLst>
            </p:cNvPr>
            <p:cNvSpPr/>
            <p:nvPr/>
          </p:nvSpPr>
          <p:spPr>
            <a:xfrm>
              <a:off x="3099648" y="2200498"/>
              <a:ext cx="2194560" cy="685800"/>
            </a:xfrm>
            <a:prstGeom prst="rect">
              <a:avLst/>
            </a:prstGeom>
            <a:solidFill>
              <a:schemeClr val="bg1">
                <a:lumMod val="85000"/>
              </a:schemeClr>
            </a:solidFill>
            <a:ln>
              <a:noFill/>
            </a:ln>
            <a:effectLst>
              <a:outerShdw blurRad="50800" dist="38100" dir="2700000" algn="tl" rotWithShape="0">
                <a:prstClr val="black">
                  <a:alpha val="40000"/>
                </a:prstClr>
              </a:outerShdw>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dirty="0">
                <a:latin typeface="Lato Light" panose="020F0502020204030203" pitchFamily="34" charset="0"/>
              </a:endParaRPr>
            </a:p>
          </p:txBody>
        </p:sp>
        <p:sp>
          <p:nvSpPr>
            <p:cNvPr id="32" name="Freeform 15">
              <a:extLst>
                <a:ext uri="{FF2B5EF4-FFF2-40B4-BE49-F238E27FC236}">
                  <a16:creationId xmlns:a16="http://schemas.microsoft.com/office/drawing/2014/main" id="{88A61FEF-25AB-DCFC-4057-19487FDEB8DE}"/>
                </a:ext>
              </a:extLst>
            </p:cNvPr>
            <p:cNvSpPr/>
            <p:nvPr/>
          </p:nvSpPr>
          <p:spPr>
            <a:xfrm>
              <a:off x="5297092" y="1424830"/>
              <a:ext cx="614758" cy="1461468"/>
            </a:xfrm>
            <a:custGeom>
              <a:avLst/>
              <a:gdLst>
                <a:gd name="connsiteX0" fmla="*/ 555980 w 555980"/>
                <a:gd name="connsiteY0" fmla="*/ 0 h 1354334"/>
                <a:gd name="connsiteX1" fmla="*/ 555980 w 555980"/>
                <a:gd name="connsiteY1" fmla="*/ 968242 h 1354334"/>
                <a:gd name="connsiteX2" fmla="*/ 0 w 555980"/>
                <a:gd name="connsiteY2" fmla="*/ 1354334 h 1354334"/>
                <a:gd name="connsiteX3" fmla="*/ 737 w 555980"/>
                <a:gd name="connsiteY3" fmla="*/ 709226 h 1354334"/>
                <a:gd name="connsiteX4" fmla="*/ 555980 w 555980"/>
                <a:gd name="connsiteY4" fmla="*/ 0 h 1354334"/>
                <a:gd name="connsiteX0" fmla="*/ 555980 w 555980"/>
                <a:gd name="connsiteY0" fmla="*/ 0 h 1354334"/>
                <a:gd name="connsiteX1" fmla="*/ 555980 w 555980"/>
                <a:gd name="connsiteY1" fmla="*/ 976179 h 1354334"/>
                <a:gd name="connsiteX2" fmla="*/ 0 w 555980"/>
                <a:gd name="connsiteY2" fmla="*/ 1354334 h 1354334"/>
                <a:gd name="connsiteX3" fmla="*/ 737 w 555980"/>
                <a:gd name="connsiteY3" fmla="*/ 709226 h 1354334"/>
                <a:gd name="connsiteX4" fmla="*/ 555980 w 555980"/>
                <a:gd name="connsiteY4" fmla="*/ 0 h 1354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80" h="1354334">
                  <a:moveTo>
                    <a:pt x="555980" y="0"/>
                  </a:moveTo>
                  <a:lnTo>
                    <a:pt x="555980" y="976179"/>
                  </a:lnTo>
                  <a:lnTo>
                    <a:pt x="0" y="1354334"/>
                  </a:lnTo>
                  <a:cubicBezTo>
                    <a:pt x="246" y="1139298"/>
                    <a:pt x="491" y="924262"/>
                    <a:pt x="737" y="709226"/>
                  </a:cubicBezTo>
                  <a:lnTo>
                    <a:pt x="555980" y="0"/>
                  </a:lnTo>
                  <a:close/>
                </a:path>
              </a:pathLst>
            </a:custGeom>
            <a:solidFill>
              <a:schemeClr val="bg1">
                <a:lumMod val="75000"/>
              </a:schemeClr>
            </a:solidFill>
            <a:ln>
              <a:noFill/>
            </a:ln>
            <a:effectLst>
              <a:outerShdw blurRad="50800" dist="38100" dir="2700000" algn="tl" rotWithShape="0">
                <a:prstClr val="black">
                  <a:alpha val="40000"/>
                </a:prstClr>
              </a:outerShdw>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sz="3199" dirty="0">
                <a:latin typeface="Lato Light" panose="020F0502020204030203" pitchFamily="34" charset="0"/>
              </a:endParaRPr>
            </a:p>
          </p:txBody>
        </p:sp>
        <p:sp>
          <p:nvSpPr>
            <p:cNvPr id="33" name="Freeform 16">
              <a:extLst>
                <a:ext uri="{FF2B5EF4-FFF2-40B4-BE49-F238E27FC236}">
                  <a16:creationId xmlns:a16="http://schemas.microsoft.com/office/drawing/2014/main" id="{2F9A3D77-2683-0A18-F568-8CDF55ABD8D6}"/>
                </a:ext>
              </a:extLst>
            </p:cNvPr>
            <p:cNvSpPr/>
            <p:nvPr/>
          </p:nvSpPr>
          <p:spPr>
            <a:xfrm>
              <a:off x="5297091" y="2549631"/>
              <a:ext cx="621792" cy="1107546"/>
            </a:xfrm>
            <a:custGeom>
              <a:avLst/>
              <a:gdLst>
                <a:gd name="connsiteX0" fmla="*/ 556244 w 556244"/>
                <a:gd name="connsiteY0" fmla="*/ 0 h 995250"/>
                <a:gd name="connsiteX1" fmla="*/ 556244 w 556244"/>
                <a:gd name="connsiteY1" fmla="*/ 148222 h 995250"/>
                <a:gd name="connsiteX2" fmla="*/ 556244 w 556244"/>
                <a:gd name="connsiteY2" fmla="*/ 847028 h 995250"/>
                <a:gd name="connsiteX3" fmla="*/ 556244 w 556244"/>
                <a:gd name="connsiteY3" fmla="*/ 995250 h 995250"/>
                <a:gd name="connsiteX4" fmla="*/ 0 w 556244"/>
                <a:gd name="connsiteY4" fmla="*/ 995250 h 995250"/>
                <a:gd name="connsiteX5" fmla="*/ 317 w 556244"/>
                <a:gd name="connsiteY5" fmla="*/ 847028 h 995250"/>
                <a:gd name="connsiteX6" fmla="*/ 0 w 556244"/>
                <a:gd name="connsiteY6" fmla="*/ 847028 h 995250"/>
                <a:gd name="connsiteX7" fmla="*/ 1001 w 556244"/>
                <a:gd name="connsiteY7" fmla="*/ 378960 h 9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244" h="995250">
                  <a:moveTo>
                    <a:pt x="556244" y="0"/>
                  </a:moveTo>
                  <a:lnTo>
                    <a:pt x="556244" y="148222"/>
                  </a:lnTo>
                  <a:lnTo>
                    <a:pt x="556244" y="847028"/>
                  </a:lnTo>
                  <a:lnTo>
                    <a:pt x="556244" y="995250"/>
                  </a:lnTo>
                  <a:lnTo>
                    <a:pt x="0" y="995250"/>
                  </a:lnTo>
                  <a:lnTo>
                    <a:pt x="317" y="847028"/>
                  </a:lnTo>
                  <a:lnTo>
                    <a:pt x="0" y="847028"/>
                  </a:lnTo>
                  <a:lnTo>
                    <a:pt x="1001" y="378960"/>
                  </a:lnTo>
                  <a:close/>
                </a:path>
              </a:pathLst>
            </a:custGeom>
            <a:solidFill>
              <a:srgbClr val="0070C0"/>
            </a:solidFill>
            <a:ln>
              <a:noFill/>
            </a:ln>
            <a:effectLst>
              <a:outerShdw blurRad="50800" dist="38100" dir="2700000" algn="tl" rotWithShape="0">
                <a:prstClr val="black">
                  <a:alpha val="40000"/>
                </a:prstClr>
              </a:outerShdw>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sz="3199" dirty="0">
                <a:latin typeface="Lato Light" panose="020F0502020204030203" pitchFamily="34" charset="0"/>
              </a:endParaRPr>
            </a:p>
          </p:txBody>
        </p:sp>
        <p:sp>
          <p:nvSpPr>
            <p:cNvPr id="34" name="Freeform 18">
              <a:extLst>
                <a:ext uri="{FF2B5EF4-FFF2-40B4-BE49-F238E27FC236}">
                  <a16:creationId xmlns:a16="http://schemas.microsoft.com/office/drawing/2014/main" id="{FE183385-23D1-FD40-1F5A-7993CAF4AE32}"/>
                </a:ext>
              </a:extLst>
            </p:cNvPr>
            <p:cNvSpPr/>
            <p:nvPr/>
          </p:nvSpPr>
          <p:spPr>
            <a:xfrm flipV="1">
              <a:off x="5297092" y="4513135"/>
              <a:ext cx="621792" cy="1461467"/>
            </a:xfrm>
            <a:custGeom>
              <a:avLst/>
              <a:gdLst>
                <a:gd name="connsiteX0" fmla="*/ 555980 w 555980"/>
                <a:gd name="connsiteY0" fmla="*/ 0 h 1354334"/>
                <a:gd name="connsiteX1" fmla="*/ 555980 w 555980"/>
                <a:gd name="connsiteY1" fmla="*/ 968242 h 1354334"/>
                <a:gd name="connsiteX2" fmla="*/ 0 w 555980"/>
                <a:gd name="connsiteY2" fmla="*/ 1354334 h 1354334"/>
                <a:gd name="connsiteX3" fmla="*/ 737 w 555980"/>
                <a:gd name="connsiteY3" fmla="*/ 709226 h 1354334"/>
                <a:gd name="connsiteX4" fmla="*/ 555980 w 555980"/>
                <a:gd name="connsiteY4" fmla="*/ 0 h 1354334"/>
                <a:gd name="connsiteX0" fmla="*/ 555980 w 555980"/>
                <a:gd name="connsiteY0" fmla="*/ 0 h 1354334"/>
                <a:gd name="connsiteX1" fmla="*/ 555980 w 555980"/>
                <a:gd name="connsiteY1" fmla="*/ 976179 h 1354334"/>
                <a:gd name="connsiteX2" fmla="*/ 0 w 555980"/>
                <a:gd name="connsiteY2" fmla="*/ 1354334 h 1354334"/>
                <a:gd name="connsiteX3" fmla="*/ 737 w 555980"/>
                <a:gd name="connsiteY3" fmla="*/ 709226 h 1354334"/>
                <a:gd name="connsiteX4" fmla="*/ 555980 w 555980"/>
                <a:gd name="connsiteY4" fmla="*/ 0 h 1354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80" h="1354334">
                  <a:moveTo>
                    <a:pt x="555980" y="0"/>
                  </a:moveTo>
                  <a:lnTo>
                    <a:pt x="555980" y="976179"/>
                  </a:lnTo>
                  <a:lnTo>
                    <a:pt x="0" y="1354334"/>
                  </a:lnTo>
                  <a:cubicBezTo>
                    <a:pt x="246" y="1139298"/>
                    <a:pt x="491" y="924262"/>
                    <a:pt x="737" y="709226"/>
                  </a:cubicBezTo>
                  <a:lnTo>
                    <a:pt x="555980" y="0"/>
                  </a:lnTo>
                  <a:close/>
                </a:path>
              </a:pathLst>
            </a:custGeom>
            <a:solidFill>
              <a:schemeClr val="accent3">
                <a:lumMod val="75000"/>
              </a:schemeClr>
            </a:solidFill>
            <a:ln>
              <a:noFill/>
            </a:ln>
            <a:effectLst>
              <a:outerShdw blurRad="50800" dist="38100" dir="2700000" algn="tl" rotWithShape="0">
                <a:prstClr val="black">
                  <a:alpha val="40000"/>
                </a:prstClr>
              </a:outerShdw>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sz="3199" dirty="0">
                <a:latin typeface="Lato Light" panose="020F0502020204030203" pitchFamily="34" charset="0"/>
              </a:endParaRPr>
            </a:p>
          </p:txBody>
        </p:sp>
        <p:sp>
          <p:nvSpPr>
            <p:cNvPr id="35" name="Freeform 19">
              <a:extLst>
                <a:ext uri="{FF2B5EF4-FFF2-40B4-BE49-F238E27FC236}">
                  <a16:creationId xmlns:a16="http://schemas.microsoft.com/office/drawing/2014/main" id="{0AAF6DCD-DD24-19FE-EC56-D3B4B4C081E9}"/>
                </a:ext>
              </a:extLst>
            </p:cNvPr>
            <p:cNvSpPr/>
            <p:nvPr/>
          </p:nvSpPr>
          <p:spPr>
            <a:xfrm flipV="1">
              <a:off x="5297092" y="3741901"/>
              <a:ext cx="621792" cy="1098312"/>
            </a:xfrm>
            <a:custGeom>
              <a:avLst/>
              <a:gdLst>
                <a:gd name="connsiteX0" fmla="*/ 556244 w 556244"/>
                <a:gd name="connsiteY0" fmla="*/ 0 h 995250"/>
                <a:gd name="connsiteX1" fmla="*/ 556244 w 556244"/>
                <a:gd name="connsiteY1" fmla="*/ 148222 h 995250"/>
                <a:gd name="connsiteX2" fmla="*/ 556244 w 556244"/>
                <a:gd name="connsiteY2" fmla="*/ 847028 h 995250"/>
                <a:gd name="connsiteX3" fmla="*/ 556244 w 556244"/>
                <a:gd name="connsiteY3" fmla="*/ 995250 h 995250"/>
                <a:gd name="connsiteX4" fmla="*/ 0 w 556244"/>
                <a:gd name="connsiteY4" fmla="*/ 995250 h 995250"/>
                <a:gd name="connsiteX5" fmla="*/ 317 w 556244"/>
                <a:gd name="connsiteY5" fmla="*/ 847028 h 995250"/>
                <a:gd name="connsiteX6" fmla="*/ 0 w 556244"/>
                <a:gd name="connsiteY6" fmla="*/ 847028 h 995250"/>
                <a:gd name="connsiteX7" fmla="*/ 1001 w 556244"/>
                <a:gd name="connsiteY7" fmla="*/ 378960 h 9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244" h="995250">
                  <a:moveTo>
                    <a:pt x="556244" y="0"/>
                  </a:moveTo>
                  <a:lnTo>
                    <a:pt x="556244" y="148222"/>
                  </a:lnTo>
                  <a:lnTo>
                    <a:pt x="556244" y="847028"/>
                  </a:lnTo>
                  <a:lnTo>
                    <a:pt x="556244" y="995250"/>
                  </a:lnTo>
                  <a:lnTo>
                    <a:pt x="0" y="995250"/>
                  </a:lnTo>
                  <a:lnTo>
                    <a:pt x="317" y="847028"/>
                  </a:lnTo>
                  <a:lnTo>
                    <a:pt x="0" y="847028"/>
                  </a:lnTo>
                  <a:lnTo>
                    <a:pt x="1001" y="378960"/>
                  </a:lnTo>
                  <a:close/>
                </a:path>
              </a:pathLst>
            </a:custGeom>
            <a:solidFill>
              <a:schemeClr val="accent4">
                <a:lumMod val="75000"/>
              </a:schemeClr>
            </a:solidFill>
            <a:ln>
              <a:noFill/>
            </a:ln>
            <a:effectLst>
              <a:outerShdw blurRad="50800" dist="38100" dir="2700000" algn="tl" rotWithShape="0">
                <a:prstClr val="black">
                  <a:alpha val="40000"/>
                </a:prstClr>
              </a:outerShdw>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sz="3199" dirty="0">
                <a:latin typeface="Lato Light" panose="020F0502020204030203" pitchFamily="34" charset="0"/>
              </a:endParaRPr>
            </a:p>
          </p:txBody>
        </p:sp>
        <p:sp>
          <p:nvSpPr>
            <p:cNvPr id="6" name="Freeform 47">
              <a:extLst>
                <a:ext uri="{FF2B5EF4-FFF2-40B4-BE49-F238E27FC236}">
                  <a16:creationId xmlns:a16="http://schemas.microsoft.com/office/drawing/2014/main" id="{3FEF69D5-8CEC-527C-B8CF-DA046324513E}"/>
                </a:ext>
              </a:extLst>
            </p:cNvPr>
            <p:cNvSpPr/>
            <p:nvPr/>
          </p:nvSpPr>
          <p:spPr>
            <a:xfrm>
              <a:off x="5912835" y="3735361"/>
              <a:ext cx="6275990" cy="1106424"/>
            </a:xfrm>
            <a:prstGeom prst="rect">
              <a:avLst/>
            </a:prstGeom>
            <a:solidFill>
              <a:schemeClr val="accent4"/>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sz="5063" dirty="0">
                <a:latin typeface="Lato Light" panose="020F0502020204030203" pitchFamily="34" charset="0"/>
              </a:endParaRPr>
            </a:p>
          </p:txBody>
        </p:sp>
        <p:sp>
          <p:nvSpPr>
            <p:cNvPr id="7" name="Freeform 48">
              <a:extLst>
                <a:ext uri="{FF2B5EF4-FFF2-40B4-BE49-F238E27FC236}">
                  <a16:creationId xmlns:a16="http://schemas.microsoft.com/office/drawing/2014/main" id="{31B69A03-A89C-D8D5-6932-98115E1539BB}"/>
                </a:ext>
              </a:extLst>
            </p:cNvPr>
            <p:cNvSpPr/>
            <p:nvPr/>
          </p:nvSpPr>
          <p:spPr>
            <a:xfrm>
              <a:off x="5912834" y="4914069"/>
              <a:ext cx="6275990" cy="1051560"/>
            </a:xfrm>
            <a:prstGeom prst="rect">
              <a:avLst/>
            </a:prstGeom>
            <a:solidFill>
              <a:schemeClr val="accent3"/>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sz="5063" dirty="0">
                <a:latin typeface="Lato Light" panose="020F0502020204030203" pitchFamily="34" charset="0"/>
              </a:endParaRPr>
            </a:p>
          </p:txBody>
        </p:sp>
        <p:sp>
          <p:nvSpPr>
            <p:cNvPr id="8" name="Freeform 45">
              <a:extLst>
                <a:ext uri="{FF2B5EF4-FFF2-40B4-BE49-F238E27FC236}">
                  <a16:creationId xmlns:a16="http://schemas.microsoft.com/office/drawing/2014/main" id="{1139D9B7-D3CD-7CFD-B58C-A0D039DD9766}"/>
                </a:ext>
              </a:extLst>
            </p:cNvPr>
            <p:cNvSpPr/>
            <p:nvPr/>
          </p:nvSpPr>
          <p:spPr>
            <a:xfrm>
              <a:off x="5916010" y="2546614"/>
              <a:ext cx="6275990" cy="1115568"/>
            </a:xfrm>
            <a:prstGeom prst="rect">
              <a:avLst/>
            </a:prstGeom>
            <a:solidFill>
              <a:schemeClr val="accent5"/>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sz="5063" dirty="0">
                <a:latin typeface="Lato Light" panose="020F0502020204030203" pitchFamily="34" charset="0"/>
              </a:endParaRPr>
            </a:p>
          </p:txBody>
        </p:sp>
        <p:sp>
          <p:nvSpPr>
            <p:cNvPr id="9" name="Freeform 69">
              <a:extLst>
                <a:ext uri="{FF2B5EF4-FFF2-40B4-BE49-F238E27FC236}">
                  <a16:creationId xmlns:a16="http://schemas.microsoft.com/office/drawing/2014/main" id="{EED6A7F3-47A5-3AC0-3A6C-D4F8828CCD83}"/>
                </a:ext>
              </a:extLst>
            </p:cNvPr>
            <p:cNvSpPr/>
            <p:nvPr/>
          </p:nvSpPr>
          <p:spPr>
            <a:xfrm>
              <a:off x="5912834" y="1412477"/>
              <a:ext cx="6279166" cy="1069848"/>
            </a:xfrm>
            <a:prstGeom prst="rect">
              <a:avLst/>
            </a:prstGeom>
            <a:solidFill>
              <a:schemeClr val="bg1">
                <a:lumMod val="85000"/>
              </a:schemeClr>
            </a:solidFill>
            <a:ln w="12700" cap="flat">
              <a:noFill/>
              <a:miter lim="400000"/>
            </a:ln>
            <a:effectLst>
              <a:outerShdw blurRad="50800" dist="38100" dir="2700000" algn="tl" rotWithShape="0">
                <a:prstClr val="black">
                  <a:alpha val="20053"/>
                </a:prstClr>
              </a:outerShdw>
            </a:effectLst>
          </p:spPr>
          <p:txBody>
            <a:bodyPr wrap="square" lIns="0" tIns="0" rIns="0" bIns="0" numCol="1" anchor="t">
              <a:noAutofit/>
            </a:bodyPr>
            <a:lstStyle/>
            <a:p>
              <a:endParaRPr sz="5063" dirty="0">
                <a:latin typeface="Lato Light" panose="020F0502020204030203" pitchFamily="34" charset="0"/>
              </a:endParaRPr>
            </a:p>
          </p:txBody>
        </p:sp>
        <p:sp>
          <p:nvSpPr>
            <p:cNvPr id="48" name="TextBox 47">
              <a:extLst>
                <a:ext uri="{FF2B5EF4-FFF2-40B4-BE49-F238E27FC236}">
                  <a16:creationId xmlns:a16="http://schemas.microsoft.com/office/drawing/2014/main" id="{741FC197-02C9-23A7-8484-6A130B73E82B}"/>
                </a:ext>
              </a:extLst>
            </p:cNvPr>
            <p:cNvSpPr txBox="1"/>
            <p:nvPr/>
          </p:nvSpPr>
          <p:spPr>
            <a:xfrm>
              <a:off x="3320969" y="3175519"/>
              <a:ext cx="1477783" cy="369332"/>
            </a:xfrm>
            <a:prstGeom prst="rect">
              <a:avLst/>
            </a:prstGeom>
            <a:noFill/>
          </p:spPr>
          <p:txBody>
            <a:bodyPr wrap="squar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chemeClr val="bg1"/>
                  </a:solidFill>
                  <a:effectLst/>
                  <a:uLnTx/>
                  <a:uFillTx/>
                  <a:latin typeface="Calibri Light" panose="020F0302020204030204" pitchFamily="34" charset="0"/>
                  <a:cs typeface="Calibri Light" panose="020F0302020204030204" pitchFamily="34" charset="0"/>
                </a:rPr>
                <a:t>Meaningful</a:t>
              </a:r>
            </a:p>
          </p:txBody>
        </p:sp>
        <p:sp>
          <p:nvSpPr>
            <p:cNvPr id="49" name="TextBox 48">
              <a:extLst>
                <a:ext uri="{FF2B5EF4-FFF2-40B4-BE49-F238E27FC236}">
                  <a16:creationId xmlns:a16="http://schemas.microsoft.com/office/drawing/2014/main" id="{EB1F3D7B-CDC8-4F4C-9D4E-9503184144A2}"/>
                </a:ext>
              </a:extLst>
            </p:cNvPr>
            <p:cNvSpPr txBox="1"/>
            <p:nvPr/>
          </p:nvSpPr>
          <p:spPr>
            <a:xfrm>
              <a:off x="3320969" y="4669293"/>
              <a:ext cx="1477783" cy="369332"/>
            </a:xfrm>
            <a:prstGeom prst="rect">
              <a:avLst/>
            </a:prstGeom>
            <a:noFill/>
          </p:spPr>
          <p:txBody>
            <a:bodyPr wrap="squar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chemeClr val="bg1"/>
                  </a:solidFill>
                  <a:effectLst/>
                  <a:uLnTx/>
                  <a:uFillTx/>
                  <a:latin typeface="Calibri Light" panose="020F0302020204030204" pitchFamily="34" charset="0"/>
                  <a:cs typeface="Calibri Light" panose="020F0302020204030204" pitchFamily="34" charset="0"/>
                </a:rPr>
                <a:t>Personalized</a:t>
              </a:r>
            </a:p>
          </p:txBody>
        </p:sp>
        <p:sp>
          <p:nvSpPr>
            <p:cNvPr id="50" name="TextBox 49">
              <a:extLst>
                <a:ext uri="{FF2B5EF4-FFF2-40B4-BE49-F238E27FC236}">
                  <a16:creationId xmlns:a16="http://schemas.microsoft.com/office/drawing/2014/main" id="{EA16BEBE-7EFF-20B9-D6E9-7EA3CD838EF2}"/>
                </a:ext>
              </a:extLst>
            </p:cNvPr>
            <p:cNvSpPr txBox="1"/>
            <p:nvPr/>
          </p:nvSpPr>
          <p:spPr>
            <a:xfrm>
              <a:off x="3320969" y="2346969"/>
              <a:ext cx="1477783" cy="369332"/>
            </a:xfrm>
            <a:prstGeom prst="rect">
              <a:avLst/>
            </a:prstGeom>
            <a:noFill/>
          </p:spPr>
          <p:txBody>
            <a:bodyPr wrap="squar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rgbClr val="002060"/>
                  </a:solidFill>
                  <a:effectLst/>
                  <a:uLnTx/>
                  <a:uFillTx/>
                  <a:latin typeface="Calibri Light" panose="020F0302020204030204" pitchFamily="34" charset="0"/>
                  <a:cs typeface="Calibri Light" panose="020F0302020204030204" pitchFamily="34" charset="0"/>
                </a:rPr>
                <a:t>Inspiring</a:t>
              </a:r>
            </a:p>
          </p:txBody>
        </p:sp>
        <p:sp>
          <p:nvSpPr>
            <p:cNvPr id="51" name="TextBox 50">
              <a:extLst>
                <a:ext uri="{FF2B5EF4-FFF2-40B4-BE49-F238E27FC236}">
                  <a16:creationId xmlns:a16="http://schemas.microsoft.com/office/drawing/2014/main" id="{0F7CEB28-E155-9550-2824-7EE28E742C95}"/>
                </a:ext>
              </a:extLst>
            </p:cNvPr>
            <p:cNvSpPr txBox="1"/>
            <p:nvPr/>
          </p:nvSpPr>
          <p:spPr>
            <a:xfrm>
              <a:off x="3320969" y="3905172"/>
              <a:ext cx="1477783" cy="369332"/>
            </a:xfrm>
            <a:prstGeom prst="rect">
              <a:avLst/>
            </a:prstGeom>
            <a:noFill/>
          </p:spPr>
          <p:txBody>
            <a:bodyPr wrap="squar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chemeClr val="bg1"/>
                  </a:solidFill>
                  <a:effectLst/>
                  <a:uLnTx/>
                  <a:uFillTx/>
                  <a:latin typeface="Calibri Light" panose="020F0302020204030204" pitchFamily="34" charset="0"/>
                  <a:cs typeface="Calibri Light" panose="020F0302020204030204" pitchFamily="34" charset="0"/>
                </a:rPr>
                <a:t>Actionable</a:t>
              </a:r>
            </a:p>
          </p:txBody>
        </p:sp>
        <p:sp>
          <p:nvSpPr>
            <p:cNvPr id="56" name="TextBox 55">
              <a:extLst>
                <a:ext uri="{FF2B5EF4-FFF2-40B4-BE49-F238E27FC236}">
                  <a16:creationId xmlns:a16="http://schemas.microsoft.com/office/drawing/2014/main" id="{7A2AB17A-292F-0008-CA30-8C23529054CC}"/>
                </a:ext>
              </a:extLst>
            </p:cNvPr>
            <p:cNvSpPr txBox="1"/>
            <p:nvPr/>
          </p:nvSpPr>
          <p:spPr>
            <a:xfrm>
              <a:off x="6203818" y="1754136"/>
              <a:ext cx="4457831" cy="461665"/>
            </a:xfrm>
            <a:prstGeom prst="rect">
              <a:avLst/>
            </a:prstGeom>
            <a:noFill/>
          </p:spPr>
          <p:txBody>
            <a:bodyPr wrap="square">
              <a:spAutoFit/>
            </a:bodyPr>
            <a:lstStyle/>
            <a:p>
              <a:pPr marL="0" marR="0" lvl="1" algn="l" defTabSz="457200" rtl="0" eaLnBrk="1" fontAlgn="auto" latinLnBrk="0" hangingPunct="1">
                <a:lnSpc>
                  <a:spcPct val="100000"/>
                </a:lnSpc>
                <a:spcBef>
                  <a:spcPts val="600"/>
                </a:spcBef>
                <a:spcAft>
                  <a:spcPts val="0"/>
                </a:spcAft>
                <a:buClrTx/>
                <a:buSzTx/>
                <a:tabLst/>
                <a:defRPr/>
              </a:pPr>
              <a:r>
                <a:rPr lang="en-US" sz="2400" dirty="0">
                  <a:solidFill>
                    <a:schemeClr val="accent3"/>
                  </a:solidFill>
                  <a:latin typeface="Calibri Light" panose="020F0302020204030204" pitchFamily="34" charset="0"/>
                  <a:cs typeface="Calibri Light" panose="020F0302020204030204" pitchFamily="34" charset="0"/>
                </a:rPr>
                <a:t>Expanded targeted messaging</a:t>
              </a:r>
            </a:p>
          </p:txBody>
        </p:sp>
        <p:sp>
          <p:nvSpPr>
            <p:cNvPr id="57" name="TextBox 56">
              <a:extLst>
                <a:ext uri="{FF2B5EF4-FFF2-40B4-BE49-F238E27FC236}">
                  <a16:creationId xmlns:a16="http://schemas.microsoft.com/office/drawing/2014/main" id="{929E02D9-2EC0-494C-7224-667850C38433}"/>
                </a:ext>
              </a:extLst>
            </p:cNvPr>
            <p:cNvSpPr txBox="1"/>
            <p:nvPr/>
          </p:nvSpPr>
          <p:spPr>
            <a:xfrm>
              <a:off x="6214146" y="2926460"/>
              <a:ext cx="4457831" cy="461665"/>
            </a:xfrm>
            <a:prstGeom prst="rect">
              <a:avLst/>
            </a:prstGeom>
            <a:noFill/>
          </p:spPr>
          <p:txBody>
            <a:bodyPr wrap="square">
              <a:spAutoFit/>
            </a:bodyPr>
            <a:lstStyle/>
            <a:p>
              <a:pPr marL="0" marR="0" lvl="1" algn="l" defTabSz="457200" rtl="0" eaLnBrk="1" fontAlgn="auto" latinLnBrk="0" hangingPunct="1">
                <a:lnSpc>
                  <a:spcPct val="100000"/>
                </a:lnSpc>
                <a:spcBef>
                  <a:spcPts val="600"/>
                </a:spcBef>
                <a:spcAft>
                  <a:spcPts val="0"/>
                </a:spcAft>
                <a:buClrTx/>
                <a:buSzTx/>
                <a:tabLst/>
                <a:defRPr/>
              </a:pPr>
              <a:r>
                <a:rPr lang="en-US" sz="2400" dirty="0">
                  <a:solidFill>
                    <a:schemeClr val="bg1"/>
                  </a:solidFill>
                  <a:latin typeface="Calibri Light" panose="020F0302020204030204" pitchFamily="34" charset="0"/>
                  <a:cs typeface="Calibri Light" panose="020F0302020204030204" pitchFamily="34" charset="0"/>
                </a:rPr>
                <a:t>Robust event curriculum </a:t>
              </a:r>
            </a:p>
          </p:txBody>
        </p:sp>
        <p:sp>
          <p:nvSpPr>
            <p:cNvPr id="58" name="TextBox 57">
              <a:extLst>
                <a:ext uri="{FF2B5EF4-FFF2-40B4-BE49-F238E27FC236}">
                  <a16:creationId xmlns:a16="http://schemas.microsoft.com/office/drawing/2014/main" id="{BF0451B8-6F30-AAD7-9CC4-CB1C2367CA3E}"/>
                </a:ext>
              </a:extLst>
            </p:cNvPr>
            <p:cNvSpPr txBox="1"/>
            <p:nvPr/>
          </p:nvSpPr>
          <p:spPr>
            <a:xfrm>
              <a:off x="6230339" y="4092772"/>
              <a:ext cx="4457831" cy="461665"/>
            </a:xfrm>
            <a:prstGeom prst="rect">
              <a:avLst/>
            </a:prstGeom>
            <a:noFill/>
          </p:spPr>
          <p:txBody>
            <a:bodyPr wrap="square">
              <a:spAutoFit/>
            </a:bodyPr>
            <a:lstStyle/>
            <a:p>
              <a:pPr marL="0" marR="0" lvl="1" algn="l" defTabSz="457200" rtl="0" eaLnBrk="1" fontAlgn="auto" latinLnBrk="0" hangingPunct="1">
                <a:lnSpc>
                  <a:spcPct val="100000"/>
                </a:lnSpc>
                <a:spcBef>
                  <a:spcPts val="600"/>
                </a:spcBef>
                <a:spcAft>
                  <a:spcPts val="0"/>
                </a:spcAft>
                <a:buClrTx/>
                <a:buSzTx/>
                <a:tabLst/>
                <a:defRPr/>
              </a:pPr>
              <a:r>
                <a:rPr lang="en-US" sz="2400" dirty="0">
                  <a:solidFill>
                    <a:schemeClr val="bg1"/>
                  </a:solidFill>
                  <a:latin typeface="Calibri Light" panose="020F0302020204030204" pitchFamily="34" charset="0"/>
                  <a:cs typeface="Calibri Light" panose="020F0302020204030204" pitchFamily="34" charset="0"/>
                </a:rPr>
                <a:t>New learning opportunities </a:t>
              </a:r>
            </a:p>
          </p:txBody>
        </p:sp>
        <p:sp>
          <p:nvSpPr>
            <p:cNvPr id="59" name="TextBox 58">
              <a:extLst>
                <a:ext uri="{FF2B5EF4-FFF2-40B4-BE49-F238E27FC236}">
                  <a16:creationId xmlns:a16="http://schemas.microsoft.com/office/drawing/2014/main" id="{34CEAFE0-4FF9-2722-686E-A11912B5391F}"/>
                </a:ext>
              </a:extLst>
            </p:cNvPr>
            <p:cNvSpPr txBox="1"/>
            <p:nvPr/>
          </p:nvSpPr>
          <p:spPr>
            <a:xfrm>
              <a:off x="6230339" y="5203141"/>
              <a:ext cx="4457831" cy="461665"/>
            </a:xfrm>
            <a:prstGeom prst="rect">
              <a:avLst/>
            </a:prstGeom>
            <a:noFill/>
          </p:spPr>
          <p:txBody>
            <a:bodyPr wrap="square">
              <a:spAutoFit/>
            </a:bodyPr>
            <a:lstStyle/>
            <a:p>
              <a:pPr marL="0" marR="0" lvl="1" algn="l" defTabSz="457200" rtl="0" eaLnBrk="1" fontAlgn="auto" latinLnBrk="0" hangingPunct="1">
                <a:lnSpc>
                  <a:spcPct val="100000"/>
                </a:lnSpc>
                <a:spcBef>
                  <a:spcPts val="600"/>
                </a:spcBef>
                <a:spcAft>
                  <a:spcPts val="0"/>
                </a:spcAft>
                <a:buClrTx/>
                <a:buSzTx/>
                <a:tabLst/>
                <a:defRPr/>
              </a:pPr>
              <a:r>
                <a:rPr lang="en-US" sz="2400" dirty="0">
                  <a:solidFill>
                    <a:schemeClr val="bg1"/>
                  </a:solidFill>
                  <a:latin typeface="Calibri Light" panose="020F0302020204030204" pitchFamily="34" charset="0"/>
                  <a:cs typeface="Calibri Light" panose="020F0302020204030204" pitchFamily="34" charset="0"/>
                </a:rPr>
                <a:t>Real-time communications </a:t>
              </a:r>
            </a:p>
          </p:txBody>
        </p:sp>
        <p:sp>
          <p:nvSpPr>
            <p:cNvPr id="11" name="Oval 10">
              <a:extLst>
                <a:ext uri="{FF2B5EF4-FFF2-40B4-BE49-F238E27FC236}">
                  <a16:creationId xmlns:a16="http://schemas.microsoft.com/office/drawing/2014/main" id="{84CF12C2-E499-6998-B7FE-CC823090E06C}"/>
                </a:ext>
              </a:extLst>
            </p:cNvPr>
            <p:cNvSpPr/>
            <p:nvPr/>
          </p:nvSpPr>
          <p:spPr bwMode="auto">
            <a:xfrm>
              <a:off x="2896534" y="2193433"/>
              <a:ext cx="406226" cy="694944"/>
            </a:xfrm>
            <a:prstGeom prst="ellipse">
              <a:avLst/>
            </a:prstGeom>
            <a:solidFill>
              <a:srgbClr val="E6E6E6"/>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12" name="Oval 11">
              <a:extLst>
                <a:ext uri="{FF2B5EF4-FFF2-40B4-BE49-F238E27FC236}">
                  <a16:creationId xmlns:a16="http://schemas.microsoft.com/office/drawing/2014/main" id="{B5292B64-B567-5E32-7538-63A84F9E0AEF}"/>
                </a:ext>
              </a:extLst>
            </p:cNvPr>
            <p:cNvSpPr/>
            <p:nvPr/>
          </p:nvSpPr>
          <p:spPr bwMode="auto">
            <a:xfrm>
              <a:off x="2899466" y="2970098"/>
              <a:ext cx="406226" cy="694944"/>
            </a:xfrm>
            <a:prstGeom prst="ellipse">
              <a:avLst/>
            </a:prstGeom>
            <a:solidFill>
              <a:schemeClr val="accent5"/>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13" name="Oval 12">
              <a:extLst>
                <a:ext uri="{FF2B5EF4-FFF2-40B4-BE49-F238E27FC236}">
                  <a16:creationId xmlns:a16="http://schemas.microsoft.com/office/drawing/2014/main" id="{86108CFD-21B4-4883-EAD4-EF5A914C86B2}"/>
                </a:ext>
              </a:extLst>
            </p:cNvPr>
            <p:cNvSpPr/>
            <p:nvPr/>
          </p:nvSpPr>
          <p:spPr bwMode="auto">
            <a:xfrm>
              <a:off x="2895658" y="3739863"/>
              <a:ext cx="406226" cy="694944"/>
            </a:xfrm>
            <a:prstGeom prst="ellipse">
              <a:avLst/>
            </a:prstGeom>
            <a:solidFill>
              <a:srgbClr val="0559C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14" name="Oval 13">
              <a:extLst>
                <a:ext uri="{FF2B5EF4-FFF2-40B4-BE49-F238E27FC236}">
                  <a16:creationId xmlns:a16="http://schemas.microsoft.com/office/drawing/2014/main" id="{8F8C477A-1024-0E4B-D25E-7293EDEEA543}"/>
                </a:ext>
              </a:extLst>
            </p:cNvPr>
            <p:cNvSpPr/>
            <p:nvPr/>
          </p:nvSpPr>
          <p:spPr bwMode="auto">
            <a:xfrm>
              <a:off x="2896534" y="4506782"/>
              <a:ext cx="406226" cy="694944"/>
            </a:xfrm>
            <a:prstGeom prst="ellipse">
              <a:avLst/>
            </a:prstGeom>
            <a:solidFill>
              <a:srgbClr val="062672"/>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spTree>
    <p:extLst>
      <p:ext uri="{BB962C8B-B14F-4D97-AF65-F5344CB8AC3E}">
        <p14:creationId xmlns:p14="http://schemas.microsoft.com/office/powerpoint/2010/main" val="31663486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516945F8-7944-5611-F3E2-2BD3DB2D4CB2}"/>
              </a:ext>
            </a:extLst>
          </p:cNvPr>
          <p:cNvGrpSpPr/>
          <p:nvPr/>
        </p:nvGrpSpPr>
        <p:grpSpPr>
          <a:xfrm rot="5400000">
            <a:off x="6014014" y="-2270050"/>
            <a:ext cx="185855" cy="12213870"/>
            <a:chOff x="2277612" y="-6259477"/>
            <a:chExt cx="1093808" cy="10698490"/>
          </a:xfrm>
        </p:grpSpPr>
        <p:sp>
          <p:nvSpPr>
            <p:cNvPr id="58" name="Rectangle 57">
              <a:extLst>
                <a:ext uri="{FF2B5EF4-FFF2-40B4-BE49-F238E27FC236}">
                  <a16:creationId xmlns:a16="http://schemas.microsoft.com/office/drawing/2014/main" id="{9DC88E3B-1AD4-BC04-B77B-149A056B4EEB}"/>
                </a:ext>
              </a:extLst>
            </p:cNvPr>
            <p:cNvSpPr/>
            <p:nvPr/>
          </p:nvSpPr>
          <p:spPr bwMode="auto">
            <a:xfrm rot="16200000">
              <a:off x="-2661610" y="-1047387"/>
              <a:ext cx="10698480" cy="274320"/>
            </a:xfrm>
            <a:prstGeom prst="rect">
              <a:avLst/>
            </a:prstGeom>
            <a:solidFill>
              <a:schemeClr val="accent5"/>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sp>
          <p:nvSpPr>
            <p:cNvPr id="56" name="Rectangle 55">
              <a:extLst>
                <a:ext uri="{FF2B5EF4-FFF2-40B4-BE49-F238E27FC236}">
                  <a16:creationId xmlns:a16="http://schemas.microsoft.com/office/drawing/2014/main" id="{29DBE058-1233-930C-C487-BDCD6E4C1701}"/>
                </a:ext>
              </a:extLst>
            </p:cNvPr>
            <p:cNvSpPr/>
            <p:nvPr/>
          </p:nvSpPr>
          <p:spPr bwMode="auto">
            <a:xfrm rot="16200000">
              <a:off x="-2388076" y="-1047390"/>
              <a:ext cx="10698480" cy="274320"/>
            </a:xfrm>
            <a:prstGeom prst="rect">
              <a:avLst/>
            </a:prstGeom>
            <a:solidFill>
              <a:schemeClr val="accent4"/>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52" name="Rectangle 51">
              <a:extLst>
                <a:ext uri="{FF2B5EF4-FFF2-40B4-BE49-F238E27FC236}">
                  <a16:creationId xmlns:a16="http://schemas.microsoft.com/office/drawing/2014/main" id="{95B5EE92-D831-2A92-35D9-E33048420CF4}"/>
                </a:ext>
              </a:extLst>
            </p:cNvPr>
            <p:cNvSpPr/>
            <p:nvPr/>
          </p:nvSpPr>
          <p:spPr bwMode="auto">
            <a:xfrm rot="16200000">
              <a:off x="-2934464" y="-1047397"/>
              <a:ext cx="10698480" cy="274318"/>
            </a:xfrm>
            <a:prstGeom prst="rect">
              <a:avLst/>
            </a:prstGeom>
            <a:solidFill>
              <a:schemeClr val="bg1">
                <a:lumMod val="85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50" name="Rectangle 49">
              <a:extLst>
                <a:ext uri="{FF2B5EF4-FFF2-40B4-BE49-F238E27FC236}">
                  <a16:creationId xmlns:a16="http://schemas.microsoft.com/office/drawing/2014/main" id="{3EACE9CA-0307-31E9-A5D9-AAD01076F616}"/>
                </a:ext>
              </a:extLst>
            </p:cNvPr>
            <p:cNvSpPr/>
            <p:nvPr/>
          </p:nvSpPr>
          <p:spPr bwMode="auto">
            <a:xfrm rot="16200000">
              <a:off x="-2114976" y="-1047395"/>
              <a:ext cx="10698480" cy="274320"/>
            </a:xfrm>
            <a:prstGeom prst="rect">
              <a:avLst/>
            </a:prstGeom>
            <a:solidFill>
              <a:schemeClr val="accent3"/>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sp>
        <p:nvSpPr>
          <p:cNvPr id="11" name="Rectangle: Single Corner Rounded 10">
            <a:extLst>
              <a:ext uri="{FF2B5EF4-FFF2-40B4-BE49-F238E27FC236}">
                <a16:creationId xmlns:a16="http://schemas.microsoft.com/office/drawing/2014/main" id="{10E9A808-1764-A095-0AD0-3CA885DF2DB2}"/>
              </a:ext>
            </a:extLst>
          </p:cNvPr>
          <p:cNvSpPr/>
          <p:nvPr/>
        </p:nvSpPr>
        <p:spPr bwMode="auto">
          <a:xfrm>
            <a:off x="603228" y="2595227"/>
            <a:ext cx="5073627" cy="2751473"/>
          </a:xfrm>
          <a:prstGeom prst="round1Rect">
            <a:avLst/>
          </a:prstGeom>
          <a:solidFill>
            <a:schemeClr val="bg1"/>
          </a:solidFill>
          <a:ln w="38100" cap="flat" cmpd="sng" algn="ctr">
            <a:solidFill>
              <a:schemeClr val="accent3"/>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6" name="Slide Number Placeholder 1">
            <a:extLst>
              <a:ext uri="{FF2B5EF4-FFF2-40B4-BE49-F238E27FC236}">
                <a16:creationId xmlns:a16="http://schemas.microsoft.com/office/drawing/2014/main" id="{5B0FD9CD-A496-BF83-F5AC-4E95B02FC8B0}"/>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23A240F-EAFE-E84F-B44C-6D7A08E0E409}" type="slidenum">
              <a:rPr lang="en-US" sz="800" smtClean="0">
                <a:solidFill>
                  <a:srgbClr val="000000"/>
                </a:solidFill>
                <a:latin typeface="Calibri Light" panose="020F0302020204030204" pitchFamily="34" charset="0"/>
                <a:cs typeface="Calibri Light" panose="020F0302020204030204" pitchFamily="34" charset="0"/>
              </a:rPr>
              <a:pPr>
                <a:defRPr/>
              </a:pPr>
              <a:t>12</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12" name="TextBox 11">
            <a:extLst>
              <a:ext uri="{FF2B5EF4-FFF2-40B4-BE49-F238E27FC236}">
                <a16:creationId xmlns:a16="http://schemas.microsoft.com/office/drawing/2014/main" id="{778EC708-D352-34AD-4055-7B2625A8C181}"/>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DC/integrated clients only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FF0000"/>
                </a:solidFill>
                <a:latin typeface="Calibri Light" panose="020F0302020204030204" pitchFamily="34" charset="0"/>
                <a:cs typeface="Calibri Light" panose="020F0302020204030204" pitchFamily="34" charset="0"/>
              </a:rPr>
              <a:t>Delete if equity only client</a:t>
            </a:r>
            <a:endPar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endParaRPr>
          </a:p>
        </p:txBody>
      </p:sp>
      <p:sp>
        <p:nvSpPr>
          <p:cNvPr id="8" name="TextBox 7">
            <a:extLst>
              <a:ext uri="{FF2B5EF4-FFF2-40B4-BE49-F238E27FC236}">
                <a16:creationId xmlns:a16="http://schemas.microsoft.com/office/drawing/2014/main" id="{8FF19CE4-BDC5-22D4-294E-6CFAF98C3691}"/>
              </a:ext>
            </a:extLst>
          </p:cNvPr>
          <p:cNvSpPr txBox="1"/>
          <p:nvPr/>
        </p:nvSpPr>
        <p:spPr>
          <a:xfrm>
            <a:off x="179339" y="5873797"/>
            <a:ext cx="3143053" cy="21544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sp>
        <p:nvSpPr>
          <p:cNvPr id="38" name="Slide Number Placeholder 37">
            <a:extLst>
              <a:ext uri="{FF2B5EF4-FFF2-40B4-BE49-F238E27FC236}">
                <a16:creationId xmlns:a16="http://schemas.microsoft.com/office/drawing/2014/main" id="{AA519D54-0489-00F8-7B81-7651E9D77181}"/>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37" name="Title 36">
            <a:extLst>
              <a:ext uri="{FF2B5EF4-FFF2-40B4-BE49-F238E27FC236}">
                <a16:creationId xmlns:a16="http://schemas.microsoft.com/office/drawing/2014/main" id="{E2F2041B-50B4-B6BE-FB67-51C85ECF8EAB}"/>
              </a:ext>
            </a:extLst>
          </p:cNvPr>
          <p:cNvSpPr>
            <a:spLocks noGrp="1"/>
          </p:cNvSpPr>
          <p:nvPr>
            <p:ph type="title"/>
          </p:nvPr>
        </p:nvSpPr>
        <p:spPr>
          <a:xfrm>
            <a:off x="457198" y="517760"/>
            <a:ext cx="11563351" cy="687310"/>
          </a:xfrm>
        </p:spPr>
        <p:txBody>
          <a:bodyPr tIns="0" bIns="0"/>
          <a:lstStyle/>
          <a:p>
            <a:r>
              <a:rPr lang="en-US" sz="3200" dirty="0"/>
              <a:t>Deepening connections, driving actions with personalized engagement</a:t>
            </a:r>
          </a:p>
        </p:txBody>
      </p:sp>
      <p:sp>
        <p:nvSpPr>
          <p:cNvPr id="72" name="TextBox 71">
            <a:extLst>
              <a:ext uri="{FF2B5EF4-FFF2-40B4-BE49-F238E27FC236}">
                <a16:creationId xmlns:a16="http://schemas.microsoft.com/office/drawing/2014/main" id="{7D3FE476-C4D5-38DE-854C-DC3E9D53ED40}"/>
              </a:ext>
            </a:extLst>
          </p:cNvPr>
          <p:cNvSpPr txBox="1"/>
          <p:nvPr/>
        </p:nvSpPr>
        <p:spPr>
          <a:xfrm>
            <a:off x="752633" y="2660650"/>
            <a:ext cx="4799726" cy="2314564"/>
          </a:xfrm>
          <a:prstGeom prst="rect">
            <a:avLst/>
          </a:prstGeom>
          <a:noFill/>
        </p:spPr>
        <p:txBody>
          <a:bodyPr wrap="square" lIns="0" tIns="0" rIns="0" bIns="0" rtlCol="0">
            <a:noAutofit/>
          </a:bodyPr>
          <a:lstStyle/>
          <a:p>
            <a:pPr marR="0" lvl="0" algn="l" defTabSz="457200" rtl="0" eaLnBrk="1" fontAlgn="auto" latinLnBrk="0" hangingPunct="1">
              <a:spcAft>
                <a:spcPts val="600"/>
              </a:spcAft>
              <a:buClrTx/>
              <a:buSzTx/>
              <a:tabLst/>
              <a:defRPr/>
            </a:pP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NEW action-oriented outreach:</a:t>
            </a:r>
          </a:p>
          <a:p>
            <a:pPr marL="800100" lvl="1" indent="-342900" defTabSz="457200">
              <a:spcAft>
                <a:spcPts val="300"/>
              </a:spcAft>
              <a:buFont typeface="Arial" panose="020B0604020202020204" pitchFamily="34" charset="0"/>
              <a:buChar char="•"/>
              <a:defRPr/>
            </a:pP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Abandoned enrollment</a:t>
            </a:r>
          </a:p>
          <a:p>
            <a:pPr marL="800100" lvl="1" indent="-342900" defTabSz="457200">
              <a:spcAft>
                <a:spcPts val="300"/>
              </a:spcAft>
              <a:buFont typeface="Arial" panose="020B0604020202020204" pitchFamily="34" charset="0"/>
              <a:buChar char="•"/>
              <a:defRPr/>
            </a:pP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No beneficiary designation</a:t>
            </a:r>
          </a:p>
          <a:p>
            <a:pPr marL="800100" lvl="1" indent="-342900" defTabSz="457200">
              <a:spcAft>
                <a:spcPts val="600"/>
              </a:spcAft>
              <a:buFont typeface="Arial" panose="020B0604020202020204" pitchFamily="34" charset="0"/>
              <a:buChar char="•"/>
              <a:defRPr/>
            </a:pP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Contribution limits</a:t>
            </a:r>
          </a:p>
          <a:p>
            <a:pPr marR="0" lvl="0" algn="l" defTabSz="457200" rtl="0" eaLnBrk="1" fontAlgn="auto" latinLnBrk="0" hangingPunct="1">
              <a:spcAft>
                <a:spcPts val="1200"/>
              </a:spcAft>
              <a:buClrTx/>
              <a:buSzTx/>
              <a:tabLst/>
              <a:defRPr/>
            </a:pP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Expanded engagement including a year-end 2025 summary</a:t>
            </a:r>
          </a:p>
          <a:p>
            <a:pPr marR="0" lvl="0" algn="l" defTabSz="457200" rtl="0" eaLnBrk="1" fontAlgn="auto" latinLnBrk="0" hangingPunct="1">
              <a:spcAft>
                <a:spcPts val="1200"/>
              </a:spcAft>
              <a:buClrTx/>
              <a:buSzTx/>
              <a:tabLst/>
              <a:defRPr/>
            </a:pP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Detailed reporting to understand true impact</a:t>
            </a:r>
          </a:p>
        </p:txBody>
      </p:sp>
      <p:sp>
        <p:nvSpPr>
          <p:cNvPr id="2" name="TextBox 1">
            <a:extLst>
              <a:ext uri="{FF2B5EF4-FFF2-40B4-BE49-F238E27FC236}">
                <a16:creationId xmlns:a16="http://schemas.microsoft.com/office/drawing/2014/main" id="{650B594C-1916-B6C1-1DFA-573FAFB09340}"/>
              </a:ext>
            </a:extLst>
          </p:cNvPr>
          <p:cNvSpPr txBox="1"/>
          <p:nvPr/>
        </p:nvSpPr>
        <p:spPr>
          <a:xfrm>
            <a:off x="280129" y="5700948"/>
            <a:ext cx="1359485" cy="215444"/>
          </a:xfrm>
          <a:prstGeom prst="rect">
            <a:avLst/>
          </a:prstGeom>
          <a:noFill/>
        </p:spPr>
        <p:txBody>
          <a:bodyPr wrap="square" lIns="0" rIns="0" rtlCol="0">
            <a:spAutoFit/>
          </a:bodyPr>
          <a:lstStyle/>
          <a:p>
            <a:pPr marL="0" marR="0" lvl="0" indent="0" defTabSz="3429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Through 9/30/24</a:t>
            </a:r>
          </a:p>
        </p:txBody>
      </p:sp>
      <p:grpSp>
        <p:nvGrpSpPr>
          <p:cNvPr id="7" name="Group 6">
            <a:extLst>
              <a:ext uri="{FF2B5EF4-FFF2-40B4-BE49-F238E27FC236}">
                <a16:creationId xmlns:a16="http://schemas.microsoft.com/office/drawing/2014/main" id="{492E88EE-E689-1397-DAAB-52D9DCF5AD29}"/>
              </a:ext>
            </a:extLst>
          </p:cNvPr>
          <p:cNvGrpSpPr/>
          <p:nvPr/>
        </p:nvGrpSpPr>
        <p:grpSpPr>
          <a:xfrm>
            <a:off x="1871384" y="1278270"/>
            <a:ext cx="3773941" cy="629565"/>
            <a:chOff x="1871384" y="1278270"/>
            <a:chExt cx="3773941" cy="629565"/>
          </a:xfrm>
        </p:grpSpPr>
        <p:sp>
          <p:nvSpPr>
            <p:cNvPr id="28" name="Rectangle 27">
              <a:extLst>
                <a:ext uri="{FF2B5EF4-FFF2-40B4-BE49-F238E27FC236}">
                  <a16:creationId xmlns:a16="http://schemas.microsoft.com/office/drawing/2014/main" id="{718EBF01-38A7-AE59-6936-B06254F74F1E}"/>
                </a:ext>
              </a:extLst>
            </p:cNvPr>
            <p:cNvSpPr/>
            <p:nvPr/>
          </p:nvSpPr>
          <p:spPr>
            <a:xfrm>
              <a:off x="2806036" y="1325662"/>
              <a:ext cx="2839289" cy="457200"/>
            </a:xfrm>
            <a:prstGeom prst="rect">
              <a:avLst/>
            </a:prstGeom>
          </p:spPr>
          <p:txBody>
            <a:bodyPr wrap="square" lIns="0" tIns="0" rIns="0" bIns="0" anchor="ctr">
              <a:noAutofit/>
            </a:bodyPr>
            <a:lstStyle/>
            <a:p>
              <a:pPr marL="0" lvl="1" algn="ctr" defTabSz="457200">
                <a:spcBef>
                  <a:spcPts val="210"/>
                </a:spcBef>
                <a:defRPr/>
              </a:pPr>
              <a:r>
                <a:rPr lang="en-US" sz="2000" dirty="0">
                  <a:solidFill>
                    <a:srgbClr val="000000"/>
                  </a:solidFill>
                  <a:latin typeface="Calibri Light" panose="020F0302020204030204" pitchFamily="34" charset="0"/>
                  <a:cs typeface="Calibri Light" panose="020F0302020204030204" pitchFamily="34" charset="0"/>
                </a:rPr>
                <a:t>unique messages delivered</a:t>
              </a:r>
            </a:p>
          </p:txBody>
        </p:sp>
        <p:sp>
          <p:nvSpPr>
            <p:cNvPr id="27" name="TextBox 26">
              <a:extLst>
                <a:ext uri="{FF2B5EF4-FFF2-40B4-BE49-F238E27FC236}">
                  <a16:creationId xmlns:a16="http://schemas.microsoft.com/office/drawing/2014/main" id="{2E4884CF-EC97-EEFF-DFFF-05B8C02DF4B5}"/>
                </a:ext>
              </a:extLst>
            </p:cNvPr>
            <p:cNvSpPr txBox="1"/>
            <p:nvPr/>
          </p:nvSpPr>
          <p:spPr>
            <a:xfrm>
              <a:off x="1871384" y="1278270"/>
              <a:ext cx="1017775"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800" i="0" dirty="0">
                  <a:solidFill>
                    <a:schemeClr val="accent4"/>
                  </a:solidFill>
                  <a:effectLst/>
                  <a:latin typeface="+mj-lt"/>
                </a:rPr>
                <a:t>3.8M</a:t>
              </a:r>
              <a:endParaRPr lang="en-US" sz="2800" i="0" baseline="30000" dirty="0">
                <a:solidFill>
                  <a:schemeClr val="accent4"/>
                </a:solidFill>
                <a:effectLst/>
                <a:latin typeface="+mj-lt"/>
              </a:endParaRPr>
            </a:p>
          </p:txBody>
        </p:sp>
        <p:sp>
          <p:nvSpPr>
            <p:cNvPr id="4" name="Freeform: Shape 3">
              <a:extLst>
                <a:ext uri="{FF2B5EF4-FFF2-40B4-BE49-F238E27FC236}">
                  <a16:creationId xmlns:a16="http://schemas.microsoft.com/office/drawing/2014/main" id="{0005756A-FE1F-B901-61CE-BCDA02C96F1D}"/>
                </a:ext>
              </a:extLst>
            </p:cNvPr>
            <p:cNvSpPr/>
            <p:nvPr/>
          </p:nvSpPr>
          <p:spPr bwMode="auto">
            <a:xfrm>
              <a:off x="1977309" y="1763427"/>
              <a:ext cx="3668016" cy="144408"/>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grpSp>
        <p:nvGrpSpPr>
          <p:cNvPr id="9" name="Group 8">
            <a:extLst>
              <a:ext uri="{FF2B5EF4-FFF2-40B4-BE49-F238E27FC236}">
                <a16:creationId xmlns:a16="http://schemas.microsoft.com/office/drawing/2014/main" id="{6E9A1F05-020D-115C-60E3-A0D8FC55D16E}"/>
              </a:ext>
            </a:extLst>
          </p:cNvPr>
          <p:cNvGrpSpPr/>
          <p:nvPr/>
        </p:nvGrpSpPr>
        <p:grpSpPr>
          <a:xfrm>
            <a:off x="6409439" y="1281604"/>
            <a:ext cx="2656602" cy="609428"/>
            <a:chOff x="6409439" y="1281604"/>
            <a:chExt cx="2656602" cy="609428"/>
          </a:xfrm>
        </p:grpSpPr>
        <p:sp>
          <p:nvSpPr>
            <p:cNvPr id="33" name="Rectangle 32">
              <a:extLst>
                <a:ext uri="{FF2B5EF4-FFF2-40B4-BE49-F238E27FC236}">
                  <a16:creationId xmlns:a16="http://schemas.microsoft.com/office/drawing/2014/main" id="{93A7E2F2-5234-5D8E-B157-46DEAAF0E99D}"/>
                </a:ext>
              </a:extLst>
            </p:cNvPr>
            <p:cNvSpPr/>
            <p:nvPr/>
          </p:nvSpPr>
          <p:spPr>
            <a:xfrm>
              <a:off x="7344091" y="1322573"/>
              <a:ext cx="1721950" cy="457200"/>
            </a:xfrm>
            <a:prstGeom prst="rect">
              <a:avLst/>
            </a:prstGeom>
          </p:spPr>
          <p:txBody>
            <a:bodyPr wrap="square" lIns="0" tIns="0" rIns="0" bIns="0" anchor="ctr">
              <a:noAutofit/>
            </a:bodyPr>
            <a:lstStyle/>
            <a:p>
              <a:pPr marL="0" lvl="1" algn="ctr" defTabSz="457200">
                <a:spcBef>
                  <a:spcPts val="210"/>
                </a:spcBef>
                <a:defRPr/>
              </a:pPr>
              <a:r>
                <a:rPr lang="en-US" sz="2000" dirty="0">
                  <a:solidFill>
                    <a:srgbClr val="000000"/>
                  </a:solidFill>
                  <a:latin typeface="Calibri Light" panose="020F0302020204030204" pitchFamily="34" charset="0"/>
                  <a:cs typeface="Calibri Light" panose="020F0302020204030204" pitchFamily="34" charset="0"/>
                </a:rPr>
                <a:t>emails delivered</a:t>
              </a:r>
            </a:p>
          </p:txBody>
        </p:sp>
        <p:sp>
          <p:nvSpPr>
            <p:cNvPr id="74" name="TextBox 73">
              <a:extLst>
                <a:ext uri="{FF2B5EF4-FFF2-40B4-BE49-F238E27FC236}">
                  <a16:creationId xmlns:a16="http://schemas.microsoft.com/office/drawing/2014/main" id="{BDF26CF9-A12C-BCB1-30A6-26AB0D8335FC}"/>
                </a:ext>
              </a:extLst>
            </p:cNvPr>
            <p:cNvSpPr txBox="1"/>
            <p:nvPr/>
          </p:nvSpPr>
          <p:spPr>
            <a:xfrm>
              <a:off x="6409439" y="1281604"/>
              <a:ext cx="1017775"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800" i="0" dirty="0">
                  <a:solidFill>
                    <a:schemeClr val="accent4"/>
                  </a:solidFill>
                  <a:effectLst/>
                  <a:latin typeface="+mj-lt"/>
                </a:rPr>
                <a:t>8.7M</a:t>
              </a:r>
              <a:endParaRPr lang="en-US" sz="2800" i="0" baseline="30000" dirty="0">
                <a:solidFill>
                  <a:schemeClr val="accent4"/>
                </a:solidFill>
                <a:effectLst/>
                <a:latin typeface="+mj-lt"/>
              </a:endParaRPr>
            </a:p>
          </p:txBody>
        </p:sp>
        <p:sp>
          <p:nvSpPr>
            <p:cNvPr id="5" name="Freeform: Shape 4">
              <a:extLst>
                <a:ext uri="{FF2B5EF4-FFF2-40B4-BE49-F238E27FC236}">
                  <a16:creationId xmlns:a16="http://schemas.microsoft.com/office/drawing/2014/main" id="{9FC0182B-5BA0-BA56-2AB2-9D28ACA9BA9A}"/>
                </a:ext>
              </a:extLst>
            </p:cNvPr>
            <p:cNvSpPr/>
            <p:nvPr/>
          </p:nvSpPr>
          <p:spPr bwMode="auto">
            <a:xfrm>
              <a:off x="6505135" y="1746624"/>
              <a:ext cx="2560906" cy="144408"/>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pic>
        <p:nvPicPr>
          <p:cNvPr id="16" name="Picture 15">
            <a:extLst>
              <a:ext uri="{FF2B5EF4-FFF2-40B4-BE49-F238E27FC236}">
                <a16:creationId xmlns:a16="http://schemas.microsoft.com/office/drawing/2014/main" id="{5728B213-8E30-F4DC-3D07-F02AD4F529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0065" y="2508913"/>
            <a:ext cx="2560906" cy="2986764"/>
          </a:xfrm>
          <a:prstGeom prst="rect">
            <a:avLst/>
          </a:prstGeom>
          <a:effectLst>
            <a:outerShdw blurRad="50800" dist="38100" dir="2700000" algn="tl" rotWithShape="0">
              <a:prstClr val="black">
                <a:alpha val="40000"/>
              </a:prstClr>
            </a:outerShdw>
          </a:effectLst>
        </p:spPr>
      </p:pic>
      <p:pic>
        <p:nvPicPr>
          <p:cNvPr id="45" name="Picture 44" descr="A blue and white text on a blue background&#10;&#10;Description automatically generated">
            <a:extLst>
              <a:ext uri="{FF2B5EF4-FFF2-40B4-BE49-F238E27FC236}">
                <a16:creationId xmlns:a16="http://schemas.microsoft.com/office/drawing/2014/main" id="{77BCFC67-71EF-6498-5D5B-B7FC8A59ED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32363" y="3021203"/>
            <a:ext cx="2200123" cy="2008929"/>
          </a:xfrm>
          <a:prstGeom prst="rect">
            <a:avLst/>
          </a:prstGeom>
        </p:spPr>
      </p:pic>
    </p:spTree>
    <p:extLst>
      <p:ext uri="{BB962C8B-B14F-4D97-AF65-F5344CB8AC3E}">
        <p14:creationId xmlns:p14="http://schemas.microsoft.com/office/powerpoint/2010/main" val="30874518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par>
                                <p:cTn id="12" presetID="42" presetClass="entr" presetSubtype="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anim calcmode="lin" valueType="num">
                                      <p:cBhvr>
                                        <p:cTn id="15" dur="500" fill="hold"/>
                                        <p:tgtEl>
                                          <p:spTgt spid="16"/>
                                        </p:tgtEl>
                                        <p:attrNameLst>
                                          <p:attrName>ppt_x</p:attrName>
                                        </p:attrNameLst>
                                      </p:cBhvr>
                                      <p:tavLst>
                                        <p:tav tm="0">
                                          <p:val>
                                            <p:strVal val="#ppt_x"/>
                                          </p:val>
                                        </p:tav>
                                        <p:tav tm="100000">
                                          <p:val>
                                            <p:strVal val="#ppt_x"/>
                                          </p:val>
                                        </p:tav>
                                      </p:tavLst>
                                    </p:anim>
                                    <p:anim calcmode="lin" valueType="num">
                                      <p:cBhvr>
                                        <p:cTn id="16" dur="500" fill="hold"/>
                                        <p:tgtEl>
                                          <p:spTgt spid="1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500"/>
                                        <p:tgtEl>
                                          <p:spTgt spid="45"/>
                                        </p:tgtEl>
                                      </p:cBhvr>
                                    </p:animEffect>
                                    <p:anim calcmode="lin" valueType="num">
                                      <p:cBhvr>
                                        <p:cTn id="21" dur="500" fill="hold"/>
                                        <p:tgtEl>
                                          <p:spTgt spid="45"/>
                                        </p:tgtEl>
                                        <p:attrNameLst>
                                          <p:attrName>ppt_x</p:attrName>
                                        </p:attrNameLst>
                                      </p:cBhvr>
                                      <p:tavLst>
                                        <p:tav tm="0">
                                          <p:val>
                                            <p:strVal val="#ppt_x"/>
                                          </p:val>
                                        </p:tav>
                                        <p:tav tm="100000">
                                          <p:val>
                                            <p:strVal val="#ppt_x"/>
                                          </p:val>
                                        </p:tav>
                                      </p:tavLst>
                                    </p:anim>
                                    <p:anim calcmode="lin" valueType="num">
                                      <p:cBhvr>
                                        <p:cTn id="22"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3A331F94-6C59-F831-E74F-1839BBC4689A}"/>
              </a:ext>
            </a:extLst>
          </p:cNvPr>
          <p:cNvGrpSpPr/>
          <p:nvPr/>
        </p:nvGrpSpPr>
        <p:grpSpPr>
          <a:xfrm rot="5400000">
            <a:off x="6014014" y="-2270051"/>
            <a:ext cx="185855" cy="12213872"/>
            <a:chOff x="2277617" y="-6259478"/>
            <a:chExt cx="1093807" cy="10698491"/>
          </a:xfrm>
        </p:grpSpPr>
        <p:sp>
          <p:nvSpPr>
            <p:cNvPr id="16" name="Rectangle 15">
              <a:extLst>
                <a:ext uri="{FF2B5EF4-FFF2-40B4-BE49-F238E27FC236}">
                  <a16:creationId xmlns:a16="http://schemas.microsoft.com/office/drawing/2014/main" id="{9DFE673E-4639-CB7B-ACEC-72F99D76AA59}"/>
                </a:ext>
              </a:extLst>
            </p:cNvPr>
            <p:cNvSpPr/>
            <p:nvPr/>
          </p:nvSpPr>
          <p:spPr bwMode="auto">
            <a:xfrm rot="16200000">
              <a:off x="-2661610" y="-1047387"/>
              <a:ext cx="10698480" cy="274320"/>
            </a:xfrm>
            <a:prstGeom prst="rect">
              <a:avLst/>
            </a:prstGeom>
            <a:solidFill>
              <a:schemeClr val="accent5"/>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sp>
          <p:nvSpPr>
            <p:cNvPr id="17" name="Rectangle 16">
              <a:extLst>
                <a:ext uri="{FF2B5EF4-FFF2-40B4-BE49-F238E27FC236}">
                  <a16:creationId xmlns:a16="http://schemas.microsoft.com/office/drawing/2014/main" id="{08747138-BADD-BAFC-8FDB-8E10BA5129DE}"/>
                </a:ext>
              </a:extLst>
            </p:cNvPr>
            <p:cNvSpPr/>
            <p:nvPr/>
          </p:nvSpPr>
          <p:spPr bwMode="auto">
            <a:xfrm rot="16200000">
              <a:off x="-2388076" y="-1047390"/>
              <a:ext cx="10698480" cy="274320"/>
            </a:xfrm>
            <a:prstGeom prst="rect">
              <a:avLst/>
            </a:prstGeom>
            <a:solidFill>
              <a:schemeClr val="accent4"/>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18" name="Rectangle 17">
              <a:extLst>
                <a:ext uri="{FF2B5EF4-FFF2-40B4-BE49-F238E27FC236}">
                  <a16:creationId xmlns:a16="http://schemas.microsoft.com/office/drawing/2014/main" id="{1F14EF40-11BE-B4EC-58BD-F5224E69B6CD}"/>
                </a:ext>
              </a:extLst>
            </p:cNvPr>
            <p:cNvSpPr/>
            <p:nvPr/>
          </p:nvSpPr>
          <p:spPr bwMode="auto">
            <a:xfrm rot="16200000">
              <a:off x="-2934464" y="-1047397"/>
              <a:ext cx="10698480" cy="274318"/>
            </a:xfrm>
            <a:prstGeom prst="rect">
              <a:avLst/>
            </a:prstGeom>
            <a:solidFill>
              <a:schemeClr val="bg1">
                <a:lumMod val="85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19" name="Rectangle 18">
              <a:extLst>
                <a:ext uri="{FF2B5EF4-FFF2-40B4-BE49-F238E27FC236}">
                  <a16:creationId xmlns:a16="http://schemas.microsoft.com/office/drawing/2014/main" id="{BEC5E7F5-7B39-611E-63C6-1DF19C220625}"/>
                </a:ext>
              </a:extLst>
            </p:cNvPr>
            <p:cNvSpPr/>
            <p:nvPr/>
          </p:nvSpPr>
          <p:spPr bwMode="auto">
            <a:xfrm rot="16200000">
              <a:off x="-2114976" y="-1047395"/>
              <a:ext cx="10698480" cy="274320"/>
            </a:xfrm>
            <a:prstGeom prst="rect">
              <a:avLst/>
            </a:prstGeom>
            <a:solidFill>
              <a:schemeClr val="accent3"/>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sp>
        <p:nvSpPr>
          <p:cNvPr id="6" name="Slide Number Placeholder 1">
            <a:extLst>
              <a:ext uri="{FF2B5EF4-FFF2-40B4-BE49-F238E27FC236}">
                <a16:creationId xmlns:a16="http://schemas.microsoft.com/office/drawing/2014/main" id="{5B0FD9CD-A496-BF83-F5AC-4E95B02FC8B0}"/>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23A240F-EAFE-E84F-B44C-6D7A08E0E409}" type="slidenum">
              <a:rPr lang="en-US" sz="800" smtClean="0">
                <a:solidFill>
                  <a:srgbClr val="000000"/>
                </a:solidFill>
                <a:latin typeface="Calibri Light" panose="020F0302020204030204" pitchFamily="34" charset="0"/>
                <a:cs typeface="Calibri Light" panose="020F0302020204030204" pitchFamily="34" charset="0"/>
              </a:rPr>
              <a:pPr>
                <a:defRPr/>
              </a:pPr>
              <a:t>13</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8" name="TextBox 7">
            <a:extLst>
              <a:ext uri="{FF2B5EF4-FFF2-40B4-BE49-F238E27FC236}">
                <a16:creationId xmlns:a16="http://schemas.microsoft.com/office/drawing/2014/main" id="{8FF19CE4-BDC5-22D4-294E-6CFAF98C3691}"/>
              </a:ext>
            </a:extLst>
          </p:cNvPr>
          <p:cNvSpPr txBox="1"/>
          <p:nvPr/>
        </p:nvSpPr>
        <p:spPr>
          <a:xfrm>
            <a:off x="179339" y="5684617"/>
            <a:ext cx="3143053" cy="21544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sp>
        <p:nvSpPr>
          <p:cNvPr id="38" name="Slide Number Placeholder 37">
            <a:extLst>
              <a:ext uri="{FF2B5EF4-FFF2-40B4-BE49-F238E27FC236}">
                <a16:creationId xmlns:a16="http://schemas.microsoft.com/office/drawing/2014/main" id="{AA519D54-0489-00F8-7B81-7651E9D77181}"/>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13</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71" name="Round Single Corner Rectangle 13">
            <a:extLst>
              <a:ext uri="{FF2B5EF4-FFF2-40B4-BE49-F238E27FC236}">
                <a16:creationId xmlns:a16="http://schemas.microsoft.com/office/drawing/2014/main" id="{894C7D6B-B5BC-B88D-FC8A-1F4A4D1E1257}"/>
              </a:ext>
            </a:extLst>
          </p:cNvPr>
          <p:cNvSpPr/>
          <p:nvPr/>
        </p:nvSpPr>
        <p:spPr>
          <a:xfrm flipH="1">
            <a:off x="6852744" y="2424169"/>
            <a:ext cx="5011505" cy="3070812"/>
          </a:xfrm>
          <a:prstGeom prst="round1Rect">
            <a:avLst/>
          </a:prstGeom>
          <a:solidFill>
            <a:schemeClr val="bg1"/>
          </a:solidFill>
          <a:ln w="38100">
            <a:solidFill>
              <a:schemeClr val="accent3"/>
            </a:solidFill>
          </a:ln>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91" b="0" i="0" u="none" strike="noStrike" kern="1200" cap="none" spc="0" normalizeH="0" baseline="0" noProof="0" dirty="0">
              <a:ln>
                <a:noFill/>
              </a:ln>
              <a:solidFill>
                <a:srgbClr val="FFFFFF"/>
              </a:solidFill>
              <a:effectLst/>
              <a:uLnTx/>
              <a:uFillTx/>
              <a:latin typeface="Calibri Light" panose="020F0302020204030204" pitchFamily="34" charset="0"/>
              <a:cs typeface="Calibri Light" panose="020F0302020204030204" pitchFamily="34" charset="0"/>
            </a:endParaRPr>
          </a:p>
        </p:txBody>
      </p:sp>
      <p:sp>
        <p:nvSpPr>
          <p:cNvPr id="72" name="TextBox 71">
            <a:extLst>
              <a:ext uri="{FF2B5EF4-FFF2-40B4-BE49-F238E27FC236}">
                <a16:creationId xmlns:a16="http://schemas.microsoft.com/office/drawing/2014/main" id="{7D3FE476-C4D5-38DE-854C-DC3E9D53ED40}"/>
              </a:ext>
            </a:extLst>
          </p:cNvPr>
          <p:cNvSpPr txBox="1"/>
          <p:nvPr/>
        </p:nvSpPr>
        <p:spPr>
          <a:xfrm>
            <a:off x="7138966" y="2587714"/>
            <a:ext cx="4429849" cy="2752178"/>
          </a:xfrm>
          <a:prstGeom prst="rect">
            <a:avLst/>
          </a:prstGeom>
          <a:noFill/>
        </p:spPr>
        <p:txBody>
          <a:bodyPr wrap="square" lIns="0" tIns="0" rIns="0" bIns="0" rtlCol="0">
            <a:noAutofit/>
          </a:bodyPr>
          <a:lstStyle/>
          <a:p>
            <a:pPr marL="57150" marR="0" lvl="0" algn="l" defTabSz="457200" rtl="0" eaLnBrk="1" fontAlgn="auto" latinLnBrk="0" hangingPunct="1">
              <a:lnSpc>
                <a:spcPct val="150000"/>
              </a:lnSpc>
              <a:spcBef>
                <a:spcPts val="0"/>
              </a:spcBef>
              <a:spcAft>
                <a:spcPts val="1200"/>
              </a:spcAft>
              <a:buClrTx/>
              <a:buSzTx/>
              <a:buFontTx/>
              <a:buNone/>
              <a:defRPr/>
            </a:pPr>
            <a:r>
              <a:rPr lang="en-US" sz="2000" dirty="0">
                <a:solidFill>
                  <a:schemeClr val="accent3"/>
                </a:solidFill>
                <a:latin typeface="Calibri Light" panose="020F0302020204030204" pitchFamily="34" charset="0"/>
                <a:cs typeface="Calibri Light" panose="020F0302020204030204" pitchFamily="34" charset="0"/>
              </a:rPr>
              <a:t>NEW Money Minutes bite-sized series</a:t>
            </a:r>
          </a:p>
          <a:p>
            <a:pPr marL="57150" marR="0" lvl="0" algn="l" defTabSz="457200" rtl="0" eaLnBrk="1" fontAlgn="auto" latinLnBrk="0" hangingPunct="1">
              <a:lnSpc>
                <a:spcPct val="150000"/>
              </a:lnSpc>
              <a:spcBef>
                <a:spcPts val="0"/>
              </a:spcBef>
              <a:spcAft>
                <a:spcPts val="1200"/>
              </a:spcAft>
              <a:buClrTx/>
              <a:buSzTx/>
              <a:buFontTx/>
              <a:buNone/>
              <a:defRPr/>
            </a:pPr>
            <a:r>
              <a:rPr lang="en-US" sz="2000" dirty="0">
                <a:solidFill>
                  <a:schemeClr val="accent3"/>
                </a:solidFill>
                <a:latin typeface="Calibri Light" panose="020F0302020204030204" pitchFamily="34" charset="0"/>
                <a:cs typeface="Calibri Light" panose="020F0302020204030204" pitchFamily="34" charset="0"/>
              </a:rPr>
              <a:t>Advanced planning curriculum</a:t>
            </a:r>
          </a:p>
          <a:p>
            <a:pPr marL="57150" marR="0" lvl="0" algn="l" defTabSz="457200" rtl="0" eaLnBrk="1" fontAlgn="auto" latinLnBrk="0" hangingPunct="1">
              <a:spcBef>
                <a:spcPts val="0"/>
              </a:spcBef>
              <a:spcAft>
                <a:spcPts val="600"/>
              </a:spcAft>
              <a:buClrTx/>
              <a:buSzTx/>
              <a:buFontTx/>
              <a:buNone/>
              <a:defRPr/>
            </a:pPr>
            <a:r>
              <a:rPr lang="en-US" sz="2000" dirty="0">
                <a:solidFill>
                  <a:schemeClr val="accent3"/>
                </a:solidFill>
                <a:latin typeface="Calibri Light" panose="020F0302020204030204" pitchFamily="34" charset="0"/>
                <a:cs typeface="Calibri Light" panose="020F0302020204030204" pitchFamily="34" charset="0"/>
              </a:rPr>
              <a:t>Multi-touchpoint promotion:</a:t>
            </a:r>
          </a:p>
          <a:p>
            <a:pPr marL="857250" lvl="1" indent="-342900" defTabSz="457200">
              <a:spcAft>
                <a:spcPts val="600"/>
              </a:spcAft>
              <a:buFont typeface="Arial" panose="020B0604020202020204" pitchFamily="34" charset="0"/>
              <a:buChar char="•"/>
              <a:defRPr/>
            </a:pPr>
            <a:r>
              <a:rPr lang="en-US" sz="2000" dirty="0">
                <a:solidFill>
                  <a:schemeClr val="accent3"/>
                </a:solidFill>
                <a:latin typeface="Calibri Light" panose="020F0302020204030204" pitchFamily="34" charset="0"/>
                <a:cs typeface="Calibri Light" panose="020F0302020204030204" pitchFamily="34" charset="0"/>
              </a:rPr>
              <a:t>Quarterly grab-and-go hub</a:t>
            </a:r>
          </a:p>
          <a:p>
            <a:pPr marL="857250" lvl="1" indent="-342900" defTabSz="457200">
              <a:spcAft>
                <a:spcPts val="600"/>
              </a:spcAft>
              <a:buFont typeface="Arial" panose="020B0604020202020204" pitchFamily="34" charset="0"/>
              <a:buChar char="•"/>
              <a:defRPr/>
            </a:pPr>
            <a:r>
              <a:rPr lang="en-US" sz="2000" dirty="0">
                <a:solidFill>
                  <a:schemeClr val="accent3"/>
                </a:solidFill>
                <a:latin typeface="Calibri Light" panose="020F0302020204030204" pitchFamily="34" charset="0"/>
                <a:cs typeface="Calibri Light" panose="020F0302020204030204" pitchFamily="34" charset="0"/>
              </a:rPr>
              <a:t>Packaged monthly reminders</a:t>
            </a:r>
          </a:p>
          <a:p>
            <a:pPr marL="857250" lvl="1" indent="-342900" defTabSz="457200">
              <a:spcAft>
                <a:spcPts val="600"/>
              </a:spcAft>
              <a:buFont typeface="Arial" panose="020B0604020202020204" pitchFamily="34" charset="0"/>
              <a:buChar char="•"/>
              <a:defRPr/>
            </a:pPr>
            <a:r>
              <a:rPr lang="en-US" sz="2000" dirty="0">
                <a:solidFill>
                  <a:schemeClr val="accent3"/>
                </a:solidFill>
                <a:latin typeface="Calibri Light" panose="020F0302020204030204" pitchFamily="34" charset="0"/>
                <a:cs typeface="Calibri Light" panose="020F0302020204030204" pitchFamily="34" charset="0"/>
              </a:rPr>
              <a:t>Events Center QR code poster</a:t>
            </a:r>
            <a:endPar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endParaRPr>
          </a:p>
        </p:txBody>
      </p:sp>
      <p:pic>
        <p:nvPicPr>
          <p:cNvPr id="3" name="Picture 2" descr="A computer monitor showing a person painting&#10;&#10;Description automatically generated">
            <a:extLst>
              <a:ext uri="{FF2B5EF4-FFF2-40B4-BE49-F238E27FC236}">
                <a16:creationId xmlns:a16="http://schemas.microsoft.com/office/drawing/2014/main" id="{AD7CA8A3-915D-B3AC-45A0-FBFC88474D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6647" y="2673530"/>
            <a:ext cx="2837740" cy="2315940"/>
          </a:xfrm>
          <a:prstGeom prst="rect">
            <a:avLst/>
          </a:prstGeom>
          <a:ln>
            <a:noFill/>
          </a:ln>
          <a:effectLst>
            <a:outerShdw blurRad="63500" sx="102000" sy="102000" algn="ctr" rotWithShape="0">
              <a:prstClr val="black">
                <a:alpha val="40000"/>
              </a:prstClr>
            </a:outerShdw>
          </a:effectLst>
        </p:spPr>
      </p:pic>
      <p:pic>
        <p:nvPicPr>
          <p:cNvPr id="7" name="Picture 6">
            <a:extLst>
              <a:ext uri="{FF2B5EF4-FFF2-40B4-BE49-F238E27FC236}">
                <a16:creationId xmlns:a16="http://schemas.microsoft.com/office/drawing/2014/main" id="{169F0953-CD6A-C90D-2214-91E6B567A69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11023" y="2974427"/>
            <a:ext cx="2135965" cy="2817912"/>
          </a:xfrm>
          <a:prstGeom prst="rect">
            <a:avLst/>
          </a:prstGeom>
          <a:ln w="6350">
            <a:noFill/>
          </a:ln>
          <a:effectLst>
            <a:outerShdw blurRad="63500" sx="102000" sy="102000" algn="ctr" rotWithShape="0">
              <a:prstClr val="black">
                <a:alpha val="40000"/>
              </a:prstClr>
            </a:outerShdw>
          </a:effectLst>
        </p:spPr>
      </p:pic>
      <p:sp>
        <p:nvSpPr>
          <p:cNvPr id="2" name="Title 36">
            <a:extLst>
              <a:ext uri="{FF2B5EF4-FFF2-40B4-BE49-F238E27FC236}">
                <a16:creationId xmlns:a16="http://schemas.microsoft.com/office/drawing/2014/main" id="{B5C22678-DA45-EED4-0007-E62F12317F5E}"/>
              </a:ext>
            </a:extLst>
          </p:cNvPr>
          <p:cNvSpPr txBox="1">
            <a:spLocks/>
          </p:cNvSpPr>
          <p:nvPr/>
        </p:nvSpPr>
        <p:spPr>
          <a:xfrm>
            <a:off x="457199" y="517760"/>
            <a:ext cx="11285276" cy="687310"/>
          </a:xfrm>
          <a:prstGeom prst="rect">
            <a:avLst/>
          </a:prstGeom>
        </p:spPr>
        <p:txBody>
          <a:bodyPr vert="horz" lIns="0" tIns="0" rIns="0" bIns="0" rtlCol="0" anchor="t">
            <a:noAutofit/>
          </a:bodyPr>
          <a:lstStyle>
            <a:lvl1pPr algn="l" defTabSz="685800" rtl="0" eaLnBrk="1" latinLnBrk="0" hangingPunct="1">
              <a:spcBef>
                <a:spcPct val="0"/>
              </a:spcBef>
              <a:buNone/>
              <a:defRPr sz="2400" b="0" kern="1200" baseline="0">
                <a:solidFill>
                  <a:schemeClr val="tx1"/>
                </a:solidFill>
                <a:latin typeface="Calibri Light" panose="020F0302020204030204" pitchFamily="34" charset="0"/>
                <a:ea typeface="Calibri Light" panose="020F0302020204030204" pitchFamily="34" charset="0"/>
                <a:cs typeface="Calibri Light" panose="020F0302020204030204" pitchFamily="34" charset="0"/>
              </a:defRPr>
            </a:lvl1pPr>
          </a:lstStyle>
          <a:p>
            <a:r>
              <a:rPr lang="en-US" sz="3200" dirty="0">
                <a:solidFill>
                  <a:srgbClr val="000000"/>
                </a:solidFill>
                <a:latin typeface="Calibri Light" panose="020F0302020204030204" pitchFamily="34" charset="0"/>
                <a:cs typeface="Calibri Light" panose="020F0302020204030204" pitchFamily="34" charset="0"/>
              </a:rPr>
              <a:t>Robust education addresses employees’ complex financial needs</a:t>
            </a:r>
            <a:endParaRPr lang="en-US" sz="3200" dirty="0"/>
          </a:p>
        </p:txBody>
      </p:sp>
      <p:grpSp>
        <p:nvGrpSpPr>
          <p:cNvPr id="10" name="Group 9">
            <a:extLst>
              <a:ext uri="{FF2B5EF4-FFF2-40B4-BE49-F238E27FC236}">
                <a16:creationId xmlns:a16="http://schemas.microsoft.com/office/drawing/2014/main" id="{3619A69C-F096-BF7B-1045-7C525B28001B}"/>
              </a:ext>
            </a:extLst>
          </p:cNvPr>
          <p:cNvGrpSpPr/>
          <p:nvPr/>
        </p:nvGrpSpPr>
        <p:grpSpPr>
          <a:xfrm>
            <a:off x="1767840" y="1278270"/>
            <a:ext cx="3638468" cy="631461"/>
            <a:chOff x="1767840" y="1278270"/>
            <a:chExt cx="3638468" cy="631461"/>
          </a:xfrm>
        </p:grpSpPr>
        <p:sp>
          <p:nvSpPr>
            <p:cNvPr id="11" name="Rectangle 10">
              <a:extLst>
                <a:ext uri="{FF2B5EF4-FFF2-40B4-BE49-F238E27FC236}">
                  <a16:creationId xmlns:a16="http://schemas.microsoft.com/office/drawing/2014/main" id="{D6699FA8-3ADE-A7C6-0E38-DD24DDB3EB7C}"/>
                </a:ext>
              </a:extLst>
            </p:cNvPr>
            <p:cNvSpPr/>
            <p:nvPr/>
          </p:nvSpPr>
          <p:spPr>
            <a:xfrm>
              <a:off x="2788920" y="1322573"/>
              <a:ext cx="2617388" cy="457200"/>
            </a:xfrm>
            <a:prstGeom prst="rect">
              <a:avLst/>
            </a:prstGeom>
          </p:spPr>
          <p:txBody>
            <a:bodyPr wrap="square" lIns="0" tIns="0" rIns="0" bIns="0" anchor="ctr">
              <a:noAutofit/>
            </a:bodyPr>
            <a:lstStyle/>
            <a:p>
              <a:pPr marL="0" lvl="1" defTabSz="457200">
                <a:spcBef>
                  <a:spcPts val="210"/>
                </a:spcBef>
                <a:defRPr/>
              </a:pPr>
              <a:r>
                <a:rPr lang="en-US" sz="2000" dirty="0">
                  <a:solidFill>
                    <a:srgbClr val="000000"/>
                  </a:solidFill>
                  <a:latin typeface="Calibri Light" panose="020F0302020204030204" pitchFamily="34" charset="0"/>
                  <a:cs typeface="Calibri Light" panose="020F0302020204030204" pitchFamily="34" charset="0"/>
                </a:rPr>
                <a:t>more seminar attendees</a:t>
              </a:r>
            </a:p>
          </p:txBody>
        </p:sp>
        <p:sp>
          <p:nvSpPr>
            <p:cNvPr id="12" name="TextBox 11">
              <a:extLst>
                <a:ext uri="{FF2B5EF4-FFF2-40B4-BE49-F238E27FC236}">
                  <a16:creationId xmlns:a16="http://schemas.microsoft.com/office/drawing/2014/main" id="{13E635DF-E3C0-EAF0-9781-1D59CB124D11}"/>
                </a:ext>
              </a:extLst>
            </p:cNvPr>
            <p:cNvSpPr txBox="1"/>
            <p:nvPr/>
          </p:nvSpPr>
          <p:spPr>
            <a:xfrm>
              <a:off x="1767840" y="1278270"/>
              <a:ext cx="1101968"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800" i="0" dirty="0">
                  <a:solidFill>
                    <a:schemeClr val="accent4"/>
                  </a:solidFill>
                  <a:effectLst/>
                  <a:latin typeface="+mj-lt"/>
                </a:rPr>
                <a:t>68%</a:t>
              </a:r>
              <a:endParaRPr lang="en-US" sz="2800" i="0" baseline="30000" dirty="0">
                <a:solidFill>
                  <a:schemeClr val="accent4"/>
                </a:solidFill>
                <a:effectLst/>
                <a:latin typeface="+mj-lt"/>
              </a:endParaRPr>
            </a:p>
          </p:txBody>
        </p:sp>
        <p:sp>
          <p:nvSpPr>
            <p:cNvPr id="13" name="Freeform: Shape 12">
              <a:extLst>
                <a:ext uri="{FF2B5EF4-FFF2-40B4-BE49-F238E27FC236}">
                  <a16:creationId xmlns:a16="http://schemas.microsoft.com/office/drawing/2014/main" id="{281AB2E0-C274-D9A7-265E-C572BDA10879}"/>
                </a:ext>
              </a:extLst>
            </p:cNvPr>
            <p:cNvSpPr/>
            <p:nvPr/>
          </p:nvSpPr>
          <p:spPr bwMode="auto">
            <a:xfrm>
              <a:off x="1977308" y="1763427"/>
              <a:ext cx="3429000" cy="146304"/>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grpSp>
      <p:grpSp>
        <p:nvGrpSpPr>
          <p:cNvPr id="14" name="Group 13">
            <a:extLst>
              <a:ext uri="{FF2B5EF4-FFF2-40B4-BE49-F238E27FC236}">
                <a16:creationId xmlns:a16="http://schemas.microsoft.com/office/drawing/2014/main" id="{A67E216F-B5FE-41CC-CCD4-6B27AA964657}"/>
              </a:ext>
            </a:extLst>
          </p:cNvPr>
          <p:cNvGrpSpPr/>
          <p:nvPr/>
        </p:nvGrpSpPr>
        <p:grpSpPr>
          <a:xfrm>
            <a:off x="6409439" y="1281604"/>
            <a:ext cx="4014722" cy="611324"/>
            <a:chOff x="6409439" y="1281604"/>
            <a:chExt cx="4014722" cy="611324"/>
          </a:xfrm>
        </p:grpSpPr>
        <p:sp>
          <p:nvSpPr>
            <p:cNvPr id="20" name="Rectangle 19">
              <a:extLst>
                <a:ext uri="{FF2B5EF4-FFF2-40B4-BE49-F238E27FC236}">
                  <a16:creationId xmlns:a16="http://schemas.microsoft.com/office/drawing/2014/main" id="{CA54CD30-D4EA-A0A6-EDE8-2BBBE07BB6BD}"/>
                </a:ext>
              </a:extLst>
            </p:cNvPr>
            <p:cNvSpPr/>
            <p:nvPr/>
          </p:nvSpPr>
          <p:spPr>
            <a:xfrm>
              <a:off x="7329269" y="1322573"/>
              <a:ext cx="3094892" cy="457200"/>
            </a:xfrm>
            <a:prstGeom prst="rect">
              <a:avLst/>
            </a:prstGeom>
          </p:spPr>
          <p:txBody>
            <a:bodyPr wrap="square" lIns="0" tIns="0" rIns="0" bIns="0" anchor="ctr">
              <a:noAutofit/>
            </a:bodyPr>
            <a:lstStyle/>
            <a:p>
              <a:pPr marL="0" lvl="1" defTabSz="457200">
                <a:spcBef>
                  <a:spcPts val="210"/>
                </a:spcBef>
                <a:defRPr/>
              </a:pPr>
              <a:r>
                <a:rPr lang="en-US" sz="2000" dirty="0">
                  <a:solidFill>
                    <a:srgbClr val="000000"/>
                  </a:solidFill>
                  <a:latin typeface="Calibri Light" panose="020F0302020204030204" pitchFamily="34" charset="0"/>
                  <a:cs typeface="Calibri Light" panose="020F0302020204030204" pitchFamily="34" charset="0"/>
                </a:rPr>
                <a:t>more consultation attendees</a:t>
              </a:r>
            </a:p>
          </p:txBody>
        </p:sp>
        <p:sp>
          <p:nvSpPr>
            <p:cNvPr id="21" name="TextBox 20">
              <a:extLst>
                <a:ext uri="{FF2B5EF4-FFF2-40B4-BE49-F238E27FC236}">
                  <a16:creationId xmlns:a16="http://schemas.microsoft.com/office/drawing/2014/main" id="{1D2E2681-DD5B-6B33-639C-2EC40099E889}"/>
                </a:ext>
              </a:extLst>
            </p:cNvPr>
            <p:cNvSpPr txBox="1"/>
            <p:nvPr/>
          </p:nvSpPr>
          <p:spPr>
            <a:xfrm>
              <a:off x="6409439" y="1281604"/>
              <a:ext cx="919829"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800" dirty="0">
                  <a:solidFill>
                    <a:schemeClr val="accent4"/>
                  </a:solidFill>
                  <a:latin typeface="+mj-lt"/>
                </a:rPr>
                <a:t>27</a:t>
              </a:r>
              <a:r>
                <a:rPr lang="en-US" sz="2800" i="0" dirty="0">
                  <a:solidFill>
                    <a:schemeClr val="accent4"/>
                  </a:solidFill>
                  <a:effectLst/>
                  <a:latin typeface="+mj-lt"/>
                </a:rPr>
                <a:t>%</a:t>
              </a:r>
              <a:endParaRPr lang="en-US" sz="2800" i="0" baseline="30000" dirty="0">
                <a:solidFill>
                  <a:schemeClr val="accent4"/>
                </a:solidFill>
                <a:effectLst/>
                <a:latin typeface="+mj-lt"/>
              </a:endParaRPr>
            </a:p>
          </p:txBody>
        </p:sp>
        <p:sp>
          <p:nvSpPr>
            <p:cNvPr id="22" name="Freeform: Shape 21">
              <a:extLst>
                <a:ext uri="{FF2B5EF4-FFF2-40B4-BE49-F238E27FC236}">
                  <a16:creationId xmlns:a16="http://schemas.microsoft.com/office/drawing/2014/main" id="{40939FFE-9C95-1E96-CFFA-0997B2E0E098}"/>
                </a:ext>
              </a:extLst>
            </p:cNvPr>
            <p:cNvSpPr/>
            <p:nvPr/>
          </p:nvSpPr>
          <p:spPr bwMode="auto">
            <a:xfrm>
              <a:off x="6505133" y="1746624"/>
              <a:ext cx="3840480" cy="146304"/>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spTree>
    <p:extLst>
      <p:ext uri="{BB962C8B-B14F-4D97-AF65-F5344CB8AC3E}">
        <p14:creationId xmlns:p14="http://schemas.microsoft.com/office/powerpoint/2010/main" val="55446878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5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anim calcmode="lin" valueType="num">
                                      <p:cBhvr>
                                        <p:cTn id="21" dur="500" fill="hold"/>
                                        <p:tgtEl>
                                          <p:spTgt spid="7"/>
                                        </p:tgtEl>
                                        <p:attrNameLst>
                                          <p:attrName>ppt_x</p:attrName>
                                        </p:attrNameLst>
                                      </p:cBhvr>
                                      <p:tavLst>
                                        <p:tav tm="0">
                                          <p:val>
                                            <p:strVal val="#ppt_x"/>
                                          </p:val>
                                        </p:tav>
                                        <p:tav tm="100000">
                                          <p:val>
                                            <p:strVal val="#ppt_x"/>
                                          </p:val>
                                        </p:tav>
                                      </p:tavLst>
                                    </p:anim>
                                    <p:anim calcmode="lin" valueType="num">
                                      <p:cBhvr>
                                        <p:cTn id="22"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EC9AF44-8751-E402-F148-DE355275F8E0}"/>
              </a:ext>
            </a:extLst>
          </p:cNvPr>
          <p:cNvGrpSpPr/>
          <p:nvPr/>
        </p:nvGrpSpPr>
        <p:grpSpPr>
          <a:xfrm rot="5400000">
            <a:off x="6014014" y="-2270051"/>
            <a:ext cx="185855" cy="12213872"/>
            <a:chOff x="2277617" y="-6259478"/>
            <a:chExt cx="1093807" cy="10698491"/>
          </a:xfrm>
        </p:grpSpPr>
        <p:sp>
          <p:nvSpPr>
            <p:cNvPr id="17" name="Rectangle 16">
              <a:extLst>
                <a:ext uri="{FF2B5EF4-FFF2-40B4-BE49-F238E27FC236}">
                  <a16:creationId xmlns:a16="http://schemas.microsoft.com/office/drawing/2014/main" id="{1E0A42DC-91F0-4F72-1309-B77164339800}"/>
                </a:ext>
              </a:extLst>
            </p:cNvPr>
            <p:cNvSpPr/>
            <p:nvPr/>
          </p:nvSpPr>
          <p:spPr bwMode="auto">
            <a:xfrm rot="16200000">
              <a:off x="-2661610" y="-1047387"/>
              <a:ext cx="10698480" cy="274320"/>
            </a:xfrm>
            <a:prstGeom prst="rect">
              <a:avLst/>
            </a:prstGeom>
            <a:solidFill>
              <a:schemeClr val="accent5"/>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sp>
          <p:nvSpPr>
            <p:cNvPr id="19" name="Rectangle 18">
              <a:extLst>
                <a:ext uri="{FF2B5EF4-FFF2-40B4-BE49-F238E27FC236}">
                  <a16:creationId xmlns:a16="http://schemas.microsoft.com/office/drawing/2014/main" id="{5BEBC530-CE41-A2C4-936E-64F849589A8B}"/>
                </a:ext>
              </a:extLst>
            </p:cNvPr>
            <p:cNvSpPr/>
            <p:nvPr/>
          </p:nvSpPr>
          <p:spPr bwMode="auto">
            <a:xfrm rot="16200000">
              <a:off x="-2388076" y="-1047390"/>
              <a:ext cx="10698480" cy="274320"/>
            </a:xfrm>
            <a:prstGeom prst="rect">
              <a:avLst/>
            </a:prstGeom>
            <a:solidFill>
              <a:schemeClr val="accent4"/>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20" name="Rectangle 19">
              <a:extLst>
                <a:ext uri="{FF2B5EF4-FFF2-40B4-BE49-F238E27FC236}">
                  <a16:creationId xmlns:a16="http://schemas.microsoft.com/office/drawing/2014/main" id="{E3CF3BB5-395B-9494-C9D0-D666DD818503}"/>
                </a:ext>
              </a:extLst>
            </p:cNvPr>
            <p:cNvSpPr/>
            <p:nvPr/>
          </p:nvSpPr>
          <p:spPr bwMode="auto">
            <a:xfrm rot="16200000">
              <a:off x="-2934464" y="-1047397"/>
              <a:ext cx="10698480" cy="274318"/>
            </a:xfrm>
            <a:prstGeom prst="rect">
              <a:avLst/>
            </a:prstGeom>
            <a:solidFill>
              <a:schemeClr val="bg1">
                <a:lumMod val="85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21" name="Rectangle 20">
              <a:extLst>
                <a:ext uri="{FF2B5EF4-FFF2-40B4-BE49-F238E27FC236}">
                  <a16:creationId xmlns:a16="http://schemas.microsoft.com/office/drawing/2014/main" id="{C206666B-810B-93D5-19ED-66CE78FD16ED}"/>
                </a:ext>
              </a:extLst>
            </p:cNvPr>
            <p:cNvSpPr/>
            <p:nvPr/>
          </p:nvSpPr>
          <p:spPr bwMode="auto">
            <a:xfrm rot="16200000">
              <a:off x="-2114976" y="-1047395"/>
              <a:ext cx="10698480" cy="274320"/>
            </a:xfrm>
            <a:prstGeom prst="rect">
              <a:avLst/>
            </a:prstGeom>
            <a:solidFill>
              <a:schemeClr val="accent3"/>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sp>
        <p:nvSpPr>
          <p:cNvPr id="31" name="Rectangle: Single Corner Rounded 30">
            <a:extLst>
              <a:ext uri="{FF2B5EF4-FFF2-40B4-BE49-F238E27FC236}">
                <a16:creationId xmlns:a16="http://schemas.microsoft.com/office/drawing/2014/main" id="{5DD399D0-62E9-ED56-9654-DD031899F0BA}"/>
              </a:ext>
            </a:extLst>
          </p:cNvPr>
          <p:cNvSpPr/>
          <p:nvPr/>
        </p:nvSpPr>
        <p:spPr bwMode="auto">
          <a:xfrm>
            <a:off x="603228" y="2239253"/>
            <a:ext cx="5215370" cy="3337143"/>
          </a:xfrm>
          <a:prstGeom prst="round1Rect">
            <a:avLst/>
          </a:prstGeom>
          <a:solidFill>
            <a:schemeClr val="bg1"/>
          </a:solidFill>
          <a:ln w="38100" cap="flat" cmpd="sng" algn="ctr">
            <a:solidFill>
              <a:schemeClr val="accent3"/>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6" name="Slide Number Placeholder 1">
            <a:extLst>
              <a:ext uri="{FF2B5EF4-FFF2-40B4-BE49-F238E27FC236}">
                <a16:creationId xmlns:a16="http://schemas.microsoft.com/office/drawing/2014/main" id="{5B0FD9CD-A496-BF83-F5AC-4E95B02FC8B0}"/>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23A240F-EAFE-E84F-B44C-6D7A08E0E409}" type="slidenum">
              <a:rPr lang="en-US" sz="800" smtClean="0">
                <a:solidFill>
                  <a:srgbClr val="000000"/>
                </a:solidFill>
                <a:latin typeface="Calibri Light" panose="020F0302020204030204" pitchFamily="34" charset="0"/>
                <a:cs typeface="Calibri Light" panose="020F0302020204030204" pitchFamily="34" charset="0"/>
              </a:rPr>
              <a:pPr>
                <a:defRPr/>
              </a:pPr>
              <a:t>14</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12" name="TextBox 11">
            <a:extLst>
              <a:ext uri="{FF2B5EF4-FFF2-40B4-BE49-F238E27FC236}">
                <a16:creationId xmlns:a16="http://schemas.microsoft.com/office/drawing/2014/main" id="{778EC708-D352-34AD-4055-7B2625A8C181}"/>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DC/integrated clients only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FF0000"/>
                </a:solidFill>
                <a:latin typeface="Calibri Light" panose="020F0302020204030204" pitchFamily="34" charset="0"/>
                <a:cs typeface="Calibri Light" panose="020F0302020204030204" pitchFamily="34" charset="0"/>
              </a:rPr>
              <a:t>Delete if equity only client</a:t>
            </a:r>
            <a:endPar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endParaRPr>
          </a:p>
        </p:txBody>
      </p:sp>
      <p:sp>
        <p:nvSpPr>
          <p:cNvPr id="38" name="Slide Number Placeholder 37">
            <a:extLst>
              <a:ext uri="{FF2B5EF4-FFF2-40B4-BE49-F238E27FC236}">
                <a16:creationId xmlns:a16="http://schemas.microsoft.com/office/drawing/2014/main" id="{AA519D54-0489-00F8-7B81-7651E9D77181}"/>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14</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72" name="TextBox 71">
            <a:extLst>
              <a:ext uri="{FF2B5EF4-FFF2-40B4-BE49-F238E27FC236}">
                <a16:creationId xmlns:a16="http://schemas.microsoft.com/office/drawing/2014/main" id="{7D3FE476-C4D5-38DE-854C-DC3E9D53ED40}"/>
              </a:ext>
            </a:extLst>
          </p:cNvPr>
          <p:cNvSpPr txBox="1"/>
          <p:nvPr/>
        </p:nvSpPr>
        <p:spPr>
          <a:xfrm>
            <a:off x="750723" y="2366120"/>
            <a:ext cx="4799726" cy="3110454"/>
          </a:xfrm>
          <a:prstGeom prst="rect">
            <a:avLst/>
          </a:prstGeom>
          <a:noFill/>
        </p:spPr>
        <p:txBody>
          <a:bodyPr wrap="square" lIns="0" tIns="0" rIns="0" bIns="0" rtlCol="0">
            <a:noAutofit/>
          </a:bodyPr>
          <a:lstStyle/>
          <a:p>
            <a:pPr marL="0" marR="0" lvl="0" indent="0" algn="l" defTabSz="457200" rtl="0" eaLnBrk="1" fontAlgn="auto" latinLnBrk="0" hangingPunct="1">
              <a:lnSpc>
                <a:spcPct val="100000"/>
              </a:lnSpc>
              <a:spcBef>
                <a:spcPts val="0"/>
              </a:spcBef>
              <a:spcAft>
                <a:spcPts val="1200"/>
              </a:spcAft>
              <a:buClrTx/>
              <a:buSzTx/>
              <a:buFontTx/>
              <a:buNone/>
              <a:tabLst/>
              <a:defRPr/>
            </a:pP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ea typeface="+mn-ea"/>
                <a:cs typeface="Calibri Light" panose="020F0302020204030204" pitchFamily="34" charset="0"/>
              </a:rPr>
              <a:t>Multi-touchpoint campaigns, including monthly </a:t>
            </a: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ea typeface="+mn-ea"/>
                <a:cs typeface="Calibri Light" panose="020F0302020204030204" pitchFamily="34" charset="0"/>
                <a:hlinkClick r:id="rId3">
                  <a:extLst>
                    <a:ext uri="{A12FA001-AC4F-418D-AE19-62706E023703}">
                      <ahyp:hlinkClr xmlns:ahyp="http://schemas.microsoft.com/office/drawing/2018/hyperlinkcolor" val="tx"/>
                    </a:ext>
                  </a:extLst>
                </a:hlinkClick>
              </a:rPr>
              <a:t>webinar series</a:t>
            </a:r>
            <a:endPar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ea typeface="+mn-ea"/>
              <a:cs typeface="Calibri Light" panose="020F0302020204030204" pitchFamily="34" charset="0"/>
            </a:endParaRPr>
          </a:p>
          <a:p>
            <a:pPr marL="0" marR="0" lvl="0" indent="0" algn="l" defTabSz="457200" rtl="0" eaLnBrk="1" fontAlgn="auto" latinLnBrk="0" hangingPunct="1">
              <a:spcBef>
                <a:spcPts val="0"/>
              </a:spcBef>
              <a:spcAft>
                <a:spcPts val="600"/>
              </a:spcAft>
              <a:buClrTx/>
              <a:buSzTx/>
              <a:buFontTx/>
              <a:buNone/>
              <a:tabLst/>
              <a:defRPr/>
            </a:pP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ea typeface="+mn-ea"/>
                <a:cs typeface="Calibri Light" panose="020F0302020204030204" pitchFamily="34" charset="0"/>
              </a:rPr>
              <a:t>Retirement Rewind </a:t>
            </a: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ea typeface="+mn-ea"/>
                <a:cs typeface="Calibri Light" panose="020F0302020204030204" pitchFamily="34" charset="0"/>
                <a:hlinkClick r:id="rId4">
                  <a:extLst>
                    <a:ext uri="{A12FA001-AC4F-418D-AE19-62706E023703}">
                      <ahyp:hlinkClr xmlns:ahyp="http://schemas.microsoft.com/office/drawing/2018/hyperlinkcolor" val="tx"/>
                    </a:ext>
                  </a:extLst>
                </a:hlinkClick>
              </a:rPr>
              <a:t>sizzle video</a:t>
            </a: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ea typeface="+mn-ea"/>
                <a:cs typeface="Calibri Light" panose="020F0302020204030204" pitchFamily="34" charset="0"/>
              </a:rPr>
              <a:t> with “choose your own journey” chapters COMING SOON</a:t>
            </a:r>
          </a:p>
          <a:p>
            <a:pPr marL="0" marR="0" lvl="0" indent="0" algn="l" defTabSz="457200" rtl="0" eaLnBrk="1" fontAlgn="auto" latinLnBrk="0" hangingPunct="1">
              <a:lnSpc>
                <a:spcPct val="150000"/>
              </a:lnSpc>
              <a:spcBef>
                <a:spcPts val="0"/>
              </a:spcBef>
              <a:spcAft>
                <a:spcPts val="1200"/>
              </a:spcAft>
              <a:buClrTx/>
              <a:buSzTx/>
              <a:buFontTx/>
              <a:buNone/>
              <a:tabLst/>
              <a:defRPr/>
            </a:pP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ea typeface="+mn-ea"/>
                <a:cs typeface="Calibri Light" panose="020F0302020204030204" pitchFamily="34" charset="0"/>
              </a:rPr>
              <a:t>Expanded mobile messaging</a:t>
            </a:r>
          </a:p>
          <a:p>
            <a:pPr marL="0" marR="0" lvl="0" indent="0" algn="l" defTabSz="457200" rtl="0" eaLnBrk="1" fontAlgn="auto" latinLnBrk="0" hangingPunct="1">
              <a:spcBef>
                <a:spcPts val="0"/>
              </a:spcBef>
              <a:buClrTx/>
              <a:buSzTx/>
              <a:buFontTx/>
              <a:buNone/>
              <a:tabLst/>
              <a:defRPr/>
            </a:pPr>
            <a:r>
              <a:rPr lang="en-US" sz="2000" dirty="0">
                <a:solidFill>
                  <a:schemeClr val="accent3"/>
                </a:solidFill>
                <a:latin typeface="Calibri Light" panose="020F0302020204030204" pitchFamily="34" charset="0"/>
                <a:cs typeface="Calibri Light" panose="020F0302020204030204" pitchFamily="34" charset="0"/>
              </a:rPr>
              <a:t>COMING SOON:</a:t>
            </a:r>
          </a:p>
          <a:p>
            <a:pPr marL="342900" marR="0" lvl="0" indent="-342900" algn="l" defTabSz="457200" rtl="0" eaLnBrk="1" fontAlgn="auto" latinLnBrk="0" hangingPunct="1">
              <a:spcBef>
                <a:spcPts val="0"/>
              </a:spcBef>
              <a:buClrTx/>
              <a:buSzTx/>
              <a:buFont typeface="Arial" panose="020B0604020202020204" pitchFamily="34" charset="0"/>
              <a:buChar char="•"/>
              <a:tabLst/>
              <a:defRPr/>
            </a:pPr>
            <a:r>
              <a:rPr lang="en-US" sz="2000" dirty="0">
                <a:solidFill>
                  <a:schemeClr val="accent3"/>
                </a:solidFill>
                <a:latin typeface="Calibri Light" panose="020F0302020204030204" pitchFamily="34" charset="0"/>
                <a:cs typeface="Calibri Light" panose="020F0302020204030204" pitchFamily="34" charset="0"/>
              </a:rPr>
              <a:t>401(k) Pay Feature</a:t>
            </a:r>
            <a:endPar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ea typeface="+mn-ea"/>
              <a:cs typeface="Calibri Light" panose="020F0302020204030204" pitchFamily="34" charset="0"/>
            </a:endParaRPr>
          </a:p>
          <a:p>
            <a:pPr marL="342900" marR="0" lvl="0" indent="-342900" algn="l" defTabSz="457200" rtl="0" eaLnBrk="1" fontAlgn="auto" latinLnBrk="0" hangingPunct="1">
              <a:spcBef>
                <a:spcPts val="0"/>
              </a:spcBef>
              <a:buClrTx/>
              <a:buSzTx/>
              <a:buFont typeface="Arial" panose="020B0604020202020204" pitchFamily="34" charset="0"/>
              <a:buChar char="•"/>
              <a:tabLst/>
              <a:defRPr/>
            </a:pP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ea typeface="+mn-ea"/>
                <a:cs typeface="Calibri Light" panose="020F0302020204030204" pitchFamily="34" charset="0"/>
              </a:rPr>
              <a:t>Behavior-based approach to engagement</a:t>
            </a:r>
          </a:p>
        </p:txBody>
      </p:sp>
      <p:grpSp>
        <p:nvGrpSpPr>
          <p:cNvPr id="16" name="Group 15">
            <a:extLst>
              <a:ext uri="{FF2B5EF4-FFF2-40B4-BE49-F238E27FC236}">
                <a16:creationId xmlns:a16="http://schemas.microsoft.com/office/drawing/2014/main" id="{0EB1F0DB-9DBB-1C98-CB4C-C7A3392EBC8D}"/>
              </a:ext>
            </a:extLst>
          </p:cNvPr>
          <p:cNvGrpSpPr/>
          <p:nvPr/>
        </p:nvGrpSpPr>
        <p:grpSpPr>
          <a:xfrm>
            <a:off x="953030" y="1278270"/>
            <a:ext cx="4013661" cy="631459"/>
            <a:chOff x="1712686" y="1278270"/>
            <a:chExt cx="4013661" cy="631459"/>
          </a:xfrm>
        </p:grpSpPr>
        <p:sp>
          <p:nvSpPr>
            <p:cNvPr id="28" name="Rectangle 27">
              <a:extLst>
                <a:ext uri="{FF2B5EF4-FFF2-40B4-BE49-F238E27FC236}">
                  <a16:creationId xmlns:a16="http://schemas.microsoft.com/office/drawing/2014/main" id="{718EBF01-38A7-AE59-6936-B06254F74F1E}"/>
                </a:ext>
              </a:extLst>
            </p:cNvPr>
            <p:cNvSpPr/>
            <p:nvPr/>
          </p:nvSpPr>
          <p:spPr>
            <a:xfrm>
              <a:off x="2718951" y="1325662"/>
              <a:ext cx="2979285" cy="457200"/>
            </a:xfrm>
            <a:prstGeom prst="rect">
              <a:avLst/>
            </a:prstGeom>
          </p:spPr>
          <p:txBody>
            <a:bodyPr wrap="square" lIns="0" tIns="0" rIns="0" bIns="0" anchor="ctr">
              <a:noAutofit/>
            </a:bodyPr>
            <a:lstStyle/>
            <a:p>
              <a:pPr marL="0" lvl="1" defTabSz="457200">
                <a:spcBef>
                  <a:spcPts val="210"/>
                </a:spcBef>
                <a:defRPr/>
              </a:pPr>
              <a:r>
                <a:rPr lang="en-US" sz="2000" dirty="0">
                  <a:solidFill>
                    <a:srgbClr val="000000"/>
                  </a:solidFill>
                  <a:latin typeface="Calibri Light" panose="020F0302020204030204" pitchFamily="34" charset="0"/>
                  <a:cs typeface="Calibri Light" panose="020F0302020204030204" pitchFamily="34" charset="0"/>
                </a:rPr>
                <a:t>PRS participant adoption rate</a:t>
              </a:r>
            </a:p>
          </p:txBody>
        </p:sp>
        <p:sp>
          <p:nvSpPr>
            <p:cNvPr id="27" name="TextBox 26">
              <a:extLst>
                <a:ext uri="{FF2B5EF4-FFF2-40B4-BE49-F238E27FC236}">
                  <a16:creationId xmlns:a16="http://schemas.microsoft.com/office/drawing/2014/main" id="{2E4884CF-EC97-EEFF-DFFF-05B8C02DF4B5}"/>
                </a:ext>
              </a:extLst>
            </p:cNvPr>
            <p:cNvSpPr txBox="1"/>
            <p:nvPr/>
          </p:nvSpPr>
          <p:spPr>
            <a:xfrm>
              <a:off x="1712686" y="1278270"/>
              <a:ext cx="1176473"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800" i="0" dirty="0">
                  <a:solidFill>
                    <a:schemeClr val="accent4"/>
                  </a:solidFill>
                  <a:effectLst/>
                  <a:latin typeface="+mj-lt"/>
                </a:rPr>
                <a:t>51%</a:t>
              </a:r>
              <a:endParaRPr lang="en-US" sz="2800" i="0" baseline="30000" dirty="0">
                <a:solidFill>
                  <a:schemeClr val="accent4"/>
                </a:solidFill>
                <a:effectLst/>
                <a:latin typeface="+mj-lt"/>
              </a:endParaRPr>
            </a:p>
          </p:txBody>
        </p:sp>
        <p:sp>
          <p:nvSpPr>
            <p:cNvPr id="4" name="Freeform: Shape 3">
              <a:extLst>
                <a:ext uri="{FF2B5EF4-FFF2-40B4-BE49-F238E27FC236}">
                  <a16:creationId xmlns:a16="http://schemas.microsoft.com/office/drawing/2014/main" id="{0005756A-FE1F-B901-61CE-BCDA02C96F1D}"/>
                </a:ext>
              </a:extLst>
            </p:cNvPr>
            <p:cNvSpPr/>
            <p:nvPr/>
          </p:nvSpPr>
          <p:spPr bwMode="auto">
            <a:xfrm>
              <a:off x="1977307" y="1763425"/>
              <a:ext cx="3749040" cy="146304"/>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grpSp>
        <p:nvGrpSpPr>
          <p:cNvPr id="3" name="Group 2">
            <a:extLst>
              <a:ext uri="{FF2B5EF4-FFF2-40B4-BE49-F238E27FC236}">
                <a16:creationId xmlns:a16="http://schemas.microsoft.com/office/drawing/2014/main" id="{9F964BCE-162C-3799-B5C0-6A92308254F2}"/>
              </a:ext>
            </a:extLst>
          </p:cNvPr>
          <p:cNvGrpSpPr/>
          <p:nvPr/>
        </p:nvGrpSpPr>
        <p:grpSpPr>
          <a:xfrm>
            <a:off x="6033868" y="2293836"/>
            <a:ext cx="3833668" cy="2419124"/>
            <a:chOff x="5483375" y="834431"/>
            <a:chExt cx="3678248" cy="2294765"/>
          </a:xfrm>
        </p:grpSpPr>
        <p:sp>
          <p:nvSpPr>
            <p:cNvPr id="7" name="object 7">
              <a:extLst>
                <a:ext uri="{FF2B5EF4-FFF2-40B4-BE49-F238E27FC236}">
                  <a16:creationId xmlns:a16="http://schemas.microsoft.com/office/drawing/2014/main" id="{CC330468-A710-351A-28BB-6C957DCA929C}"/>
                </a:ext>
              </a:extLst>
            </p:cNvPr>
            <p:cNvSpPr/>
            <p:nvPr/>
          </p:nvSpPr>
          <p:spPr>
            <a:xfrm>
              <a:off x="5483375" y="1137587"/>
              <a:ext cx="3358208" cy="1991609"/>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pic>
          <p:nvPicPr>
            <p:cNvPr id="9" name="Picture 8">
              <a:extLst>
                <a:ext uri="{FF2B5EF4-FFF2-40B4-BE49-F238E27FC236}">
                  <a16:creationId xmlns:a16="http://schemas.microsoft.com/office/drawing/2014/main" id="{6DAC8EE2-9698-36A6-A1BA-26015FA640D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637575" y="1287670"/>
              <a:ext cx="3119116" cy="1610887"/>
            </a:xfrm>
            <a:prstGeom prst="rect">
              <a:avLst/>
            </a:prstGeom>
            <a:ln>
              <a:noFill/>
            </a:ln>
            <a:effectLst>
              <a:outerShdw blurRad="292100" dist="139700" dir="2700000" algn="tl" rotWithShape="0">
                <a:srgbClr val="333333">
                  <a:alpha val="65000"/>
                </a:srgbClr>
              </a:outerShdw>
            </a:effectLst>
          </p:spPr>
        </p:pic>
        <p:pic>
          <p:nvPicPr>
            <p:cNvPr id="10" name="Picture 9" descr="A red ball with white stripes&#10;&#10;Description automatically generated">
              <a:extLst>
                <a:ext uri="{FF2B5EF4-FFF2-40B4-BE49-F238E27FC236}">
                  <a16:creationId xmlns:a16="http://schemas.microsoft.com/office/drawing/2014/main" id="{2720ED54-44E5-0613-54E9-2FAC2E903171}"/>
                </a:ext>
              </a:extLst>
            </p:cNvPr>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521543" y="834431"/>
              <a:ext cx="640080" cy="640080"/>
            </a:xfrm>
            <a:prstGeom prst="rect">
              <a:avLst/>
            </a:prstGeom>
          </p:spPr>
        </p:pic>
        <p:grpSp>
          <p:nvGrpSpPr>
            <p:cNvPr id="11" name="Group 10">
              <a:extLst>
                <a:ext uri="{FF2B5EF4-FFF2-40B4-BE49-F238E27FC236}">
                  <a16:creationId xmlns:a16="http://schemas.microsoft.com/office/drawing/2014/main" id="{34897753-2CDC-161A-29E9-B09383288699}"/>
                </a:ext>
              </a:extLst>
            </p:cNvPr>
            <p:cNvGrpSpPr>
              <a:grpSpLocks noChangeAspect="1"/>
            </p:cNvGrpSpPr>
            <p:nvPr/>
          </p:nvGrpSpPr>
          <p:grpSpPr>
            <a:xfrm>
              <a:off x="7053706" y="1892342"/>
              <a:ext cx="366755" cy="305182"/>
              <a:chOff x="7274662" y="2953122"/>
              <a:chExt cx="1188721" cy="1188720"/>
            </a:xfrm>
          </p:grpSpPr>
          <p:sp>
            <p:nvSpPr>
              <p:cNvPr id="13" name="Oval 12">
                <a:extLst>
                  <a:ext uri="{FF2B5EF4-FFF2-40B4-BE49-F238E27FC236}">
                    <a16:creationId xmlns:a16="http://schemas.microsoft.com/office/drawing/2014/main" id="{AECD82DF-F346-5FF2-27CA-5526E678FA11}"/>
                  </a:ext>
                </a:extLst>
              </p:cNvPr>
              <p:cNvSpPr>
                <a:spLocks noChangeAspect="1"/>
              </p:cNvSpPr>
              <p:nvPr/>
            </p:nvSpPr>
            <p:spPr bwMode="auto">
              <a:xfrm>
                <a:off x="7274662" y="2953122"/>
                <a:ext cx="1188721" cy="1188720"/>
              </a:xfrm>
              <a:prstGeom prst="ellipse">
                <a:avLst/>
              </a:prstGeom>
              <a:gradFill flip="none" rotWithShape="1">
                <a:gsLst>
                  <a:gs pos="0">
                    <a:schemeClr val="accent1">
                      <a:lumMod val="40000"/>
                      <a:lumOff val="60000"/>
                      <a:alpha val="90000"/>
                    </a:schemeClr>
                  </a:gs>
                  <a:gs pos="22000">
                    <a:schemeClr val="accent1">
                      <a:lumMod val="95000"/>
                      <a:lumOff val="5000"/>
                      <a:alpha val="90000"/>
                    </a:schemeClr>
                  </a:gs>
                  <a:gs pos="100000">
                    <a:schemeClr val="accent1">
                      <a:lumMod val="60000"/>
                      <a:alpha val="90000"/>
                    </a:schemeClr>
                  </a:gs>
                </a:gsLst>
                <a:lin ang="27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sp>
            <p:nvSpPr>
              <p:cNvPr id="14" name="Arrow: Pentagon 13">
                <a:extLst>
                  <a:ext uri="{FF2B5EF4-FFF2-40B4-BE49-F238E27FC236}">
                    <a16:creationId xmlns:a16="http://schemas.microsoft.com/office/drawing/2014/main" id="{2EE61234-1D4B-72EF-8638-D7ED8C39E17E}"/>
                  </a:ext>
                </a:extLst>
              </p:cNvPr>
              <p:cNvSpPr/>
              <p:nvPr/>
            </p:nvSpPr>
            <p:spPr bwMode="auto">
              <a:xfrm>
                <a:off x="7746490" y="3250302"/>
                <a:ext cx="356616" cy="594360"/>
              </a:xfrm>
              <a:prstGeom prst="homePlate">
                <a:avLst>
                  <a:gd name="adj" fmla="val 100000"/>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grpSp>
      </p:grpSp>
      <p:sp>
        <p:nvSpPr>
          <p:cNvPr id="22" name="Title 36">
            <a:extLst>
              <a:ext uri="{FF2B5EF4-FFF2-40B4-BE49-F238E27FC236}">
                <a16:creationId xmlns:a16="http://schemas.microsoft.com/office/drawing/2014/main" id="{0A551439-47D5-1A33-476A-816B217F889F}"/>
              </a:ext>
            </a:extLst>
          </p:cNvPr>
          <p:cNvSpPr txBox="1">
            <a:spLocks/>
          </p:cNvSpPr>
          <p:nvPr/>
        </p:nvSpPr>
        <p:spPr>
          <a:xfrm>
            <a:off x="457199" y="517760"/>
            <a:ext cx="11285276" cy="687310"/>
          </a:xfrm>
          <a:prstGeom prst="rect">
            <a:avLst/>
          </a:prstGeom>
        </p:spPr>
        <p:txBody>
          <a:bodyPr vert="horz" lIns="0" tIns="0" rIns="0" bIns="0" rtlCol="0" anchor="t">
            <a:noAutofit/>
          </a:bodyPr>
          <a:lstStyle>
            <a:lvl1pPr algn="l" defTabSz="685800" rtl="0" eaLnBrk="1" latinLnBrk="0" hangingPunct="1">
              <a:spcBef>
                <a:spcPct val="0"/>
              </a:spcBef>
              <a:buNone/>
              <a:defRPr sz="2400" b="0" kern="1200" baseline="0">
                <a:solidFill>
                  <a:schemeClr val="tx1"/>
                </a:solidFill>
                <a:latin typeface="Calibri Light" panose="020F0302020204030204" pitchFamily="34" charset="0"/>
                <a:ea typeface="Calibri Light" panose="020F0302020204030204" pitchFamily="34" charset="0"/>
                <a:cs typeface="Calibri Light" panose="020F0302020204030204" pitchFamily="34" charset="0"/>
              </a:defRPr>
            </a:lvl1pPr>
          </a:lstStyle>
          <a:p>
            <a:r>
              <a:rPr lang="en-US" sz="3200" dirty="0"/>
              <a:t>Personal Retirement Strategy (PRS) campaigns educate and motivate</a:t>
            </a:r>
          </a:p>
        </p:txBody>
      </p:sp>
      <p:sp>
        <p:nvSpPr>
          <p:cNvPr id="24" name="TextBox 23">
            <a:extLst>
              <a:ext uri="{FF2B5EF4-FFF2-40B4-BE49-F238E27FC236}">
                <a16:creationId xmlns:a16="http://schemas.microsoft.com/office/drawing/2014/main" id="{CCA5ECE1-12B3-525E-D000-C3D44AFB3034}"/>
              </a:ext>
            </a:extLst>
          </p:cNvPr>
          <p:cNvSpPr txBox="1"/>
          <p:nvPr/>
        </p:nvSpPr>
        <p:spPr>
          <a:xfrm>
            <a:off x="179339" y="5873797"/>
            <a:ext cx="3143053" cy="21544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grpSp>
        <p:nvGrpSpPr>
          <p:cNvPr id="26" name="Group 25">
            <a:extLst>
              <a:ext uri="{FF2B5EF4-FFF2-40B4-BE49-F238E27FC236}">
                <a16:creationId xmlns:a16="http://schemas.microsoft.com/office/drawing/2014/main" id="{207007FD-7DBF-A3AD-D4BE-A66083EDFAD7}"/>
              </a:ext>
            </a:extLst>
          </p:cNvPr>
          <p:cNvGrpSpPr/>
          <p:nvPr/>
        </p:nvGrpSpPr>
        <p:grpSpPr>
          <a:xfrm>
            <a:off x="5698239" y="1281604"/>
            <a:ext cx="5133885" cy="611324"/>
            <a:chOff x="6409439" y="1281604"/>
            <a:chExt cx="5133885" cy="611324"/>
          </a:xfrm>
        </p:grpSpPr>
        <p:sp>
          <p:nvSpPr>
            <p:cNvPr id="29" name="Rectangle 28">
              <a:extLst>
                <a:ext uri="{FF2B5EF4-FFF2-40B4-BE49-F238E27FC236}">
                  <a16:creationId xmlns:a16="http://schemas.microsoft.com/office/drawing/2014/main" id="{64ED176E-1A85-0C24-DBBF-46ABE7B0B5F2}"/>
                </a:ext>
              </a:extLst>
            </p:cNvPr>
            <p:cNvSpPr/>
            <p:nvPr/>
          </p:nvSpPr>
          <p:spPr>
            <a:xfrm>
              <a:off x="7337084" y="1322573"/>
              <a:ext cx="4206240" cy="457200"/>
            </a:xfrm>
            <a:prstGeom prst="rect">
              <a:avLst/>
            </a:prstGeom>
          </p:spPr>
          <p:txBody>
            <a:bodyPr wrap="square" lIns="0" tIns="0" rIns="0" bIns="0" anchor="ctr">
              <a:noAutofit/>
            </a:bodyPr>
            <a:lstStyle/>
            <a:p>
              <a:pPr marL="0" lvl="1" algn="ctr" defTabSz="457200">
                <a:spcBef>
                  <a:spcPts val="210"/>
                </a:spcBef>
                <a:defRPr/>
              </a:pPr>
              <a:r>
                <a:rPr lang="en-US" sz="2000" dirty="0">
                  <a:solidFill>
                    <a:srgbClr val="000000"/>
                  </a:solidFill>
                  <a:latin typeface="Calibri Light" panose="020F0302020204030204" pitchFamily="34" charset="0"/>
                  <a:cs typeface="Calibri Light" panose="020F0302020204030204" pitchFamily="34" charset="0"/>
                </a:rPr>
                <a:t>growth in Merrill Managed enrollments</a:t>
              </a:r>
            </a:p>
          </p:txBody>
        </p:sp>
        <p:sp>
          <p:nvSpPr>
            <p:cNvPr id="30" name="TextBox 29">
              <a:extLst>
                <a:ext uri="{FF2B5EF4-FFF2-40B4-BE49-F238E27FC236}">
                  <a16:creationId xmlns:a16="http://schemas.microsoft.com/office/drawing/2014/main" id="{0216CC49-C127-8990-5785-41EE32455566}"/>
                </a:ext>
              </a:extLst>
            </p:cNvPr>
            <p:cNvSpPr txBox="1"/>
            <p:nvPr/>
          </p:nvSpPr>
          <p:spPr>
            <a:xfrm>
              <a:off x="6409439" y="1281604"/>
              <a:ext cx="1068322"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800" dirty="0">
                  <a:solidFill>
                    <a:schemeClr val="accent4"/>
                  </a:solidFill>
                  <a:latin typeface="+mj-lt"/>
                </a:rPr>
                <a:t>246</a:t>
              </a:r>
              <a:r>
                <a:rPr lang="en-US" sz="2800" i="0" dirty="0">
                  <a:solidFill>
                    <a:schemeClr val="accent4"/>
                  </a:solidFill>
                  <a:effectLst/>
                  <a:latin typeface="+mj-lt"/>
                </a:rPr>
                <a:t>%</a:t>
              </a:r>
              <a:endParaRPr lang="en-US" sz="2800" i="0" baseline="30000" dirty="0">
                <a:solidFill>
                  <a:schemeClr val="accent4"/>
                </a:solidFill>
                <a:effectLst/>
                <a:latin typeface="+mj-lt"/>
              </a:endParaRPr>
            </a:p>
          </p:txBody>
        </p:sp>
        <p:sp>
          <p:nvSpPr>
            <p:cNvPr id="32" name="Freeform: Shape 31">
              <a:extLst>
                <a:ext uri="{FF2B5EF4-FFF2-40B4-BE49-F238E27FC236}">
                  <a16:creationId xmlns:a16="http://schemas.microsoft.com/office/drawing/2014/main" id="{9BFCBD28-820B-C84C-EF46-7B4244D82F84}"/>
                </a:ext>
              </a:extLst>
            </p:cNvPr>
            <p:cNvSpPr/>
            <p:nvPr/>
          </p:nvSpPr>
          <p:spPr bwMode="auto">
            <a:xfrm>
              <a:off x="6505134" y="1746624"/>
              <a:ext cx="5029200" cy="146304"/>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grpSp>
      <p:sp>
        <p:nvSpPr>
          <p:cNvPr id="34" name="TextBox 33">
            <a:extLst>
              <a:ext uri="{FF2B5EF4-FFF2-40B4-BE49-F238E27FC236}">
                <a16:creationId xmlns:a16="http://schemas.microsoft.com/office/drawing/2014/main" id="{3FAE4DC4-B9C5-D463-E346-51968EE5F322}"/>
              </a:ext>
            </a:extLst>
          </p:cNvPr>
          <p:cNvSpPr txBox="1"/>
          <p:nvPr/>
        </p:nvSpPr>
        <p:spPr>
          <a:xfrm>
            <a:off x="280128" y="5689568"/>
            <a:ext cx="2285271" cy="215444"/>
          </a:xfrm>
          <a:prstGeom prst="rect">
            <a:avLst/>
          </a:prstGeom>
          <a:noFill/>
        </p:spPr>
        <p:txBody>
          <a:bodyPr wrap="square" lIns="0" rIns="0" rtlCol="0">
            <a:spAutoFit/>
          </a:bodyPr>
          <a:lstStyle/>
          <a:p>
            <a:pPr lvl="0" defTabSz="342900">
              <a:defRPr/>
            </a:pPr>
            <a:r>
              <a:rPr lang="en-US" sz="800" dirty="0">
                <a:solidFill>
                  <a:srgbClr val="000000"/>
                </a:solidFill>
                <a:latin typeface="Calibri Light" panose="020F0302020204030204" pitchFamily="34" charset="0"/>
                <a:cs typeface="Calibri Light" panose="020F0302020204030204" pitchFamily="34" charset="0"/>
              </a:rPr>
              <a:t>Source: Bank of America internal data through 9/30/24</a:t>
            </a:r>
          </a:p>
        </p:txBody>
      </p:sp>
      <p:grpSp>
        <p:nvGrpSpPr>
          <p:cNvPr id="35" name="Group 34">
            <a:extLst>
              <a:ext uri="{FF2B5EF4-FFF2-40B4-BE49-F238E27FC236}">
                <a16:creationId xmlns:a16="http://schemas.microsoft.com/office/drawing/2014/main" id="{4056600C-5BEE-0CC1-7529-EE4B8BC06A37}"/>
              </a:ext>
            </a:extLst>
          </p:cNvPr>
          <p:cNvGrpSpPr/>
          <p:nvPr/>
        </p:nvGrpSpPr>
        <p:grpSpPr>
          <a:xfrm>
            <a:off x="9753605" y="2821810"/>
            <a:ext cx="1841173" cy="3329869"/>
            <a:chOff x="1539699" y="685378"/>
            <a:chExt cx="2706859" cy="4895512"/>
          </a:xfrm>
        </p:grpSpPr>
        <p:pic>
          <p:nvPicPr>
            <p:cNvPr id="36" name="Picture 35">
              <a:extLst>
                <a:ext uri="{FF2B5EF4-FFF2-40B4-BE49-F238E27FC236}">
                  <a16:creationId xmlns:a16="http://schemas.microsoft.com/office/drawing/2014/main" id="{82FCEC2B-4B8E-2C42-4DBF-EF857AF17F5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539699" y="685378"/>
              <a:ext cx="2706859" cy="4895512"/>
            </a:xfrm>
            <a:prstGeom prst="rect">
              <a:avLst/>
            </a:prstGeom>
          </p:spPr>
        </p:pic>
        <p:grpSp>
          <p:nvGrpSpPr>
            <p:cNvPr id="37" name="Group 36">
              <a:extLst>
                <a:ext uri="{FF2B5EF4-FFF2-40B4-BE49-F238E27FC236}">
                  <a16:creationId xmlns:a16="http://schemas.microsoft.com/office/drawing/2014/main" id="{37F1FE72-6190-0278-6178-D2DA3B711A4F}"/>
                </a:ext>
              </a:extLst>
            </p:cNvPr>
            <p:cNvGrpSpPr/>
            <p:nvPr/>
          </p:nvGrpSpPr>
          <p:grpSpPr>
            <a:xfrm>
              <a:off x="1840696" y="1298621"/>
              <a:ext cx="1912191" cy="3673489"/>
              <a:chOff x="5717902" y="1480351"/>
              <a:chExt cx="2775967" cy="4819882"/>
            </a:xfrm>
          </p:grpSpPr>
          <p:pic>
            <p:nvPicPr>
              <p:cNvPr id="39" name="Picture 38">
                <a:extLst>
                  <a:ext uri="{FF2B5EF4-FFF2-40B4-BE49-F238E27FC236}">
                    <a16:creationId xmlns:a16="http://schemas.microsoft.com/office/drawing/2014/main" id="{36D0A42A-49EB-B53B-49FA-E981BCD9AC6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798294" y="1550975"/>
                <a:ext cx="2695575" cy="4181475"/>
              </a:xfrm>
              <a:prstGeom prst="roundRect">
                <a:avLst/>
              </a:prstGeom>
              <a:ln>
                <a:noFill/>
              </a:ln>
            </p:spPr>
          </p:pic>
          <p:grpSp>
            <p:nvGrpSpPr>
              <p:cNvPr id="40" name="Group 39">
                <a:extLst>
                  <a:ext uri="{FF2B5EF4-FFF2-40B4-BE49-F238E27FC236}">
                    <a16:creationId xmlns:a16="http://schemas.microsoft.com/office/drawing/2014/main" id="{EBDBAA78-67F7-E6F2-C577-B530C3FE5FBC}"/>
                  </a:ext>
                </a:extLst>
              </p:cNvPr>
              <p:cNvGrpSpPr/>
              <p:nvPr/>
            </p:nvGrpSpPr>
            <p:grpSpPr>
              <a:xfrm>
                <a:off x="5717902" y="1480351"/>
                <a:ext cx="2769109" cy="4819882"/>
                <a:chOff x="9422891" y="1095774"/>
                <a:chExt cx="2769109" cy="4819882"/>
              </a:xfrm>
            </p:grpSpPr>
            <p:pic>
              <p:nvPicPr>
                <p:cNvPr id="41" name="Picture 40">
                  <a:extLst>
                    <a:ext uri="{FF2B5EF4-FFF2-40B4-BE49-F238E27FC236}">
                      <a16:creationId xmlns:a16="http://schemas.microsoft.com/office/drawing/2014/main" id="{2F82B067-07DA-7D17-362E-550B18566407}"/>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9422891" y="5308302"/>
                  <a:ext cx="2762250" cy="607354"/>
                </a:xfrm>
                <a:prstGeom prst="roundRect">
                  <a:avLst/>
                </a:prstGeom>
                <a:ln>
                  <a:noFill/>
                </a:ln>
              </p:spPr>
            </p:pic>
            <p:sp>
              <p:nvSpPr>
                <p:cNvPr id="42" name="Rectangle 22">
                  <a:extLst>
                    <a:ext uri="{FF2B5EF4-FFF2-40B4-BE49-F238E27FC236}">
                      <a16:creationId xmlns:a16="http://schemas.microsoft.com/office/drawing/2014/main" id="{E4D3C8F3-4F01-82BC-AB65-C9FB6C59BC84}"/>
                    </a:ext>
                  </a:extLst>
                </p:cNvPr>
                <p:cNvSpPr/>
                <p:nvPr/>
              </p:nvSpPr>
              <p:spPr bwMode="auto">
                <a:xfrm>
                  <a:off x="9429749" y="1095774"/>
                  <a:ext cx="2762251" cy="4666452"/>
                </a:xfrm>
                <a:prstGeom prst="roundRect">
                  <a:avLst/>
                </a:prstGeom>
                <a:no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grpSp>
      </p:grpSp>
    </p:spTree>
    <p:extLst>
      <p:ext uri="{BB962C8B-B14F-4D97-AF65-F5344CB8AC3E}">
        <p14:creationId xmlns:p14="http://schemas.microsoft.com/office/powerpoint/2010/main" val="181645521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5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anim calcmode="lin" valueType="num">
                                      <p:cBhvr>
                                        <p:cTn id="21" dur="500" fill="hold"/>
                                        <p:tgtEl>
                                          <p:spTgt spid="35"/>
                                        </p:tgtEl>
                                        <p:attrNameLst>
                                          <p:attrName>ppt_x</p:attrName>
                                        </p:attrNameLst>
                                      </p:cBhvr>
                                      <p:tavLst>
                                        <p:tav tm="0">
                                          <p:val>
                                            <p:strVal val="#ppt_x"/>
                                          </p:val>
                                        </p:tav>
                                        <p:tav tm="100000">
                                          <p:val>
                                            <p:strVal val="#ppt_x"/>
                                          </p:val>
                                        </p:tav>
                                      </p:tavLst>
                                    </p:anim>
                                    <p:anim calcmode="lin" valueType="num">
                                      <p:cBhvr>
                                        <p:cTn id="22"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54CB6109-8738-4045-B669-BC3C3860DF9C}"/>
              </a:ext>
            </a:extLst>
          </p:cNvPr>
          <p:cNvGrpSpPr/>
          <p:nvPr/>
        </p:nvGrpSpPr>
        <p:grpSpPr>
          <a:xfrm rot="5400000">
            <a:off x="6014014" y="-2270051"/>
            <a:ext cx="185855" cy="12213872"/>
            <a:chOff x="2277617" y="-6259478"/>
            <a:chExt cx="1093807" cy="10698491"/>
          </a:xfrm>
        </p:grpSpPr>
        <p:sp>
          <p:nvSpPr>
            <p:cNvPr id="20" name="Rectangle 19">
              <a:extLst>
                <a:ext uri="{FF2B5EF4-FFF2-40B4-BE49-F238E27FC236}">
                  <a16:creationId xmlns:a16="http://schemas.microsoft.com/office/drawing/2014/main" id="{423F97DD-E12A-AD9A-C6A7-3C70D72FF77B}"/>
                </a:ext>
              </a:extLst>
            </p:cNvPr>
            <p:cNvSpPr/>
            <p:nvPr/>
          </p:nvSpPr>
          <p:spPr bwMode="auto">
            <a:xfrm rot="16200000">
              <a:off x="-2661610" y="-1047387"/>
              <a:ext cx="10698480" cy="274320"/>
            </a:xfrm>
            <a:prstGeom prst="rect">
              <a:avLst/>
            </a:prstGeom>
            <a:solidFill>
              <a:schemeClr val="accent5"/>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sp>
          <p:nvSpPr>
            <p:cNvPr id="21" name="Rectangle 20">
              <a:extLst>
                <a:ext uri="{FF2B5EF4-FFF2-40B4-BE49-F238E27FC236}">
                  <a16:creationId xmlns:a16="http://schemas.microsoft.com/office/drawing/2014/main" id="{F00FFF5F-6D27-52EF-4C20-E51CEFD39CC4}"/>
                </a:ext>
              </a:extLst>
            </p:cNvPr>
            <p:cNvSpPr/>
            <p:nvPr/>
          </p:nvSpPr>
          <p:spPr bwMode="auto">
            <a:xfrm rot="16200000">
              <a:off x="-2388076" y="-1047390"/>
              <a:ext cx="10698480" cy="274320"/>
            </a:xfrm>
            <a:prstGeom prst="rect">
              <a:avLst/>
            </a:prstGeom>
            <a:solidFill>
              <a:schemeClr val="accent4"/>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22" name="Rectangle 21">
              <a:extLst>
                <a:ext uri="{FF2B5EF4-FFF2-40B4-BE49-F238E27FC236}">
                  <a16:creationId xmlns:a16="http://schemas.microsoft.com/office/drawing/2014/main" id="{573C3839-3665-F81A-DBCD-C10C6AC2B1D4}"/>
                </a:ext>
              </a:extLst>
            </p:cNvPr>
            <p:cNvSpPr/>
            <p:nvPr/>
          </p:nvSpPr>
          <p:spPr bwMode="auto">
            <a:xfrm rot="16200000">
              <a:off x="-2934464" y="-1047397"/>
              <a:ext cx="10698480" cy="274318"/>
            </a:xfrm>
            <a:prstGeom prst="rect">
              <a:avLst/>
            </a:prstGeom>
            <a:solidFill>
              <a:schemeClr val="bg1">
                <a:lumMod val="85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23" name="Rectangle 22">
              <a:extLst>
                <a:ext uri="{FF2B5EF4-FFF2-40B4-BE49-F238E27FC236}">
                  <a16:creationId xmlns:a16="http://schemas.microsoft.com/office/drawing/2014/main" id="{EF618287-1D5E-B711-ABEF-CC06D8D2D790}"/>
                </a:ext>
              </a:extLst>
            </p:cNvPr>
            <p:cNvSpPr/>
            <p:nvPr/>
          </p:nvSpPr>
          <p:spPr bwMode="auto">
            <a:xfrm rot="16200000">
              <a:off x="-2114976" y="-1047395"/>
              <a:ext cx="10698480" cy="274320"/>
            </a:xfrm>
            <a:prstGeom prst="rect">
              <a:avLst/>
            </a:prstGeom>
            <a:solidFill>
              <a:schemeClr val="accent3"/>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sp>
        <p:nvSpPr>
          <p:cNvPr id="18" name="Round Single Corner Rectangle 13">
            <a:extLst>
              <a:ext uri="{FF2B5EF4-FFF2-40B4-BE49-F238E27FC236}">
                <a16:creationId xmlns:a16="http://schemas.microsoft.com/office/drawing/2014/main" id="{AF922A5E-8BAA-D0E6-6FE0-691F2C52408F}"/>
              </a:ext>
            </a:extLst>
          </p:cNvPr>
          <p:cNvSpPr/>
          <p:nvPr/>
        </p:nvSpPr>
        <p:spPr>
          <a:xfrm flipH="1">
            <a:off x="6308422" y="2424170"/>
            <a:ext cx="5555827" cy="2556024"/>
          </a:xfrm>
          <a:prstGeom prst="round1Rect">
            <a:avLst/>
          </a:prstGeom>
          <a:solidFill>
            <a:schemeClr val="bg1"/>
          </a:solidFill>
          <a:ln w="38100">
            <a:solidFill>
              <a:schemeClr val="accent3"/>
            </a:solidFill>
          </a:ln>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91" b="0" i="0" u="none" strike="noStrike" kern="1200" cap="none" spc="0" normalizeH="0" baseline="0" noProof="0" dirty="0">
              <a:ln>
                <a:noFill/>
              </a:ln>
              <a:solidFill>
                <a:srgbClr val="FFFFFF"/>
              </a:solidFill>
              <a:effectLst/>
              <a:uLnTx/>
              <a:uFillTx/>
              <a:latin typeface="Calibri Light" panose="020F0302020204030204" pitchFamily="34" charset="0"/>
              <a:cs typeface="Calibri Light" panose="020F0302020204030204" pitchFamily="34" charset="0"/>
            </a:endParaRPr>
          </a:p>
        </p:txBody>
      </p:sp>
      <p:sp>
        <p:nvSpPr>
          <p:cNvPr id="6" name="Slide Number Placeholder 1">
            <a:extLst>
              <a:ext uri="{FF2B5EF4-FFF2-40B4-BE49-F238E27FC236}">
                <a16:creationId xmlns:a16="http://schemas.microsoft.com/office/drawing/2014/main" id="{5B0FD9CD-A496-BF83-F5AC-4E95B02FC8B0}"/>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23A240F-EAFE-E84F-B44C-6D7A08E0E409}" type="slidenum">
              <a:rPr lang="en-US" sz="800" smtClean="0">
                <a:solidFill>
                  <a:srgbClr val="000000"/>
                </a:solidFill>
                <a:latin typeface="Calibri Light" panose="020F0302020204030204" pitchFamily="34" charset="0"/>
                <a:cs typeface="Calibri Light" panose="020F0302020204030204" pitchFamily="34" charset="0"/>
              </a:rPr>
              <a:pPr>
                <a:defRPr/>
              </a:pPr>
              <a:t>15</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8" name="TextBox 7">
            <a:extLst>
              <a:ext uri="{FF2B5EF4-FFF2-40B4-BE49-F238E27FC236}">
                <a16:creationId xmlns:a16="http://schemas.microsoft.com/office/drawing/2014/main" id="{8FF19CE4-BDC5-22D4-294E-6CFAF98C3691}"/>
              </a:ext>
            </a:extLst>
          </p:cNvPr>
          <p:cNvSpPr txBox="1"/>
          <p:nvPr/>
        </p:nvSpPr>
        <p:spPr>
          <a:xfrm>
            <a:off x="179339" y="5684617"/>
            <a:ext cx="3143053" cy="21544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sp>
        <p:nvSpPr>
          <p:cNvPr id="38" name="Slide Number Placeholder 37">
            <a:extLst>
              <a:ext uri="{FF2B5EF4-FFF2-40B4-BE49-F238E27FC236}">
                <a16:creationId xmlns:a16="http://schemas.microsoft.com/office/drawing/2014/main" id="{AA519D54-0489-00F8-7B81-7651E9D77181}"/>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15</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72" name="TextBox 71">
            <a:extLst>
              <a:ext uri="{FF2B5EF4-FFF2-40B4-BE49-F238E27FC236}">
                <a16:creationId xmlns:a16="http://schemas.microsoft.com/office/drawing/2014/main" id="{7D3FE476-C4D5-38DE-854C-DC3E9D53ED40}"/>
              </a:ext>
            </a:extLst>
          </p:cNvPr>
          <p:cNvSpPr txBox="1"/>
          <p:nvPr/>
        </p:nvSpPr>
        <p:spPr>
          <a:xfrm>
            <a:off x="6564923" y="2587714"/>
            <a:ext cx="5177551" cy="2383679"/>
          </a:xfrm>
          <a:prstGeom prst="rect">
            <a:avLst/>
          </a:prstGeom>
          <a:noFill/>
        </p:spPr>
        <p:txBody>
          <a:bodyPr wrap="square" lIns="0" tIns="0" rIns="0" bIns="0" rtlCol="0">
            <a:noAutofit/>
          </a:bodyPr>
          <a:lstStyle/>
          <a:p>
            <a:pPr marL="57150" marR="0" lvl="0" indent="0" algn="l" defTabSz="457200" rtl="0" eaLnBrk="1" fontAlgn="auto" latinLnBrk="0" hangingPunct="1">
              <a:lnSpc>
                <a:spcPct val="150000"/>
              </a:lnSpc>
              <a:spcBef>
                <a:spcPts val="0"/>
              </a:spcBef>
              <a:spcAft>
                <a:spcPts val="600"/>
              </a:spcAft>
              <a:buClrTx/>
              <a:buSzTx/>
              <a:buFontTx/>
              <a:buNone/>
              <a:tabLst/>
              <a:defRPr/>
            </a:pP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ea typeface="+mn-ea"/>
                <a:cs typeface="Calibri Light" panose="020F0302020204030204" pitchFamily="34" charset="0"/>
              </a:rPr>
              <a:t>Continuing global equity award events</a:t>
            </a:r>
          </a:p>
          <a:p>
            <a:pPr marL="57150" marR="0" lvl="0" indent="0" algn="l" defTabSz="457200" rtl="0" eaLnBrk="1" fontAlgn="auto" latinLnBrk="0" hangingPunct="1">
              <a:spcBef>
                <a:spcPts val="0"/>
              </a:spcBef>
              <a:spcAft>
                <a:spcPts val="600"/>
              </a:spcAft>
              <a:buClrTx/>
              <a:buSzTx/>
              <a:buFontTx/>
              <a:buNone/>
              <a:tabLst/>
              <a:defRPr/>
            </a:pP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ea typeface="+mn-ea"/>
                <a:cs typeface="Calibri Light" panose="020F0302020204030204" pitchFamily="34" charset="0"/>
              </a:rPr>
              <a:t>Incorporating new W-8BEN certification experience into communications</a:t>
            </a:r>
          </a:p>
          <a:p>
            <a:pPr marL="57150" marR="0" lvl="0" indent="0" algn="l" defTabSz="457200" rtl="0" eaLnBrk="1" fontAlgn="auto" latinLnBrk="0" hangingPunct="1">
              <a:lnSpc>
                <a:spcPct val="150000"/>
              </a:lnSpc>
              <a:spcBef>
                <a:spcPts val="0"/>
              </a:spcBef>
              <a:spcAft>
                <a:spcPts val="600"/>
              </a:spcAft>
              <a:buClrTx/>
              <a:buSzTx/>
              <a:buFontTx/>
              <a:buNone/>
              <a:tabLst/>
              <a:defRPr/>
            </a:pP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ea typeface="+mn-ea"/>
                <a:cs typeface="Calibri Light" panose="020F0302020204030204" pitchFamily="34" charset="0"/>
              </a:rPr>
              <a:t>Expanding </a:t>
            </a: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ea typeface="+mn-ea"/>
                <a:cs typeface="Calibri Light" panose="020F0302020204030204" pitchFamily="34" charset="0"/>
                <a:hlinkClick r:id="rId3">
                  <a:extLst>
                    <a:ext uri="{A12FA001-AC4F-418D-AE19-62706E023703}">
                      <ahyp:hlinkClr xmlns:ahyp="http://schemas.microsoft.com/office/drawing/2018/hyperlinkcolor" val="tx"/>
                    </a:ext>
                  </a:extLst>
                </a:hlinkClick>
              </a:rPr>
              <a:t>multi-lingual step-by-step demo library</a:t>
            </a:r>
            <a:endPar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ea typeface="+mn-ea"/>
              <a:cs typeface="Calibri Light" panose="020F0302020204030204" pitchFamily="34" charset="0"/>
            </a:endParaRPr>
          </a:p>
          <a:p>
            <a:pPr marL="57150" marR="0" lvl="0" indent="0" algn="l" defTabSz="457200" rtl="0" eaLnBrk="1" fontAlgn="auto" latinLnBrk="0" hangingPunct="1">
              <a:lnSpc>
                <a:spcPct val="150000"/>
              </a:lnSpc>
              <a:spcBef>
                <a:spcPts val="0"/>
              </a:spcBef>
              <a:spcAft>
                <a:spcPts val="600"/>
              </a:spcAft>
              <a:buClrTx/>
              <a:buSzTx/>
              <a:buFontTx/>
              <a:buNone/>
              <a:tabLst/>
              <a:defRPr/>
            </a:pP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ea typeface="+mn-ea"/>
                <a:cs typeface="Calibri Light" panose="020F0302020204030204" pitchFamily="34" charset="0"/>
              </a:rPr>
              <a:t>Deepening digital engagement</a:t>
            </a:r>
          </a:p>
        </p:txBody>
      </p:sp>
      <p:pic>
        <p:nvPicPr>
          <p:cNvPr id="2" name="Picture 1">
            <a:extLst>
              <a:ext uri="{FF2B5EF4-FFF2-40B4-BE49-F238E27FC236}">
                <a16:creationId xmlns:a16="http://schemas.microsoft.com/office/drawing/2014/main" id="{8C376040-CCFD-FB06-1E07-C7FE237315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7750" y="2240545"/>
            <a:ext cx="1931167" cy="3181909"/>
          </a:xfrm>
          <a:prstGeom prst="rect">
            <a:avLst/>
          </a:prstGeom>
          <a:ln w="6350">
            <a:noFill/>
          </a:ln>
          <a:effectLst>
            <a:outerShdw blurRad="63500" sx="102000" sy="102000" algn="ctr" rotWithShape="0">
              <a:prstClr val="black">
                <a:alpha val="40000"/>
              </a:prstClr>
            </a:outerShdw>
          </a:effectLst>
        </p:spPr>
      </p:pic>
      <p:pic>
        <p:nvPicPr>
          <p:cNvPr id="10" name="Picture 9">
            <a:extLst>
              <a:ext uri="{FF2B5EF4-FFF2-40B4-BE49-F238E27FC236}">
                <a16:creationId xmlns:a16="http://schemas.microsoft.com/office/drawing/2014/main" id="{6AC8C9BD-10A3-DDBD-6FA1-077EC0630DA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60980" y="3289456"/>
            <a:ext cx="3022599" cy="2287197"/>
          </a:xfrm>
          <a:prstGeom prst="rect">
            <a:avLst/>
          </a:prstGeom>
          <a:ln w="6350">
            <a:noFill/>
          </a:ln>
          <a:effectLst>
            <a:outerShdw blurRad="63500" sx="102000" sy="102000" algn="ctr" rotWithShape="0">
              <a:prstClr val="black">
                <a:alpha val="40000"/>
              </a:prstClr>
            </a:outerShdw>
          </a:effectLst>
        </p:spPr>
      </p:pic>
      <p:sp>
        <p:nvSpPr>
          <p:cNvPr id="3" name="Title 36">
            <a:extLst>
              <a:ext uri="{FF2B5EF4-FFF2-40B4-BE49-F238E27FC236}">
                <a16:creationId xmlns:a16="http://schemas.microsoft.com/office/drawing/2014/main" id="{71B65E9B-29BC-C9AB-FAB0-A3656B353FF1}"/>
              </a:ext>
            </a:extLst>
          </p:cNvPr>
          <p:cNvSpPr txBox="1">
            <a:spLocks/>
          </p:cNvSpPr>
          <p:nvPr/>
        </p:nvSpPr>
        <p:spPr>
          <a:xfrm>
            <a:off x="457199" y="517760"/>
            <a:ext cx="11285276" cy="687310"/>
          </a:xfrm>
          <a:prstGeom prst="rect">
            <a:avLst/>
          </a:prstGeom>
        </p:spPr>
        <p:txBody>
          <a:bodyPr vert="horz" lIns="0" tIns="0" rIns="0" bIns="0" rtlCol="0" anchor="t">
            <a:noAutofit/>
          </a:bodyPr>
          <a:lstStyle>
            <a:lvl1pPr algn="l" defTabSz="685800" rtl="0" eaLnBrk="1" latinLnBrk="0" hangingPunct="1">
              <a:spcBef>
                <a:spcPct val="0"/>
              </a:spcBef>
              <a:buNone/>
              <a:defRPr sz="2400" b="0" kern="1200" baseline="0">
                <a:solidFill>
                  <a:schemeClr val="tx1"/>
                </a:solidFill>
                <a:latin typeface="Calibri Light" panose="020F0302020204030204" pitchFamily="34" charset="0"/>
                <a:ea typeface="Calibri Light" panose="020F0302020204030204" pitchFamily="34" charset="0"/>
                <a:cs typeface="Calibri Light" panose="020F0302020204030204" pitchFamily="34" charset="0"/>
              </a:defRPr>
            </a:lvl1pPr>
          </a:lstStyle>
          <a:p>
            <a:r>
              <a:rPr lang="en-US" sz="3200" dirty="0">
                <a:solidFill>
                  <a:srgbClr val="000000"/>
                </a:solidFill>
                <a:latin typeface="Calibri Light" panose="020F0302020204030204" pitchFamily="34" charset="0"/>
                <a:cs typeface="Calibri Light" panose="020F0302020204030204" pitchFamily="34" charset="0"/>
              </a:rPr>
              <a:t>Equity events and resources support employees throughout the year</a:t>
            </a:r>
            <a:endParaRPr lang="en-US" sz="3200" dirty="0"/>
          </a:p>
        </p:txBody>
      </p:sp>
      <p:grpSp>
        <p:nvGrpSpPr>
          <p:cNvPr id="9" name="Group 8">
            <a:extLst>
              <a:ext uri="{FF2B5EF4-FFF2-40B4-BE49-F238E27FC236}">
                <a16:creationId xmlns:a16="http://schemas.microsoft.com/office/drawing/2014/main" id="{40937D5C-E23D-8C5B-3B2A-FD70B0B858EC}"/>
              </a:ext>
            </a:extLst>
          </p:cNvPr>
          <p:cNvGrpSpPr/>
          <p:nvPr/>
        </p:nvGrpSpPr>
        <p:grpSpPr>
          <a:xfrm>
            <a:off x="1871384" y="1278270"/>
            <a:ext cx="4116841" cy="631460"/>
            <a:chOff x="1871384" y="1278270"/>
            <a:chExt cx="4116841" cy="631460"/>
          </a:xfrm>
        </p:grpSpPr>
        <p:sp>
          <p:nvSpPr>
            <p:cNvPr id="13" name="Rectangle 12">
              <a:extLst>
                <a:ext uri="{FF2B5EF4-FFF2-40B4-BE49-F238E27FC236}">
                  <a16:creationId xmlns:a16="http://schemas.microsoft.com/office/drawing/2014/main" id="{4555D7C9-D000-A7A1-1358-B40AF7D439BA}"/>
                </a:ext>
              </a:extLst>
            </p:cNvPr>
            <p:cNvSpPr/>
            <p:nvPr/>
          </p:nvSpPr>
          <p:spPr>
            <a:xfrm>
              <a:off x="3148936" y="1325662"/>
              <a:ext cx="2839289" cy="457200"/>
            </a:xfrm>
            <a:prstGeom prst="rect">
              <a:avLst/>
            </a:prstGeom>
          </p:spPr>
          <p:txBody>
            <a:bodyPr wrap="square" lIns="0" tIns="0" rIns="0" bIns="0" anchor="ctr">
              <a:noAutofit/>
            </a:bodyPr>
            <a:lstStyle/>
            <a:p>
              <a:pPr marL="0" lvl="1" algn="ctr" defTabSz="457200">
                <a:spcBef>
                  <a:spcPts val="210"/>
                </a:spcBef>
                <a:defRPr/>
              </a:pPr>
              <a:r>
                <a:rPr lang="en-US" sz="2000" dirty="0">
                  <a:solidFill>
                    <a:srgbClr val="000000"/>
                  </a:solidFill>
                  <a:latin typeface="Calibri Light" panose="020F0302020204030204" pitchFamily="34" charset="0"/>
                  <a:cs typeface="Calibri Light" panose="020F0302020204030204" pitchFamily="34" charset="0"/>
                </a:rPr>
                <a:t>Equity event registrations</a:t>
              </a:r>
            </a:p>
          </p:txBody>
        </p:sp>
        <p:sp>
          <p:nvSpPr>
            <p:cNvPr id="16" name="TextBox 15">
              <a:extLst>
                <a:ext uri="{FF2B5EF4-FFF2-40B4-BE49-F238E27FC236}">
                  <a16:creationId xmlns:a16="http://schemas.microsoft.com/office/drawing/2014/main" id="{1F5D41F9-B3D2-C243-3701-69B5F0234362}"/>
                </a:ext>
              </a:extLst>
            </p:cNvPr>
            <p:cNvSpPr txBox="1"/>
            <p:nvPr/>
          </p:nvSpPr>
          <p:spPr>
            <a:xfrm>
              <a:off x="1871384" y="1278270"/>
              <a:ext cx="1367116"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800" i="0" dirty="0">
                  <a:solidFill>
                    <a:schemeClr val="accent4"/>
                  </a:solidFill>
                  <a:effectLst/>
                  <a:latin typeface="+mj-lt"/>
                </a:rPr>
                <a:t>12,000+</a:t>
              </a:r>
              <a:endParaRPr lang="en-US" sz="2800" i="0" baseline="30000" dirty="0">
                <a:solidFill>
                  <a:schemeClr val="accent4"/>
                </a:solidFill>
                <a:effectLst/>
                <a:latin typeface="+mj-lt"/>
              </a:endParaRPr>
            </a:p>
          </p:txBody>
        </p:sp>
        <p:sp>
          <p:nvSpPr>
            <p:cNvPr id="17" name="Freeform: Shape 16">
              <a:extLst>
                <a:ext uri="{FF2B5EF4-FFF2-40B4-BE49-F238E27FC236}">
                  <a16:creationId xmlns:a16="http://schemas.microsoft.com/office/drawing/2014/main" id="{65E4A690-15BD-FDEA-D288-C6501CB66E8B}"/>
                </a:ext>
              </a:extLst>
            </p:cNvPr>
            <p:cNvSpPr/>
            <p:nvPr/>
          </p:nvSpPr>
          <p:spPr bwMode="auto">
            <a:xfrm>
              <a:off x="1977309" y="1763426"/>
              <a:ext cx="3906270" cy="146304"/>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grpSp>
      <p:grpSp>
        <p:nvGrpSpPr>
          <p:cNvPr id="24" name="Group 23">
            <a:extLst>
              <a:ext uri="{FF2B5EF4-FFF2-40B4-BE49-F238E27FC236}">
                <a16:creationId xmlns:a16="http://schemas.microsoft.com/office/drawing/2014/main" id="{AB6D346D-E905-78CA-3EF4-447605ED8B6F}"/>
              </a:ext>
            </a:extLst>
          </p:cNvPr>
          <p:cNvGrpSpPr/>
          <p:nvPr/>
        </p:nvGrpSpPr>
        <p:grpSpPr>
          <a:xfrm>
            <a:off x="6409439" y="1281604"/>
            <a:ext cx="4319520" cy="611324"/>
            <a:chOff x="6409439" y="1281604"/>
            <a:chExt cx="4319520" cy="611324"/>
          </a:xfrm>
        </p:grpSpPr>
        <p:sp>
          <p:nvSpPr>
            <p:cNvPr id="25" name="Rectangle 24">
              <a:extLst>
                <a:ext uri="{FF2B5EF4-FFF2-40B4-BE49-F238E27FC236}">
                  <a16:creationId xmlns:a16="http://schemas.microsoft.com/office/drawing/2014/main" id="{0F2C435F-B641-98E1-3858-352327BF70F6}"/>
                </a:ext>
              </a:extLst>
            </p:cNvPr>
            <p:cNvSpPr/>
            <p:nvPr/>
          </p:nvSpPr>
          <p:spPr>
            <a:xfrm>
              <a:off x="7770810" y="1322573"/>
              <a:ext cx="2958149" cy="457200"/>
            </a:xfrm>
            <a:prstGeom prst="rect">
              <a:avLst/>
            </a:prstGeom>
          </p:spPr>
          <p:txBody>
            <a:bodyPr wrap="square" lIns="0" tIns="0" rIns="0" bIns="0" anchor="ctr">
              <a:noAutofit/>
            </a:bodyPr>
            <a:lstStyle/>
            <a:p>
              <a:pPr marL="0" lvl="1" algn="ctr" defTabSz="457200">
                <a:spcBef>
                  <a:spcPts val="210"/>
                </a:spcBef>
                <a:defRPr/>
              </a:pPr>
              <a:r>
                <a:rPr lang="en-US" sz="2000" dirty="0">
                  <a:solidFill>
                    <a:srgbClr val="000000"/>
                  </a:solidFill>
                  <a:latin typeface="Calibri Light" panose="020F0302020204030204" pitchFamily="34" charset="0"/>
                  <a:cs typeface="Calibri Light" panose="020F0302020204030204" pitchFamily="34" charset="0"/>
                </a:rPr>
                <a:t>step-by-step demo views</a:t>
              </a:r>
            </a:p>
          </p:txBody>
        </p:sp>
        <p:sp>
          <p:nvSpPr>
            <p:cNvPr id="26" name="TextBox 25">
              <a:extLst>
                <a:ext uri="{FF2B5EF4-FFF2-40B4-BE49-F238E27FC236}">
                  <a16:creationId xmlns:a16="http://schemas.microsoft.com/office/drawing/2014/main" id="{26BB534B-70F5-B1E9-D8FD-106AB010F983}"/>
                </a:ext>
              </a:extLst>
            </p:cNvPr>
            <p:cNvSpPr txBox="1"/>
            <p:nvPr/>
          </p:nvSpPr>
          <p:spPr>
            <a:xfrm>
              <a:off x="6409439" y="1281604"/>
              <a:ext cx="1553461"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800" i="0" dirty="0">
                  <a:solidFill>
                    <a:schemeClr val="accent4"/>
                  </a:solidFill>
                  <a:effectLst/>
                  <a:latin typeface="+mj-lt"/>
                </a:rPr>
                <a:t>110,000+</a:t>
              </a:r>
              <a:endParaRPr lang="en-US" sz="2800" i="0" baseline="30000" dirty="0">
                <a:solidFill>
                  <a:schemeClr val="accent4"/>
                </a:solidFill>
                <a:effectLst/>
                <a:latin typeface="+mj-lt"/>
              </a:endParaRPr>
            </a:p>
          </p:txBody>
        </p:sp>
        <p:sp>
          <p:nvSpPr>
            <p:cNvPr id="27" name="Freeform: Shape 26">
              <a:extLst>
                <a:ext uri="{FF2B5EF4-FFF2-40B4-BE49-F238E27FC236}">
                  <a16:creationId xmlns:a16="http://schemas.microsoft.com/office/drawing/2014/main" id="{C4369FE7-8568-78C0-424F-C3B77662DD9A}"/>
                </a:ext>
              </a:extLst>
            </p:cNvPr>
            <p:cNvSpPr/>
            <p:nvPr/>
          </p:nvSpPr>
          <p:spPr bwMode="auto">
            <a:xfrm>
              <a:off x="6505134" y="1746624"/>
              <a:ext cx="4033325" cy="146304"/>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grpSp>
    </p:spTree>
    <p:extLst>
      <p:ext uri="{BB962C8B-B14F-4D97-AF65-F5344CB8AC3E}">
        <p14:creationId xmlns:p14="http://schemas.microsoft.com/office/powerpoint/2010/main" val="364052153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par>
                                <p:cTn id="12" presetID="42"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anim calcmode="lin" valueType="num">
                                      <p:cBhvr>
                                        <p:cTn id="15" dur="500" fill="hold"/>
                                        <p:tgtEl>
                                          <p:spTgt spid="2"/>
                                        </p:tgtEl>
                                        <p:attrNameLst>
                                          <p:attrName>ppt_x</p:attrName>
                                        </p:attrNameLst>
                                      </p:cBhvr>
                                      <p:tavLst>
                                        <p:tav tm="0">
                                          <p:val>
                                            <p:strVal val="#ppt_x"/>
                                          </p:val>
                                        </p:tav>
                                        <p:tav tm="100000">
                                          <p:val>
                                            <p:strVal val="#ppt_x"/>
                                          </p:val>
                                        </p:tav>
                                      </p:tavLst>
                                    </p:anim>
                                    <p:anim calcmode="lin" valueType="num">
                                      <p:cBhvr>
                                        <p:cTn id="16" dur="5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anim calcmode="lin" valueType="num">
                                      <p:cBhvr>
                                        <p:cTn id="21" dur="500" fill="hold"/>
                                        <p:tgtEl>
                                          <p:spTgt spid="10"/>
                                        </p:tgtEl>
                                        <p:attrNameLst>
                                          <p:attrName>ppt_x</p:attrName>
                                        </p:attrNameLst>
                                      </p:cBhvr>
                                      <p:tavLst>
                                        <p:tav tm="0">
                                          <p:val>
                                            <p:strVal val="#ppt_x"/>
                                          </p:val>
                                        </p:tav>
                                        <p:tav tm="100000">
                                          <p:val>
                                            <p:strVal val="#ppt_x"/>
                                          </p:val>
                                        </p:tav>
                                      </p:tavLst>
                                    </p:anim>
                                    <p:anim calcmode="lin" valueType="num">
                                      <p:cBhvr>
                                        <p:cTn id="22"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011CB20D-98D8-5051-1346-CE923397AF07}"/>
              </a:ext>
            </a:extLst>
          </p:cNvPr>
          <p:cNvGrpSpPr/>
          <p:nvPr/>
        </p:nvGrpSpPr>
        <p:grpSpPr>
          <a:xfrm rot="5400000">
            <a:off x="6014014" y="-2270051"/>
            <a:ext cx="185855" cy="12213872"/>
            <a:chOff x="2277617" y="-6259478"/>
            <a:chExt cx="1093807" cy="10698491"/>
          </a:xfrm>
        </p:grpSpPr>
        <p:sp>
          <p:nvSpPr>
            <p:cNvPr id="20" name="Rectangle 19">
              <a:extLst>
                <a:ext uri="{FF2B5EF4-FFF2-40B4-BE49-F238E27FC236}">
                  <a16:creationId xmlns:a16="http://schemas.microsoft.com/office/drawing/2014/main" id="{DF0B89E1-9B6C-785F-A355-A622218D1025}"/>
                </a:ext>
              </a:extLst>
            </p:cNvPr>
            <p:cNvSpPr/>
            <p:nvPr/>
          </p:nvSpPr>
          <p:spPr bwMode="auto">
            <a:xfrm rot="16200000">
              <a:off x="-2661610" y="-1047387"/>
              <a:ext cx="10698480" cy="274320"/>
            </a:xfrm>
            <a:prstGeom prst="rect">
              <a:avLst/>
            </a:prstGeom>
            <a:solidFill>
              <a:schemeClr val="accent5"/>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sp>
          <p:nvSpPr>
            <p:cNvPr id="21" name="Rectangle 20">
              <a:extLst>
                <a:ext uri="{FF2B5EF4-FFF2-40B4-BE49-F238E27FC236}">
                  <a16:creationId xmlns:a16="http://schemas.microsoft.com/office/drawing/2014/main" id="{87ECD96D-10A7-E9DA-F95B-3043EF941D8C}"/>
                </a:ext>
              </a:extLst>
            </p:cNvPr>
            <p:cNvSpPr/>
            <p:nvPr/>
          </p:nvSpPr>
          <p:spPr bwMode="auto">
            <a:xfrm rot="16200000">
              <a:off x="-2388076" y="-1047390"/>
              <a:ext cx="10698480" cy="274320"/>
            </a:xfrm>
            <a:prstGeom prst="rect">
              <a:avLst/>
            </a:prstGeom>
            <a:solidFill>
              <a:schemeClr val="accent4"/>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22" name="Rectangle 21">
              <a:extLst>
                <a:ext uri="{FF2B5EF4-FFF2-40B4-BE49-F238E27FC236}">
                  <a16:creationId xmlns:a16="http://schemas.microsoft.com/office/drawing/2014/main" id="{DB7E90EF-C13D-8DDB-3E6B-29C0179135F1}"/>
                </a:ext>
              </a:extLst>
            </p:cNvPr>
            <p:cNvSpPr/>
            <p:nvPr/>
          </p:nvSpPr>
          <p:spPr bwMode="auto">
            <a:xfrm rot="16200000">
              <a:off x="-2934464" y="-1047397"/>
              <a:ext cx="10698480" cy="274318"/>
            </a:xfrm>
            <a:prstGeom prst="rect">
              <a:avLst/>
            </a:prstGeom>
            <a:solidFill>
              <a:schemeClr val="bg1">
                <a:lumMod val="85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23" name="Rectangle 22">
              <a:extLst>
                <a:ext uri="{FF2B5EF4-FFF2-40B4-BE49-F238E27FC236}">
                  <a16:creationId xmlns:a16="http://schemas.microsoft.com/office/drawing/2014/main" id="{9E944CC5-DD25-A775-DC18-0C9E76FDD92D}"/>
                </a:ext>
              </a:extLst>
            </p:cNvPr>
            <p:cNvSpPr/>
            <p:nvPr/>
          </p:nvSpPr>
          <p:spPr bwMode="auto">
            <a:xfrm rot="16200000">
              <a:off x="-2114976" y="-1047395"/>
              <a:ext cx="10698480" cy="274320"/>
            </a:xfrm>
            <a:prstGeom prst="rect">
              <a:avLst/>
            </a:prstGeom>
            <a:solidFill>
              <a:schemeClr val="accent3"/>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sp>
        <p:nvSpPr>
          <p:cNvPr id="18" name="Rectangle: Single Corner Rounded 17">
            <a:extLst>
              <a:ext uri="{FF2B5EF4-FFF2-40B4-BE49-F238E27FC236}">
                <a16:creationId xmlns:a16="http://schemas.microsoft.com/office/drawing/2014/main" id="{C7AB6AA1-5518-871A-C885-9468BCB7DA4E}"/>
              </a:ext>
            </a:extLst>
          </p:cNvPr>
          <p:cNvSpPr/>
          <p:nvPr/>
        </p:nvSpPr>
        <p:spPr bwMode="auto">
          <a:xfrm>
            <a:off x="519772" y="2603287"/>
            <a:ext cx="5215370" cy="2606276"/>
          </a:xfrm>
          <a:prstGeom prst="round1Rect">
            <a:avLst/>
          </a:prstGeom>
          <a:solidFill>
            <a:schemeClr val="bg1"/>
          </a:solidFill>
          <a:ln w="38100" cap="flat" cmpd="sng" algn="ctr">
            <a:solidFill>
              <a:schemeClr val="accent3"/>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6" name="Slide Number Placeholder 1">
            <a:extLst>
              <a:ext uri="{FF2B5EF4-FFF2-40B4-BE49-F238E27FC236}">
                <a16:creationId xmlns:a16="http://schemas.microsoft.com/office/drawing/2014/main" id="{5B0FD9CD-A496-BF83-F5AC-4E95B02FC8B0}"/>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23A240F-EAFE-E84F-B44C-6D7A08E0E409}" type="slidenum">
              <a:rPr lang="en-US" sz="800" smtClean="0">
                <a:solidFill>
                  <a:srgbClr val="000000"/>
                </a:solidFill>
                <a:latin typeface="Calibri Light" panose="020F0302020204030204" pitchFamily="34" charset="0"/>
                <a:cs typeface="Calibri Light" panose="020F0302020204030204" pitchFamily="34" charset="0"/>
              </a:rPr>
              <a:pPr>
                <a:defRPr/>
              </a:pPr>
              <a:t>16</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8" name="TextBox 7">
            <a:extLst>
              <a:ext uri="{FF2B5EF4-FFF2-40B4-BE49-F238E27FC236}">
                <a16:creationId xmlns:a16="http://schemas.microsoft.com/office/drawing/2014/main" id="{8FF19CE4-BDC5-22D4-294E-6CFAF98C3691}"/>
              </a:ext>
            </a:extLst>
          </p:cNvPr>
          <p:cNvSpPr txBox="1"/>
          <p:nvPr/>
        </p:nvSpPr>
        <p:spPr>
          <a:xfrm>
            <a:off x="179339" y="5684617"/>
            <a:ext cx="3143053" cy="21544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sp>
        <p:nvSpPr>
          <p:cNvPr id="38" name="Slide Number Placeholder 37">
            <a:extLst>
              <a:ext uri="{FF2B5EF4-FFF2-40B4-BE49-F238E27FC236}">
                <a16:creationId xmlns:a16="http://schemas.microsoft.com/office/drawing/2014/main" id="{AA519D54-0489-00F8-7B81-7651E9D77181}"/>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72" name="TextBox 71">
            <a:extLst>
              <a:ext uri="{FF2B5EF4-FFF2-40B4-BE49-F238E27FC236}">
                <a16:creationId xmlns:a16="http://schemas.microsoft.com/office/drawing/2014/main" id="{7D3FE476-C4D5-38DE-854C-DC3E9D53ED40}"/>
              </a:ext>
            </a:extLst>
          </p:cNvPr>
          <p:cNvSpPr txBox="1"/>
          <p:nvPr/>
        </p:nvSpPr>
        <p:spPr>
          <a:xfrm>
            <a:off x="752633" y="2881366"/>
            <a:ext cx="4799726" cy="2314564"/>
          </a:xfrm>
          <a:prstGeom prst="rect">
            <a:avLst/>
          </a:prstGeom>
          <a:noFill/>
        </p:spPr>
        <p:txBody>
          <a:bodyPr wrap="square" lIns="0" tIns="0" rIns="0" bIns="0" rtlCol="0">
            <a:noAutofit/>
          </a:bodyPr>
          <a:lstStyle/>
          <a:p>
            <a:pPr defTabSz="457200">
              <a:spcAft>
                <a:spcPts val="1200"/>
              </a:spcAft>
              <a:defRPr/>
            </a:pP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Events, targeted campaigns, and educational tools drive industry-leading behaviors</a:t>
            </a:r>
          </a:p>
          <a:p>
            <a:pPr marL="0" marR="0" lvl="0" indent="0" algn="l" defTabSz="457200" rtl="0" eaLnBrk="1" fontAlgn="auto" latinLnBrk="0" hangingPunct="1">
              <a:spcBef>
                <a:spcPts val="0"/>
              </a:spcBef>
              <a:spcAft>
                <a:spcPts val="1200"/>
              </a:spcAft>
              <a:buClrTx/>
              <a:buSzTx/>
              <a:buFontTx/>
              <a:buNone/>
              <a:tabLst/>
              <a:defRPr/>
            </a:pPr>
            <a:r>
              <a:rPr lang="en-US" sz="2000" dirty="0">
                <a:solidFill>
                  <a:schemeClr val="accent3"/>
                </a:solidFill>
                <a:latin typeface="Calibri Light" panose="020F0302020204030204" pitchFamily="34" charset="0"/>
                <a:cs typeface="Calibri Light" panose="020F0302020204030204" pitchFamily="34" charset="0"/>
              </a:rPr>
              <a:t>Learn Center and HSA Experience put resources at employees’ fingertips</a:t>
            </a:r>
          </a:p>
          <a:p>
            <a:pPr marL="0" marR="0" lvl="0" indent="0" algn="l" defTabSz="457200" rtl="0" eaLnBrk="1" fontAlgn="auto" latinLnBrk="0" hangingPunct="1">
              <a:spcBef>
                <a:spcPts val="0"/>
              </a:spcBef>
              <a:spcAft>
                <a:spcPts val="1200"/>
              </a:spcAft>
              <a:buClrTx/>
              <a:buSzTx/>
              <a:buFontTx/>
              <a:buNone/>
              <a:tabLst/>
              <a:defRPr/>
            </a:pPr>
            <a:r>
              <a:rPr kumimoji="0" lang="en-US" sz="2000"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Employer toolkits empower you to promote internally</a:t>
            </a:r>
          </a:p>
        </p:txBody>
      </p:sp>
      <p:sp>
        <p:nvSpPr>
          <p:cNvPr id="2" name="TextBox 1">
            <a:extLst>
              <a:ext uri="{FF2B5EF4-FFF2-40B4-BE49-F238E27FC236}">
                <a16:creationId xmlns:a16="http://schemas.microsoft.com/office/drawing/2014/main" id="{650B594C-1916-B6C1-1DFA-573FAFB09340}"/>
              </a:ext>
            </a:extLst>
          </p:cNvPr>
          <p:cNvSpPr txBox="1"/>
          <p:nvPr/>
        </p:nvSpPr>
        <p:spPr>
          <a:xfrm>
            <a:off x="280129" y="5511768"/>
            <a:ext cx="2034880" cy="215444"/>
          </a:xfrm>
          <a:prstGeom prst="rect">
            <a:avLst/>
          </a:prstGeom>
          <a:noFill/>
        </p:spPr>
        <p:txBody>
          <a:bodyPr wrap="square" lIns="0" rIns="0" rtlCol="0">
            <a:spAutoFit/>
          </a:bodyPr>
          <a:lstStyle/>
          <a:p>
            <a:pPr lvl="0" defTabSz="342900">
              <a:defRPr/>
            </a:pPr>
            <a:r>
              <a:rPr lang="en-US" sz="800" dirty="0">
                <a:solidFill>
                  <a:srgbClr val="000000"/>
                </a:solidFill>
                <a:latin typeface="Calibri Light" panose="020F0302020204030204" pitchFamily="34" charset="0"/>
                <a:cs typeface="Calibri Light" panose="020F0302020204030204" pitchFamily="34" charset="0"/>
              </a:rPr>
              <a:t>Source: Q1 2024, Bank of America internal data</a:t>
            </a:r>
          </a:p>
        </p:txBody>
      </p:sp>
      <p:grpSp>
        <p:nvGrpSpPr>
          <p:cNvPr id="7" name="Group 6">
            <a:extLst>
              <a:ext uri="{FF2B5EF4-FFF2-40B4-BE49-F238E27FC236}">
                <a16:creationId xmlns:a16="http://schemas.microsoft.com/office/drawing/2014/main" id="{492E88EE-E689-1397-DAAB-52D9DCF5AD29}"/>
              </a:ext>
            </a:extLst>
          </p:cNvPr>
          <p:cNvGrpSpPr/>
          <p:nvPr/>
        </p:nvGrpSpPr>
        <p:grpSpPr>
          <a:xfrm>
            <a:off x="1871384" y="1583067"/>
            <a:ext cx="3773941" cy="629565"/>
            <a:chOff x="1871384" y="1278270"/>
            <a:chExt cx="3773941" cy="629565"/>
          </a:xfrm>
        </p:grpSpPr>
        <p:sp>
          <p:nvSpPr>
            <p:cNvPr id="28" name="Rectangle 27">
              <a:extLst>
                <a:ext uri="{FF2B5EF4-FFF2-40B4-BE49-F238E27FC236}">
                  <a16:creationId xmlns:a16="http://schemas.microsoft.com/office/drawing/2014/main" id="{718EBF01-38A7-AE59-6936-B06254F74F1E}"/>
                </a:ext>
              </a:extLst>
            </p:cNvPr>
            <p:cNvSpPr/>
            <p:nvPr/>
          </p:nvSpPr>
          <p:spPr>
            <a:xfrm>
              <a:off x="2806036" y="1325662"/>
              <a:ext cx="2839289" cy="457200"/>
            </a:xfrm>
            <a:prstGeom prst="rect">
              <a:avLst/>
            </a:prstGeom>
          </p:spPr>
          <p:txBody>
            <a:bodyPr wrap="square" lIns="0" tIns="0" rIns="0" bIns="0" anchor="ctr">
              <a:noAutofit/>
            </a:bodyPr>
            <a:lstStyle/>
            <a:p>
              <a:pPr marL="0" lvl="1" defTabSz="457200">
                <a:spcBef>
                  <a:spcPts val="210"/>
                </a:spcBef>
                <a:defRPr/>
              </a:pPr>
              <a:r>
                <a:rPr lang="en-US" sz="2000" dirty="0">
                  <a:solidFill>
                    <a:srgbClr val="000000"/>
                  </a:solidFill>
                  <a:latin typeface="Calibri Light" panose="020F0302020204030204" pitchFamily="34" charset="0"/>
                  <a:cs typeface="Calibri Light" panose="020F0302020204030204" pitchFamily="34" charset="0"/>
                </a:rPr>
                <a:t>growth in HSA investors</a:t>
              </a:r>
            </a:p>
          </p:txBody>
        </p:sp>
        <p:sp>
          <p:nvSpPr>
            <p:cNvPr id="27" name="TextBox 26">
              <a:extLst>
                <a:ext uri="{FF2B5EF4-FFF2-40B4-BE49-F238E27FC236}">
                  <a16:creationId xmlns:a16="http://schemas.microsoft.com/office/drawing/2014/main" id="{2E4884CF-EC97-EEFF-DFFF-05B8C02DF4B5}"/>
                </a:ext>
              </a:extLst>
            </p:cNvPr>
            <p:cNvSpPr txBox="1"/>
            <p:nvPr/>
          </p:nvSpPr>
          <p:spPr>
            <a:xfrm>
              <a:off x="1871384" y="1278270"/>
              <a:ext cx="1017775"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800" i="0" dirty="0">
                  <a:solidFill>
                    <a:schemeClr val="accent4"/>
                  </a:solidFill>
                  <a:effectLst/>
                  <a:latin typeface="+mj-lt"/>
                </a:rPr>
                <a:t>9.7%</a:t>
              </a:r>
              <a:endParaRPr lang="en-US" sz="2800" i="0" baseline="30000" dirty="0">
                <a:solidFill>
                  <a:schemeClr val="accent4"/>
                </a:solidFill>
                <a:effectLst/>
                <a:latin typeface="+mj-lt"/>
              </a:endParaRPr>
            </a:p>
          </p:txBody>
        </p:sp>
        <p:sp>
          <p:nvSpPr>
            <p:cNvPr id="4" name="Freeform: Shape 3">
              <a:extLst>
                <a:ext uri="{FF2B5EF4-FFF2-40B4-BE49-F238E27FC236}">
                  <a16:creationId xmlns:a16="http://schemas.microsoft.com/office/drawing/2014/main" id="{0005756A-FE1F-B901-61CE-BCDA02C96F1D}"/>
                </a:ext>
              </a:extLst>
            </p:cNvPr>
            <p:cNvSpPr/>
            <p:nvPr/>
          </p:nvSpPr>
          <p:spPr bwMode="auto">
            <a:xfrm>
              <a:off x="1977309" y="1763427"/>
              <a:ext cx="3291840" cy="144408"/>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grpSp>
        <p:nvGrpSpPr>
          <p:cNvPr id="9" name="Group 8">
            <a:extLst>
              <a:ext uri="{FF2B5EF4-FFF2-40B4-BE49-F238E27FC236}">
                <a16:creationId xmlns:a16="http://schemas.microsoft.com/office/drawing/2014/main" id="{6E9A1F05-020D-115C-60E3-A0D8FC55D16E}"/>
              </a:ext>
            </a:extLst>
          </p:cNvPr>
          <p:cNvGrpSpPr/>
          <p:nvPr/>
        </p:nvGrpSpPr>
        <p:grpSpPr>
          <a:xfrm>
            <a:off x="6409439" y="1586401"/>
            <a:ext cx="4132436" cy="611324"/>
            <a:chOff x="6409439" y="1281604"/>
            <a:chExt cx="4132436" cy="611324"/>
          </a:xfrm>
        </p:grpSpPr>
        <p:sp>
          <p:nvSpPr>
            <p:cNvPr id="33" name="Rectangle 32">
              <a:extLst>
                <a:ext uri="{FF2B5EF4-FFF2-40B4-BE49-F238E27FC236}">
                  <a16:creationId xmlns:a16="http://schemas.microsoft.com/office/drawing/2014/main" id="{93A7E2F2-5234-5D8E-B157-46DEAAF0E99D}"/>
                </a:ext>
              </a:extLst>
            </p:cNvPr>
            <p:cNvSpPr/>
            <p:nvPr/>
          </p:nvSpPr>
          <p:spPr>
            <a:xfrm>
              <a:off x="7315739" y="1322573"/>
              <a:ext cx="3197785" cy="457200"/>
            </a:xfrm>
            <a:prstGeom prst="rect">
              <a:avLst/>
            </a:prstGeom>
          </p:spPr>
          <p:txBody>
            <a:bodyPr wrap="square" lIns="0" tIns="0" rIns="0" bIns="0" anchor="ctr">
              <a:noAutofit/>
            </a:bodyPr>
            <a:lstStyle/>
            <a:p>
              <a:pPr marL="0" lvl="1" defTabSz="457200">
                <a:spcBef>
                  <a:spcPts val="210"/>
                </a:spcBef>
                <a:defRPr/>
              </a:pPr>
              <a:r>
                <a:rPr lang="en-US" sz="2000" dirty="0">
                  <a:solidFill>
                    <a:srgbClr val="000000"/>
                  </a:solidFill>
                  <a:latin typeface="Calibri Light" panose="020F0302020204030204" pitchFamily="34" charset="0"/>
                  <a:cs typeface="Calibri Light" panose="020F0302020204030204" pitchFamily="34" charset="0"/>
                </a:rPr>
                <a:t>growth in webinar registrations</a:t>
              </a:r>
            </a:p>
          </p:txBody>
        </p:sp>
        <p:sp>
          <p:nvSpPr>
            <p:cNvPr id="74" name="TextBox 73">
              <a:extLst>
                <a:ext uri="{FF2B5EF4-FFF2-40B4-BE49-F238E27FC236}">
                  <a16:creationId xmlns:a16="http://schemas.microsoft.com/office/drawing/2014/main" id="{BDF26CF9-A12C-BCB1-30A6-26AB0D8335FC}"/>
                </a:ext>
              </a:extLst>
            </p:cNvPr>
            <p:cNvSpPr txBox="1"/>
            <p:nvPr/>
          </p:nvSpPr>
          <p:spPr>
            <a:xfrm>
              <a:off x="6409439" y="1281604"/>
              <a:ext cx="1017775"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800" i="0" dirty="0">
                  <a:solidFill>
                    <a:schemeClr val="accent4"/>
                  </a:solidFill>
                  <a:effectLst/>
                  <a:latin typeface="+mj-lt"/>
                </a:rPr>
                <a:t>36%</a:t>
              </a:r>
              <a:endParaRPr lang="en-US" sz="2800" i="0" baseline="30000" dirty="0">
                <a:solidFill>
                  <a:schemeClr val="accent4"/>
                </a:solidFill>
                <a:effectLst/>
                <a:latin typeface="+mj-lt"/>
              </a:endParaRPr>
            </a:p>
          </p:txBody>
        </p:sp>
        <p:sp>
          <p:nvSpPr>
            <p:cNvPr id="5" name="Freeform: Shape 4">
              <a:extLst>
                <a:ext uri="{FF2B5EF4-FFF2-40B4-BE49-F238E27FC236}">
                  <a16:creationId xmlns:a16="http://schemas.microsoft.com/office/drawing/2014/main" id="{9FC0182B-5BA0-BA56-2AB2-9D28ACA9BA9A}"/>
                </a:ext>
              </a:extLst>
            </p:cNvPr>
            <p:cNvSpPr/>
            <p:nvPr/>
          </p:nvSpPr>
          <p:spPr bwMode="auto">
            <a:xfrm>
              <a:off x="6505134" y="1746624"/>
              <a:ext cx="4036741" cy="146304"/>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pic>
        <p:nvPicPr>
          <p:cNvPr id="3" name="Picture 2">
            <a:extLst>
              <a:ext uri="{FF2B5EF4-FFF2-40B4-BE49-F238E27FC236}">
                <a16:creationId xmlns:a16="http://schemas.microsoft.com/office/drawing/2014/main" id="{6CD6DE0F-8800-6D96-8301-F57BD008828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48327" y="2558192"/>
            <a:ext cx="2184137" cy="2696466"/>
          </a:xfrm>
          <a:prstGeom prst="rect">
            <a:avLst/>
          </a:prstGeom>
          <a:ln w="6350">
            <a:noFill/>
          </a:ln>
          <a:effectLst>
            <a:outerShdw blurRad="63500" sx="102000" sy="102000" algn="ctr" rotWithShape="0">
              <a:prstClr val="black">
                <a:alpha val="40000"/>
              </a:prstClr>
            </a:outerShdw>
          </a:effectLst>
        </p:spPr>
      </p:pic>
      <p:pic>
        <p:nvPicPr>
          <p:cNvPr id="10" name="Picture 9">
            <a:extLst>
              <a:ext uri="{FF2B5EF4-FFF2-40B4-BE49-F238E27FC236}">
                <a16:creationId xmlns:a16="http://schemas.microsoft.com/office/drawing/2014/main" id="{78565B9A-5884-BF03-C9A0-9E3641DF12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57067" y="2911634"/>
            <a:ext cx="2034880" cy="2696466"/>
          </a:xfrm>
          <a:prstGeom prst="rect">
            <a:avLst/>
          </a:prstGeom>
          <a:ln w="6350">
            <a:noFill/>
          </a:ln>
          <a:effectLst>
            <a:outerShdw blurRad="63500" sx="102000" sy="102000" algn="ctr" rotWithShape="0">
              <a:prstClr val="black">
                <a:alpha val="40000"/>
              </a:prstClr>
            </a:outerShdw>
          </a:effectLst>
        </p:spPr>
      </p:pic>
      <p:pic>
        <p:nvPicPr>
          <p:cNvPr id="11" name="Picture 10">
            <a:extLst>
              <a:ext uri="{FF2B5EF4-FFF2-40B4-BE49-F238E27FC236}">
                <a16:creationId xmlns:a16="http://schemas.microsoft.com/office/drawing/2014/main" id="{D29816CD-BF99-A4B2-7BDE-F5937A9345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15457" y="3317253"/>
            <a:ext cx="1785230" cy="2895987"/>
          </a:xfrm>
          <a:prstGeom prst="rect">
            <a:avLst/>
          </a:prstGeom>
          <a:ln w="6350">
            <a:noFill/>
          </a:ln>
          <a:effectLst>
            <a:outerShdw blurRad="63500" sx="102000" sy="102000" algn="ctr" rotWithShape="0">
              <a:prstClr val="black">
                <a:alpha val="40000"/>
              </a:prstClr>
            </a:outerShdw>
          </a:effectLst>
        </p:spPr>
      </p:pic>
      <p:sp>
        <p:nvSpPr>
          <p:cNvPr id="12" name="Title 36">
            <a:extLst>
              <a:ext uri="{FF2B5EF4-FFF2-40B4-BE49-F238E27FC236}">
                <a16:creationId xmlns:a16="http://schemas.microsoft.com/office/drawing/2014/main" id="{D4954E32-35B5-F3AB-D1AA-EE662E877C47}"/>
              </a:ext>
            </a:extLst>
          </p:cNvPr>
          <p:cNvSpPr txBox="1">
            <a:spLocks/>
          </p:cNvSpPr>
          <p:nvPr/>
        </p:nvSpPr>
        <p:spPr>
          <a:xfrm>
            <a:off x="457199" y="517760"/>
            <a:ext cx="11285276" cy="987726"/>
          </a:xfrm>
          <a:prstGeom prst="rect">
            <a:avLst/>
          </a:prstGeom>
        </p:spPr>
        <p:txBody>
          <a:bodyPr vert="horz" lIns="0" tIns="0" rIns="0" bIns="0" rtlCol="0" anchor="t">
            <a:noAutofit/>
          </a:bodyPr>
          <a:lstStyle>
            <a:lvl1pPr algn="l" defTabSz="685800" rtl="0" eaLnBrk="1" latinLnBrk="0" hangingPunct="1">
              <a:spcBef>
                <a:spcPct val="0"/>
              </a:spcBef>
              <a:buNone/>
              <a:defRPr sz="2400" b="0" kern="1200" baseline="0">
                <a:solidFill>
                  <a:schemeClr val="tx1"/>
                </a:solidFill>
                <a:latin typeface="Calibri Light" panose="020F0302020204030204" pitchFamily="34" charset="0"/>
                <a:ea typeface="Calibri Light" panose="020F0302020204030204" pitchFamily="34" charset="0"/>
                <a:cs typeface="Calibri Light" panose="020F0302020204030204" pitchFamily="34" charset="0"/>
              </a:defRPr>
            </a:lvl1pPr>
          </a:lstStyle>
          <a:p>
            <a:r>
              <a:rPr lang="en-US" sz="3200" dirty="0"/>
              <a:t>Research-based HSA education helps employees prepare for </a:t>
            </a:r>
            <a:br>
              <a:rPr lang="en-US" sz="3200" dirty="0"/>
            </a:br>
            <a:r>
              <a:rPr lang="en-US" sz="3200" dirty="0"/>
              <a:t>health care expenses in retirement</a:t>
            </a:r>
          </a:p>
        </p:txBody>
      </p:sp>
    </p:spTree>
    <p:extLst>
      <p:ext uri="{BB962C8B-B14F-4D97-AF65-F5344CB8AC3E}">
        <p14:creationId xmlns:p14="http://schemas.microsoft.com/office/powerpoint/2010/main" val="312663004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5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anim calcmode="lin" valueType="num">
                                      <p:cBhvr>
                                        <p:cTn id="21" dur="500" fill="hold"/>
                                        <p:tgtEl>
                                          <p:spTgt spid="10"/>
                                        </p:tgtEl>
                                        <p:attrNameLst>
                                          <p:attrName>ppt_x</p:attrName>
                                        </p:attrNameLst>
                                      </p:cBhvr>
                                      <p:tavLst>
                                        <p:tav tm="0">
                                          <p:val>
                                            <p:strVal val="#ppt_x"/>
                                          </p:val>
                                        </p:tav>
                                        <p:tav tm="100000">
                                          <p:val>
                                            <p:strVal val="#ppt_x"/>
                                          </p:val>
                                        </p:tav>
                                      </p:tavLst>
                                    </p:anim>
                                    <p:anim calcmode="lin" valueType="num">
                                      <p:cBhvr>
                                        <p:cTn id="22" dur="5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03BC9D4D-6922-ABE1-41C5-6BAEBB0A43CD}"/>
              </a:ext>
            </a:extLst>
          </p:cNvPr>
          <p:cNvGrpSpPr/>
          <p:nvPr/>
        </p:nvGrpSpPr>
        <p:grpSpPr>
          <a:xfrm rot="5400000">
            <a:off x="6014014" y="-2270051"/>
            <a:ext cx="185855" cy="12213872"/>
            <a:chOff x="2277617" y="-6259478"/>
            <a:chExt cx="1093807" cy="10698491"/>
          </a:xfrm>
        </p:grpSpPr>
        <p:sp>
          <p:nvSpPr>
            <p:cNvPr id="16" name="Rectangle 15">
              <a:extLst>
                <a:ext uri="{FF2B5EF4-FFF2-40B4-BE49-F238E27FC236}">
                  <a16:creationId xmlns:a16="http://schemas.microsoft.com/office/drawing/2014/main" id="{823D85A0-01CC-940D-C152-0729C0547B45}"/>
                </a:ext>
              </a:extLst>
            </p:cNvPr>
            <p:cNvSpPr/>
            <p:nvPr/>
          </p:nvSpPr>
          <p:spPr bwMode="auto">
            <a:xfrm rot="16200000">
              <a:off x="-2661610" y="-1047387"/>
              <a:ext cx="10698480" cy="274320"/>
            </a:xfrm>
            <a:prstGeom prst="rect">
              <a:avLst/>
            </a:prstGeom>
            <a:solidFill>
              <a:schemeClr val="accent5"/>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sp>
          <p:nvSpPr>
            <p:cNvPr id="17" name="Rectangle 16">
              <a:extLst>
                <a:ext uri="{FF2B5EF4-FFF2-40B4-BE49-F238E27FC236}">
                  <a16:creationId xmlns:a16="http://schemas.microsoft.com/office/drawing/2014/main" id="{49FBF147-FEBE-1654-C42D-C79EA5B41A0A}"/>
                </a:ext>
              </a:extLst>
            </p:cNvPr>
            <p:cNvSpPr/>
            <p:nvPr/>
          </p:nvSpPr>
          <p:spPr bwMode="auto">
            <a:xfrm rot="16200000">
              <a:off x="-2388076" y="-1047390"/>
              <a:ext cx="10698480" cy="274320"/>
            </a:xfrm>
            <a:prstGeom prst="rect">
              <a:avLst/>
            </a:prstGeom>
            <a:solidFill>
              <a:schemeClr val="accent4"/>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18" name="Rectangle 17">
              <a:extLst>
                <a:ext uri="{FF2B5EF4-FFF2-40B4-BE49-F238E27FC236}">
                  <a16:creationId xmlns:a16="http://schemas.microsoft.com/office/drawing/2014/main" id="{B03A18F0-804E-C4D0-4EF8-48BF5BBCA237}"/>
                </a:ext>
              </a:extLst>
            </p:cNvPr>
            <p:cNvSpPr/>
            <p:nvPr/>
          </p:nvSpPr>
          <p:spPr bwMode="auto">
            <a:xfrm rot="16200000">
              <a:off x="-2934464" y="-1047397"/>
              <a:ext cx="10698480" cy="274318"/>
            </a:xfrm>
            <a:prstGeom prst="rect">
              <a:avLst/>
            </a:prstGeom>
            <a:solidFill>
              <a:schemeClr val="bg1">
                <a:lumMod val="85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19" name="Rectangle 18">
              <a:extLst>
                <a:ext uri="{FF2B5EF4-FFF2-40B4-BE49-F238E27FC236}">
                  <a16:creationId xmlns:a16="http://schemas.microsoft.com/office/drawing/2014/main" id="{3643EF60-CE08-A5FA-72A2-3AE7C176A79E}"/>
                </a:ext>
              </a:extLst>
            </p:cNvPr>
            <p:cNvSpPr/>
            <p:nvPr/>
          </p:nvSpPr>
          <p:spPr bwMode="auto">
            <a:xfrm rot="16200000">
              <a:off x="-2114976" y="-1047395"/>
              <a:ext cx="10698480" cy="274320"/>
            </a:xfrm>
            <a:prstGeom prst="rect">
              <a:avLst/>
            </a:prstGeom>
            <a:solidFill>
              <a:schemeClr val="accent3"/>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sp>
        <p:nvSpPr>
          <p:cNvPr id="14" name="Round Single Corner Rectangle 13">
            <a:extLst>
              <a:ext uri="{FF2B5EF4-FFF2-40B4-BE49-F238E27FC236}">
                <a16:creationId xmlns:a16="http://schemas.microsoft.com/office/drawing/2014/main" id="{4647EAB0-4ADE-D7D0-11D2-77E623C6BB96}"/>
              </a:ext>
            </a:extLst>
          </p:cNvPr>
          <p:cNvSpPr/>
          <p:nvPr/>
        </p:nvSpPr>
        <p:spPr>
          <a:xfrm flipH="1">
            <a:off x="6695090" y="2186153"/>
            <a:ext cx="5169160" cy="2842384"/>
          </a:xfrm>
          <a:prstGeom prst="round1Rect">
            <a:avLst/>
          </a:prstGeom>
          <a:solidFill>
            <a:schemeClr val="bg1"/>
          </a:solidFill>
          <a:ln w="38100">
            <a:solidFill>
              <a:schemeClr val="accent3"/>
            </a:solidFill>
          </a:ln>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91" b="0" i="0" u="none" strike="noStrike" kern="1200" cap="none" spc="0" normalizeH="0" baseline="0" noProof="0" dirty="0">
              <a:ln>
                <a:noFill/>
              </a:ln>
              <a:solidFill>
                <a:srgbClr val="FFFFFF"/>
              </a:solidFill>
              <a:effectLst/>
              <a:uLnTx/>
              <a:uFillTx/>
              <a:latin typeface="Calibri Light" panose="020F0302020204030204" pitchFamily="34" charset="0"/>
              <a:cs typeface="Calibri Light" panose="020F0302020204030204" pitchFamily="34" charset="0"/>
            </a:endParaRPr>
          </a:p>
        </p:txBody>
      </p:sp>
      <p:sp>
        <p:nvSpPr>
          <p:cNvPr id="6" name="Slide Number Placeholder 1">
            <a:extLst>
              <a:ext uri="{FF2B5EF4-FFF2-40B4-BE49-F238E27FC236}">
                <a16:creationId xmlns:a16="http://schemas.microsoft.com/office/drawing/2014/main" id="{5B0FD9CD-A496-BF83-F5AC-4E95B02FC8B0}"/>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23A240F-EAFE-E84F-B44C-6D7A08E0E409}" type="slidenum">
              <a:rPr lang="en-US" sz="800" smtClean="0">
                <a:solidFill>
                  <a:srgbClr val="000000"/>
                </a:solidFill>
                <a:latin typeface="Calibri Light" panose="020F0302020204030204" pitchFamily="34" charset="0"/>
                <a:cs typeface="Calibri Light" panose="020F0302020204030204" pitchFamily="34" charset="0"/>
              </a:rPr>
              <a:pPr>
                <a:defRPr/>
              </a:pPr>
              <a:t>17</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8" name="TextBox 7">
            <a:extLst>
              <a:ext uri="{FF2B5EF4-FFF2-40B4-BE49-F238E27FC236}">
                <a16:creationId xmlns:a16="http://schemas.microsoft.com/office/drawing/2014/main" id="{8FF19CE4-BDC5-22D4-294E-6CFAF98C3691}"/>
              </a:ext>
            </a:extLst>
          </p:cNvPr>
          <p:cNvSpPr txBox="1"/>
          <p:nvPr/>
        </p:nvSpPr>
        <p:spPr>
          <a:xfrm>
            <a:off x="179339" y="5684617"/>
            <a:ext cx="3143053" cy="21544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sp>
        <p:nvSpPr>
          <p:cNvPr id="38" name="Slide Number Placeholder 37">
            <a:extLst>
              <a:ext uri="{FF2B5EF4-FFF2-40B4-BE49-F238E27FC236}">
                <a16:creationId xmlns:a16="http://schemas.microsoft.com/office/drawing/2014/main" id="{AA519D54-0489-00F8-7B81-7651E9D77181}"/>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17</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72" name="TextBox 71">
            <a:extLst>
              <a:ext uri="{FF2B5EF4-FFF2-40B4-BE49-F238E27FC236}">
                <a16:creationId xmlns:a16="http://schemas.microsoft.com/office/drawing/2014/main" id="{7D3FE476-C4D5-38DE-854C-DC3E9D53ED40}"/>
              </a:ext>
            </a:extLst>
          </p:cNvPr>
          <p:cNvSpPr txBox="1"/>
          <p:nvPr/>
        </p:nvSpPr>
        <p:spPr>
          <a:xfrm>
            <a:off x="6961464" y="2321892"/>
            <a:ext cx="4712147" cy="2663648"/>
          </a:xfrm>
          <a:prstGeom prst="rect">
            <a:avLst/>
          </a:prstGeom>
          <a:noFill/>
        </p:spPr>
        <p:txBody>
          <a:bodyPr wrap="square" lIns="0" tIns="0" rIns="0" bIns="0" rtlCol="0">
            <a:noAutofit/>
          </a:bodyPr>
          <a:lstStyle/>
          <a:p>
            <a:pPr algn="l">
              <a:spcAft>
                <a:spcPts val="600"/>
              </a:spcAft>
            </a:pPr>
            <a:r>
              <a:rPr lang="en-US" sz="2000" dirty="0">
                <a:solidFill>
                  <a:schemeClr val="accent3"/>
                </a:solidFill>
                <a:latin typeface="Calibri Light" panose="020F0302020204030204" pitchFamily="34" charset="0"/>
                <a:cs typeface="Calibri Light" panose="020F0302020204030204" pitchFamily="34" charset="0"/>
              </a:rPr>
              <a:t>Provision-specific communications:</a:t>
            </a:r>
          </a:p>
          <a:p>
            <a:pPr marL="800100" lvl="1" indent="-342900">
              <a:spcAft>
                <a:spcPts val="600"/>
              </a:spcAft>
              <a:buFont typeface="Arial" panose="020B0604020202020204" pitchFamily="34" charset="0"/>
              <a:buChar char="•"/>
            </a:pPr>
            <a:r>
              <a:rPr lang="en-US" sz="2000" dirty="0">
                <a:solidFill>
                  <a:schemeClr val="accent3"/>
                </a:solidFill>
                <a:latin typeface="Calibri Light" panose="020F0302020204030204" pitchFamily="34" charset="0"/>
                <a:cs typeface="Calibri Light" panose="020F0302020204030204" pitchFamily="34" charset="0"/>
              </a:rPr>
              <a:t>Emergency withdrawals</a:t>
            </a:r>
          </a:p>
          <a:p>
            <a:pPr marL="800100" lvl="1" indent="-342900">
              <a:spcAft>
                <a:spcPts val="600"/>
              </a:spcAft>
              <a:buFont typeface="Arial" panose="020B0604020202020204" pitchFamily="34" charset="0"/>
              <a:buChar char="•"/>
            </a:pPr>
            <a:r>
              <a:rPr lang="en-US" sz="2000" dirty="0">
                <a:solidFill>
                  <a:schemeClr val="accent3"/>
                </a:solidFill>
                <a:latin typeface="Calibri Light" panose="020F0302020204030204" pitchFamily="34" charset="0"/>
                <a:cs typeface="Calibri Light" panose="020F0302020204030204" pitchFamily="34" charset="0"/>
              </a:rPr>
              <a:t>Federally declared disaster loans</a:t>
            </a:r>
            <a:br>
              <a:rPr lang="en-US" sz="2000" dirty="0">
                <a:solidFill>
                  <a:schemeClr val="accent3"/>
                </a:solidFill>
                <a:latin typeface="Calibri Light" panose="020F0302020204030204" pitchFamily="34" charset="0"/>
                <a:cs typeface="Calibri Light" panose="020F0302020204030204" pitchFamily="34" charset="0"/>
              </a:rPr>
            </a:br>
            <a:r>
              <a:rPr lang="en-US" sz="2000" dirty="0">
                <a:solidFill>
                  <a:schemeClr val="accent3"/>
                </a:solidFill>
                <a:latin typeface="Calibri Light" panose="020F0302020204030204" pitchFamily="34" charset="0"/>
                <a:cs typeface="Calibri Light" panose="020F0302020204030204" pitchFamily="34" charset="0"/>
              </a:rPr>
              <a:t>or withdrawals</a:t>
            </a:r>
          </a:p>
          <a:p>
            <a:pPr marL="800100" lvl="1" indent="-342900">
              <a:spcAft>
                <a:spcPts val="1200"/>
              </a:spcAft>
              <a:buFont typeface="Arial" panose="020B0604020202020204" pitchFamily="34" charset="0"/>
              <a:buChar char="•"/>
            </a:pPr>
            <a:r>
              <a:rPr lang="en-US" sz="2000" dirty="0">
                <a:solidFill>
                  <a:schemeClr val="accent3"/>
                </a:solidFill>
                <a:latin typeface="Calibri Light" panose="020F0302020204030204" pitchFamily="34" charset="0"/>
                <a:cs typeface="Calibri Light" panose="020F0302020204030204" pitchFamily="34" charset="0"/>
              </a:rPr>
              <a:t>Higher catch-up limit for ages 60 to 63</a:t>
            </a:r>
          </a:p>
          <a:p>
            <a:pPr algn="l">
              <a:spcAft>
                <a:spcPts val="1200"/>
              </a:spcAft>
            </a:pPr>
            <a:r>
              <a:rPr lang="en-US" sz="2000" dirty="0">
                <a:solidFill>
                  <a:schemeClr val="accent3"/>
                </a:solidFill>
                <a:latin typeface="Calibri Light" panose="020F0302020204030204" pitchFamily="34" charset="0"/>
                <a:cs typeface="Calibri Light" panose="020F0302020204030204" pitchFamily="34" charset="0"/>
              </a:rPr>
              <a:t>Updated plan sponsor and participant microsites with resources</a:t>
            </a:r>
          </a:p>
        </p:txBody>
      </p:sp>
      <p:sp>
        <p:nvSpPr>
          <p:cNvPr id="3" name="TextBox 2">
            <a:extLst>
              <a:ext uri="{FF2B5EF4-FFF2-40B4-BE49-F238E27FC236}">
                <a16:creationId xmlns:a16="http://schemas.microsoft.com/office/drawing/2014/main" id="{633C663D-D520-17D9-DBD1-A95986ED76F4}"/>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DC/integrated clients only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FF0000"/>
                </a:solidFill>
                <a:latin typeface="Calibri Light" panose="020F0302020204030204" pitchFamily="34" charset="0"/>
                <a:cs typeface="Calibri Light" panose="020F0302020204030204" pitchFamily="34" charset="0"/>
              </a:rPr>
              <a:t>Delete if equity only client</a:t>
            </a:r>
            <a:endPar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endParaRPr>
          </a:p>
        </p:txBody>
      </p:sp>
      <p:pic>
        <p:nvPicPr>
          <p:cNvPr id="7" name="Picture 6">
            <a:extLst>
              <a:ext uri="{FF2B5EF4-FFF2-40B4-BE49-F238E27FC236}">
                <a16:creationId xmlns:a16="http://schemas.microsoft.com/office/drawing/2014/main" id="{0E7E0BDB-7793-1D35-BADF-80F30F3873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13868" y="2321892"/>
            <a:ext cx="4293067" cy="1828225"/>
          </a:xfrm>
          <a:prstGeom prst="rect">
            <a:avLst/>
          </a:prstGeom>
          <a:ln>
            <a:noFill/>
          </a:ln>
          <a:effectLst>
            <a:outerShdw blurRad="63500" sx="102000" sy="102000" algn="ctr" rotWithShape="0">
              <a:prstClr val="black">
                <a:alpha val="40000"/>
              </a:prstClr>
            </a:outerShdw>
          </a:effectLst>
        </p:spPr>
      </p:pic>
      <p:pic>
        <p:nvPicPr>
          <p:cNvPr id="9" name="Picture 8">
            <a:extLst>
              <a:ext uri="{FF2B5EF4-FFF2-40B4-BE49-F238E27FC236}">
                <a16:creationId xmlns:a16="http://schemas.microsoft.com/office/drawing/2014/main" id="{17A85806-E6A4-FB42-5BC5-4AA51C9E74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7382" y="3478411"/>
            <a:ext cx="1554254" cy="1828225"/>
          </a:xfrm>
          <a:prstGeom prst="rect">
            <a:avLst/>
          </a:prstGeom>
          <a:ln w="6350">
            <a:noFill/>
          </a:ln>
          <a:effectLst>
            <a:outerShdw blurRad="63500" sx="102000" sy="102000" algn="ctr" rotWithShape="0">
              <a:prstClr val="black">
                <a:alpha val="40000"/>
              </a:prstClr>
            </a:outerShdw>
          </a:effectLst>
        </p:spPr>
      </p:pic>
      <p:sp>
        <p:nvSpPr>
          <p:cNvPr id="2" name="Title 36">
            <a:extLst>
              <a:ext uri="{FF2B5EF4-FFF2-40B4-BE49-F238E27FC236}">
                <a16:creationId xmlns:a16="http://schemas.microsoft.com/office/drawing/2014/main" id="{C056832B-5EA9-F0E4-F43B-9469880C8342}"/>
              </a:ext>
            </a:extLst>
          </p:cNvPr>
          <p:cNvSpPr txBox="1">
            <a:spLocks/>
          </p:cNvSpPr>
          <p:nvPr/>
        </p:nvSpPr>
        <p:spPr>
          <a:xfrm>
            <a:off x="457199" y="517760"/>
            <a:ext cx="11285276" cy="687310"/>
          </a:xfrm>
          <a:prstGeom prst="rect">
            <a:avLst/>
          </a:prstGeom>
        </p:spPr>
        <p:txBody>
          <a:bodyPr vert="horz" lIns="0" tIns="0" rIns="0" bIns="0" rtlCol="0" anchor="t">
            <a:noAutofit/>
          </a:bodyPr>
          <a:lstStyle>
            <a:lvl1pPr algn="l" defTabSz="685800" rtl="0" eaLnBrk="1" latinLnBrk="0" hangingPunct="1">
              <a:spcBef>
                <a:spcPct val="0"/>
              </a:spcBef>
              <a:buNone/>
              <a:defRPr sz="2400" b="0" kern="1200" baseline="0">
                <a:solidFill>
                  <a:schemeClr val="tx1"/>
                </a:solidFill>
                <a:latin typeface="Calibri Light" panose="020F0302020204030204" pitchFamily="34" charset="0"/>
                <a:ea typeface="Calibri Light" panose="020F0302020204030204" pitchFamily="34" charset="0"/>
                <a:cs typeface="Calibri Light" panose="020F0302020204030204" pitchFamily="34" charset="0"/>
              </a:defRPr>
            </a:lvl1pPr>
          </a:lstStyle>
          <a:p>
            <a:r>
              <a:rPr lang="en-US" sz="3200" dirty="0">
                <a:solidFill>
                  <a:srgbClr val="000000"/>
                </a:solidFill>
                <a:latin typeface="Calibri Light" panose="020F0302020204030204" pitchFamily="34" charset="0"/>
                <a:cs typeface="Calibri Light" panose="020F0302020204030204" pitchFamily="34" charset="0"/>
              </a:rPr>
              <a:t>Support to communicate SECURE 2.0 Act provisions</a:t>
            </a:r>
            <a:endParaRPr lang="en-US" sz="3200" dirty="0"/>
          </a:p>
        </p:txBody>
      </p:sp>
    </p:spTree>
    <p:extLst>
      <p:ext uri="{BB962C8B-B14F-4D97-AF65-F5344CB8AC3E}">
        <p14:creationId xmlns:p14="http://schemas.microsoft.com/office/powerpoint/2010/main" val="332933012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BC84B8E-8C2D-0B68-63F8-59618B924711}"/>
              </a:ext>
            </a:extLst>
          </p:cNvPr>
          <p:cNvSpPr>
            <a:spLocks noGrp="1"/>
          </p:cNvSpPr>
          <p:nvPr>
            <p:ph type="body" sz="quarter" idx="10"/>
          </p:nvPr>
        </p:nvSpPr>
        <p:spPr/>
        <p:txBody>
          <a:bodyPr/>
          <a:lstStyle/>
          <a:p>
            <a:r>
              <a:rPr lang="en-US"/>
              <a:t>Planning for success together in 2025 and beyond</a:t>
            </a:r>
          </a:p>
        </p:txBody>
      </p:sp>
    </p:spTree>
    <p:extLst>
      <p:ext uri="{BB962C8B-B14F-4D97-AF65-F5344CB8AC3E}">
        <p14:creationId xmlns:p14="http://schemas.microsoft.com/office/powerpoint/2010/main" val="657478154"/>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a:extLst>
              <a:ext uri="{FF2B5EF4-FFF2-40B4-BE49-F238E27FC236}">
                <a16:creationId xmlns:a16="http://schemas.microsoft.com/office/drawing/2014/main" id="{D492B23E-C29D-4754-7B10-620143A63F23}"/>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Light" panose="020F0302020204030204" pitchFamily="34" charset="0"/>
                <a:cs typeface="Calibri Light" panose="020F030202020403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19</a:t>
            </a:fld>
            <a:endPar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endParaRPr>
          </a:p>
        </p:txBody>
      </p:sp>
      <p:sp>
        <p:nvSpPr>
          <p:cNvPr id="4" name="TextBox 3">
            <a:extLst>
              <a:ext uri="{FF2B5EF4-FFF2-40B4-BE49-F238E27FC236}">
                <a16:creationId xmlns:a16="http://schemas.microsoft.com/office/drawing/2014/main" id="{3A08EFE6-8558-0C6C-5868-B80CA1DE1F91}"/>
              </a:ext>
            </a:extLst>
          </p:cNvPr>
          <p:cNvSpPr txBox="1"/>
          <p:nvPr/>
        </p:nvSpPr>
        <p:spPr>
          <a:xfrm>
            <a:off x="4390716" y="2892943"/>
            <a:ext cx="3363480" cy="2800767"/>
          </a:xfrm>
          <a:prstGeom prst="rect">
            <a:avLst/>
          </a:prstGeom>
          <a:noFill/>
        </p:spPr>
        <p:txBody>
          <a:bodyPr wrap="square" rtlCol="0" anchor="t">
            <a:spAutoFit/>
          </a:bodyPr>
          <a:lstStyle/>
          <a:p>
            <a:pPr algn="ctr"/>
            <a:r>
              <a:rPr lang="en-US" sz="1400" b="1" dirty="0">
                <a:latin typeface="Calibri Light" panose="020F0302020204030204" pitchFamily="34" charset="0"/>
                <a:ea typeface="Lato Light" panose="020F0502020204030203" pitchFamily="34" charset="0"/>
                <a:cs typeface="Calibri Light" panose="020F0302020204030204" pitchFamily="34" charset="0"/>
              </a:rPr>
              <a:t>[Participation]:</a:t>
            </a:r>
          </a:p>
          <a:p>
            <a:pPr algn="ctr"/>
            <a:r>
              <a:rPr lang="en-US" sz="1400" dirty="0">
                <a:latin typeface="Calibri Light" panose="020F0302020204030204" pitchFamily="34" charset="0"/>
                <a:ea typeface="Lato Light" panose="020F0502020204030203" pitchFamily="34" charset="0"/>
                <a:cs typeface="Calibri Light" panose="020F0302020204030204" pitchFamily="34" charset="0"/>
              </a:rPr>
              <a:t>Current: [XX%]</a:t>
            </a:r>
          </a:p>
          <a:p>
            <a:pPr algn="ctr">
              <a:spcAft>
                <a:spcPts val="600"/>
              </a:spcAft>
            </a:pPr>
            <a:r>
              <a:rPr lang="en-US" dirty="0">
                <a:solidFill>
                  <a:schemeClr val="accent4"/>
                </a:solidFill>
                <a:latin typeface="Calibri Light" panose="020F0302020204030204" pitchFamily="34" charset="0"/>
                <a:ea typeface="Lato Light" panose="020F0502020204030203" pitchFamily="34" charset="0"/>
                <a:cs typeface="Calibri Light" panose="020F0302020204030204" pitchFamily="34" charset="0"/>
              </a:rPr>
              <a:t>Goal: [XX%]</a:t>
            </a: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gn="ct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gn="ctr"/>
            <a:r>
              <a:rPr lang="en-US" sz="1400" b="1" dirty="0">
                <a:latin typeface="Calibri Light" panose="020F0302020204030204" pitchFamily="34" charset="0"/>
                <a:ea typeface="Lato Light" panose="020F0502020204030203" pitchFamily="34" charset="0"/>
                <a:cs typeface="Calibri Light" panose="020F0302020204030204" pitchFamily="34" charset="0"/>
              </a:rPr>
              <a:t>[Maximize the match]:</a:t>
            </a:r>
          </a:p>
          <a:p>
            <a:pPr algn="ctr"/>
            <a:r>
              <a:rPr lang="en-US" sz="1400" dirty="0">
                <a:latin typeface="Calibri Light" panose="020F0302020204030204" pitchFamily="34" charset="0"/>
                <a:ea typeface="Lato Light" panose="020F0502020204030203" pitchFamily="34" charset="0"/>
                <a:cs typeface="Calibri Light" panose="020F0302020204030204" pitchFamily="34" charset="0"/>
              </a:rPr>
              <a:t>Current: [XX%]</a:t>
            </a:r>
          </a:p>
          <a:p>
            <a:pPr algn="ctr">
              <a:spcAft>
                <a:spcPts val="600"/>
              </a:spcAft>
            </a:pPr>
            <a:r>
              <a:rPr lang="en-US" dirty="0">
                <a:solidFill>
                  <a:schemeClr val="accent4"/>
                </a:solidFill>
                <a:latin typeface="Calibri Light" panose="020F0302020204030204" pitchFamily="34" charset="0"/>
                <a:ea typeface="Lato Light" panose="020F0502020204030203" pitchFamily="34" charset="0"/>
                <a:cs typeface="Calibri Light" panose="020F0302020204030204" pitchFamily="34" charset="0"/>
              </a:rPr>
              <a:t>Goal: [XX%]</a:t>
            </a: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gn="ct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gn="ctr"/>
            <a:r>
              <a:rPr lang="en-US" sz="1400" b="1" dirty="0">
                <a:latin typeface="Calibri Light" panose="020F0302020204030204" pitchFamily="34" charset="0"/>
                <a:ea typeface="Lato Light" panose="020F0502020204030203" pitchFamily="34" charset="0"/>
                <a:cs typeface="Calibri Light" panose="020F0302020204030204" pitchFamily="34" charset="0"/>
              </a:rPr>
              <a:t>[Personal Retirement Strategy utilization]:</a:t>
            </a:r>
          </a:p>
          <a:p>
            <a:pPr algn="ctr"/>
            <a:r>
              <a:rPr lang="en-US" sz="1400" dirty="0">
                <a:latin typeface="Calibri Light" panose="020F0302020204030204" pitchFamily="34" charset="0"/>
                <a:ea typeface="Lato Light" panose="020F0502020204030203" pitchFamily="34" charset="0"/>
                <a:cs typeface="Calibri Light" panose="020F0302020204030204" pitchFamily="34" charset="0"/>
              </a:rPr>
              <a:t>Current: [XX%]</a:t>
            </a:r>
          </a:p>
          <a:p>
            <a:pPr algn="ctr"/>
            <a:r>
              <a:rPr lang="en-US" dirty="0">
                <a:solidFill>
                  <a:schemeClr val="accent4"/>
                </a:solidFill>
                <a:latin typeface="Calibri Light" panose="020F0302020204030204" pitchFamily="34" charset="0"/>
                <a:ea typeface="Lato Light" panose="020F0502020204030203" pitchFamily="34" charset="0"/>
                <a:cs typeface="Calibri Light" panose="020F0302020204030204" pitchFamily="34" charset="0"/>
              </a:rPr>
              <a:t>Goal: [20%]</a:t>
            </a:r>
          </a:p>
        </p:txBody>
      </p:sp>
      <p:sp>
        <p:nvSpPr>
          <p:cNvPr id="39" name="TextBox 38">
            <a:extLst>
              <a:ext uri="{FF2B5EF4-FFF2-40B4-BE49-F238E27FC236}">
                <a16:creationId xmlns:a16="http://schemas.microsoft.com/office/drawing/2014/main" id="{9F639A17-4BF3-E302-9CF4-758987325990}"/>
              </a:ext>
            </a:extLst>
          </p:cNvPr>
          <p:cNvSpPr txBox="1"/>
          <p:nvPr/>
        </p:nvSpPr>
        <p:spPr>
          <a:xfrm>
            <a:off x="1046255" y="2319250"/>
            <a:ext cx="3114675" cy="369332"/>
          </a:xfrm>
          <a:prstGeom prst="rect">
            <a:avLst/>
          </a:prstGeom>
          <a:noFill/>
        </p:spPr>
        <p:txBody>
          <a:bodyPr wrap="square">
            <a:spAutoFit/>
          </a:bodyPr>
          <a:lstStyle/>
          <a:p>
            <a:pPr algn="ctr"/>
            <a:r>
              <a:rPr lang="en-US" b="1" dirty="0">
                <a:solidFill>
                  <a:schemeClr val="accent3"/>
                </a:solidFill>
                <a:cs typeface="Calibri Light" panose="020F0302020204030204" pitchFamily="34" charset="0"/>
              </a:rPr>
              <a:t>DRIVE DIGITAL ENGAGEMENT</a:t>
            </a:r>
            <a:endParaRPr lang="en-US" b="1" dirty="0">
              <a:solidFill>
                <a:schemeClr val="accent3"/>
              </a:solidFill>
              <a:ea typeface="Lato Light" panose="020F0502020204030203" pitchFamily="34" charset="0"/>
              <a:cs typeface="Calibri Light" panose="020F0302020204030204" pitchFamily="34" charset="0"/>
            </a:endParaRPr>
          </a:p>
        </p:txBody>
      </p:sp>
      <p:sp>
        <p:nvSpPr>
          <p:cNvPr id="40" name="TextBox 39">
            <a:extLst>
              <a:ext uri="{FF2B5EF4-FFF2-40B4-BE49-F238E27FC236}">
                <a16:creationId xmlns:a16="http://schemas.microsoft.com/office/drawing/2014/main" id="{6ACF50F3-B553-DA01-9B17-09F3A535AC4E}"/>
              </a:ext>
            </a:extLst>
          </p:cNvPr>
          <p:cNvSpPr txBox="1"/>
          <p:nvPr/>
        </p:nvSpPr>
        <p:spPr>
          <a:xfrm>
            <a:off x="4538662" y="2315848"/>
            <a:ext cx="3114675" cy="369332"/>
          </a:xfrm>
          <a:prstGeom prst="rect">
            <a:avLst/>
          </a:prstGeom>
          <a:noFill/>
        </p:spPr>
        <p:txBody>
          <a:bodyPr wrap="square">
            <a:spAutoFit/>
          </a:bodyPr>
          <a:lstStyle/>
          <a:p>
            <a:pPr algn="ctr"/>
            <a:r>
              <a:rPr lang="en-US" b="1" dirty="0">
                <a:solidFill>
                  <a:schemeClr val="accent4"/>
                </a:solidFill>
                <a:cs typeface="Calibri Light" panose="020F0302020204030204" pitchFamily="34" charset="0"/>
              </a:rPr>
              <a:t>IMPROVE PLAN HEALTH</a:t>
            </a:r>
          </a:p>
        </p:txBody>
      </p:sp>
      <p:sp>
        <p:nvSpPr>
          <p:cNvPr id="43" name="TextBox 42">
            <a:extLst>
              <a:ext uri="{FF2B5EF4-FFF2-40B4-BE49-F238E27FC236}">
                <a16:creationId xmlns:a16="http://schemas.microsoft.com/office/drawing/2014/main" id="{4AECE27E-AEC0-3C94-B914-23254EE6D19A}"/>
              </a:ext>
            </a:extLst>
          </p:cNvPr>
          <p:cNvSpPr txBox="1"/>
          <p:nvPr/>
        </p:nvSpPr>
        <p:spPr>
          <a:xfrm>
            <a:off x="7944926" y="2315848"/>
            <a:ext cx="3114675" cy="369332"/>
          </a:xfrm>
          <a:prstGeom prst="rect">
            <a:avLst/>
          </a:prstGeom>
          <a:noFill/>
        </p:spPr>
        <p:txBody>
          <a:bodyPr wrap="square">
            <a:spAutoFit/>
          </a:bodyPr>
          <a:lstStyle/>
          <a:p>
            <a:pPr algn="ctr"/>
            <a:r>
              <a:rPr lang="en-US" b="1" dirty="0">
                <a:solidFill>
                  <a:schemeClr val="accent5"/>
                </a:solidFill>
                <a:cs typeface="Calibri Light" panose="020F0302020204030204" pitchFamily="34" charset="0"/>
              </a:rPr>
              <a:t>EXPAND FINANCIAL WELLNESS</a:t>
            </a:r>
          </a:p>
        </p:txBody>
      </p:sp>
      <p:sp>
        <p:nvSpPr>
          <p:cNvPr id="3" name="TextBox 2">
            <a:extLst>
              <a:ext uri="{FF2B5EF4-FFF2-40B4-BE49-F238E27FC236}">
                <a16:creationId xmlns:a16="http://schemas.microsoft.com/office/drawing/2014/main" id="{B31E87D7-0EC0-5341-F899-412BC1B316D0}"/>
              </a:ext>
            </a:extLst>
          </p:cNvPr>
          <p:cNvSpPr txBox="1"/>
          <p:nvPr/>
        </p:nvSpPr>
        <p:spPr>
          <a:xfrm>
            <a:off x="921851" y="2892943"/>
            <a:ext cx="3363481" cy="3016210"/>
          </a:xfrm>
          <a:prstGeom prst="rect">
            <a:avLst/>
          </a:prstGeom>
          <a:noFill/>
        </p:spPr>
        <p:txBody>
          <a:bodyPr wrap="square" rtlCol="0" anchor="t">
            <a:spAutoFit/>
          </a:bodyPr>
          <a:lstStyle/>
          <a:p>
            <a:pPr algn="ctr"/>
            <a:r>
              <a:rPr lang="en-US" sz="1400" b="1" dirty="0">
                <a:latin typeface="Calibri Light" panose="020F0302020204030204" pitchFamily="34" charset="0"/>
                <a:ea typeface="Lato Light" panose="020F0502020204030203" pitchFamily="34" charset="0"/>
                <a:cs typeface="Calibri Light" panose="020F0302020204030204" pitchFamily="34" charset="0"/>
              </a:rPr>
              <a:t>Financial education email opt-in:</a:t>
            </a:r>
          </a:p>
          <a:p>
            <a:pPr algn="ctr"/>
            <a:r>
              <a:rPr lang="en-US" sz="1400" dirty="0">
                <a:latin typeface="Calibri Light" panose="020F0302020204030204" pitchFamily="34" charset="0"/>
                <a:ea typeface="Lato Light" panose="020F0502020204030203" pitchFamily="34" charset="0"/>
                <a:cs typeface="Calibri Light" panose="020F0302020204030204" pitchFamily="34" charset="0"/>
              </a:rPr>
              <a:t>Current: [XX%]</a:t>
            </a:r>
          </a:p>
          <a:p>
            <a:pPr algn="ctr">
              <a:spcAft>
                <a:spcPts val="600"/>
              </a:spcAft>
            </a:pPr>
            <a:r>
              <a:rPr lang="en-US" dirty="0">
                <a:solidFill>
                  <a:schemeClr val="accent4"/>
                </a:solidFill>
                <a:latin typeface="Calibri Light" panose="020F0302020204030204" pitchFamily="34" charset="0"/>
                <a:ea typeface="Lato Light" panose="020F0502020204030203" pitchFamily="34" charset="0"/>
                <a:cs typeface="Calibri Light" panose="020F0302020204030204" pitchFamily="34" charset="0"/>
              </a:rPr>
              <a:t>Goal: [XX%]</a:t>
            </a:r>
          </a:p>
          <a:p>
            <a:pPr algn="ct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gn="ctr"/>
            <a:r>
              <a:rPr lang="en-US" sz="1400" b="1" dirty="0">
                <a:latin typeface="Calibri Light" panose="020F0302020204030204" pitchFamily="34" charset="0"/>
                <a:ea typeface="Lato Light" panose="020F0502020204030203" pitchFamily="34" charset="0"/>
                <a:cs typeface="Calibri Light" panose="020F0302020204030204" pitchFamily="34" charset="0"/>
              </a:rPr>
              <a:t>Benefits OnLine users (avg. monthly):</a:t>
            </a:r>
          </a:p>
          <a:p>
            <a:pPr algn="ctr"/>
            <a:r>
              <a:rPr lang="en-US" sz="1400" dirty="0">
                <a:latin typeface="Calibri Light" panose="020F0302020204030204" pitchFamily="34" charset="0"/>
                <a:ea typeface="Lato Light" panose="020F0502020204030203" pitchFamily="34" charset="0"/>
                <a:cs typeface="Calibri Light" panose="020F0302020204030204" pitchFamily="34" charset="0"/>
              </a:rPr>
              <a:t>Current: [XX%]</a:t>
            </a:r>
          </a:p>
          <a:p>
            <a:pPr algn="ctr">
              <a:spcAft>
                <a:spcPts val="600"/>
              </a:spcAft>
            </a:pPr>
            <a:r>
              <a:rPr lang="en-US" dirty="0">
                <a:solidFill>
                  <a:schemeClr val="accent4"/>
                </a:solidFill>
                <a:latin typeface="Calibri Light" panose="020F0302020204030204" pitchFamily="34" charset="0"/>
                <a:ea typeface="Lato Light" panose="020F0502020204030203" pitchFamily="34" charset="0"/>
                <a:cs typeface="Calibri Light" panose="020F0302020204030204" pitchFamily="34" charset="0"/>
              </a:rPr>
              <a:t>Goal: [XX%]</a:t>
            </a:r>
          </a:p>
          <a:p>
            <a:pPr algn="ct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gn="ctr"/>
            <a:r>
              <a:rPr lang="en-US" sz="1400" b="1" dirty="0">
                <a:latin typeface="Calibri Light" panose="020F0302020204030204" pitchFamily="34" charset="0"/>
                <a:ea typeface="Lato Light" panose="020F0502020204030203" pitchFamily="34" charset="0"/>
                <a:cs typeface="Calibri Light" panose="020F0302020204030204" pitchFamily="34" charset="0"/>
              </a:rPr>
              <a:t>Benefits OnLine app users (avg. monthly):</a:t>
            </a:r>
          </a:p>
          <a:p>
            <a:pPr algn="ctr"/>
            <a:r>
              <a:rPr lang="en-US" sz="1400" dirty="0">
                <a:latin typeface="Calibri Light" panose="020F0302020204030204" pitchFamily="34" charset="0"/>
                <a:ea typeface="Lato Light" panose="020F0502020204030203" pitchFamily="34" charset="0"/>
                <a:cs typeface="Calibri Light" panose="020F0302020204030204" pitchFamily="34" charset="0"/>
              </a:rPr>
              <a:t>Current: [XX%]</a:t>
            </a:r>
          </a:p>
          <a:p>
            <a:pPr algn="ctr"/>
            <a:r>
              <a:rPr lang="en-US" dirty="0">
                <a:solidFill>
                  <a:schemeClr val="accent4"/>
                </a:solidFill>
                <a:latin typeface="Calibri Light" panose="020F0302020204030204" pitchFamily="34" charset="0"/>
                <a:ea typeface="Lato Light" panose="020F0502020204030203" pitchFamily="34" charset="0"/>
                <a:cs typeface="Calibri Light" panose="020F0302020204030204" pitchFamily="34" charset="0"/>
              </a:rPr>
              <a:t>Goal: [XX%]</a:t>
            </a:r>
          </a:p>
          <a:p>
            <a:pPr algn="ct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p:txBody>
      </p:sp>
      <p:sp>
        <p:nvSpPr>
          <p:cNvPr id="5" name="TextBox 4">
            <a:extLst>
              <a:ext uri="{FF2B5EF4-FFF2-40B4-BE49-F238E27FC236}">
                <a16:creationId xmlns:a16="http://schemas.microsoft.com/office/drawing/2014/main" id="{3EF4DAAB-55FE-5C96-66AC-5EF509E70701}"/>
              </a:ext>
            </a:extLst>
          </p:cNvPr>
          <p:cNvSpPr txBox="1"/>
          <p:nvPr/>
        </p:nvSpPr>
        <p:spPr>
          <a:xfrm>
            <a:off x="7950554" y="2892943"/>
            <a:ext cx="3103418" cy="2800767"/>
          </a:xfrm>
          <a:prstGeom prst="rect">
            <a:avLst/>
          </a:prstGeom>
          <a:noFill/>
        </p:spPr>
        <p:txBody>
          <a:bodyPr wrap="square" rtlCol="0" anchor="t">
            <a:spAutoFit/>
          </a:bodyPr>
          <a:lstStyle/>
          <a:p>
            <a:pPr algn="ctr"/>
            <a:r>
              <a:rPr lang="en-US" sz="1400" b="1" dirty="0">
                <a:latin typeface="Calibri Light" panose="020F0302020204030204" pitchFamily="34" charset="0"/>
                <a:ea typeface="Lato Light" panose="020F0502020204030203" pitchFamily="34" charset="0"/>
                <a:cs typeface="Calibri Light" panose="020F0302020204030204" pitchFamily="34" charset="0"/>
              </a:rPr>
              <a:t>Financial Wellness assessments:</a:t>
            </a:r>
          </a:p>
          <a:p>
            <a:pPr algn="ctr"/>
            <a:r>
              <a:rPr lang="en-US" sz="1400" dirty="0">
                <a:latin typeface="Calibri Light" panose="020F0302020204030204" pitchFamily="34" charset="0"/>
                <a:ea typeface="Lato Light" panose="020F0502020204030203" pitchFamily="34" charset="0"/>
                <a:cs typeface="Calibri Light" panose="020F0302020204030204" pitchFamily="34" charset="0"/>
              </a:rPr>
              <a:t>Current: [XX%]</a:t>
            </a:r>
          </a:p>
          <a:p>
            <a:pPr algn="ctr">
              <a:spcAft>
                <a:spcPts val="600"/>
              </a:spcAft>
            </a:pPr>
            <a:r>
              <a:rPr lang="en-US" dirty="0">
                <a:solidFill>
                  <a:schemeClr val="accent4"/>
                </a:solidFill>
                <a:latin typeface="Calibri Light" panose="020F0302020204030204" pitchFamily="34" charset="0"/>
                <a:ea typeface="Lato Light" panose="020F0502020204030203" pitchFamily="34" charset="0"/>
                <a:cs typeface="Calibri Light" panose="020F0302020204030204" pitchFamily="34" charset="0"/>
              </a:rPr>
              <a:t>Goal: [Increase by 10%]</a:t>
            </a:r>
          </a:p>
          <a:p>
            <a:pPr algn="ctr"/>
            <a:endParaRPr lang="en-US" sz="1400" dirty="0">
              <a:solidFill>
                <a:schemeClr val="accent3"/>
              </a:solidFill>
              <a:latin typeface="Calibri Light" panose="020F0302020204030204" pitchFamily="34" charset="0"/>
              <a:ea typeface="Lato Light" panose="020F0502020204030203" pitchFamily="34" charset="0"/>
              <a:cs typeface="Calibri Light" panose="020F0302020204030204" pitchFamily="34" charset="0"/>
            </a:endParaRPr>
          </a:p>
          <a:p>
            <a:pPr algn="ctr"/>
            <a:r>
              <a:rPr lang="en-US" sz="1400" b="1" dirty="0">
                <a:latin typeface="Calibri Light" panose="020F0302020204030204" pitchFamily="34" charset="0"/>
                <a:ea typeface="Lato Light" panose="020F0502020204030203" pitchFamily="34" charset="0"/>
                <a:cs typeface="Calibri Light" panose="020F0302020204030204" pitchFamily="34" charset="0"/>
              </a:rPr>
              <a:t>Event attendance:</a:t>
            </a:r>
          </a:p>
          <a:p>
            <a:pPr algn="ctr"/>
            <a:r>
              <a:rPr lang="en-US" sz="1400" dirty="0">
                <a:latin typeface="Calibri Light" panose="020F0302020204030204" pitchFamily="34" charset="0"/>
                <a:ea typeface="Lato Light" panose="020F0502020204030203" pitchFamily="34" charset="0"/>
                <a:cs typeface="Calibri Light" panose="020F0302020204030204" pitchFamily="34" charset="0"/>
              </a:rPr>
              <a:t>Current: [XXXX]</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US" dirty="0">
                <a:solidFill>
                  <a:schemeClr val="accent4"/>
                </a:solidFill>
                <a:latin typeface="Calibri Light" panose="020F0302020204030204" pitchFamily="34" charset="0"/>
                <a:ea typeface="Lato Light" panose="020F0502020204030203" pitchFamily="34" charset="0"/>
                <a:cs typeface="Calibri Light" panose="020F0302020204030204" pitchFamily="34" charset="0"/>
              </a:rPr>
              <a:t>Goal: [Increase by 10%]</a:t>
            </a:r>
            <a:endParaRPr kumimoji="0" lang="en-US" sz="1400" b="0" i="0" u="none" strike="noStrike" kern="1200" cap="none" spc="0" normalizeH="0" baseline="0" noProof="0" dirty="0">
              <a:ln>
                <a:noFill/>
              </a:ln>
              <a:solidFill>
                <a:srgbClr val="012069"/>
              </a:solidFill>
              <a:effectLst/>
              <a:uLnTx/>
              <a:uFillTx/>
              <a:latin typeface="Calibri Light" panose="020F0302020204030204" pitchFamily="34" charset="0"/>
              <a:ea typeface="Lato Light" panose="020F0502020204030203" pitchFamily="34" charset="0"/>
              <a:cs typeface="Calibri Light" panose="020F03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12069"/>
              </a:solidFill>
              <a:effectLst/>
              <a:uLnTx/>
              <a:uFillTx/>
              <a:latin typeface="Calibri Light" panose="020F0302020204030204" pitchFamily="34" charset="0"/>
              <a:ea typeface="Lato Light" panose="020F0502020204030203" pitchFamily="34" charset="0"/>
              <a:cs typeface="Calibri Light" panose="020F03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Light" panose="020F0302020204030204" pitchFamily="34" charset="0"/>
                <a:ea typeface="Lato Light" panose="020F0502020204030203" pitchFamily="34" charset="0"/>
                <a:cs typeface="Calibri Light" panose="020F0302020204030204" pitchFamily="34" charset="0"/>
              </a:rPr>
              <a:t>Consultation attendance: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ea typeface="Lato Light" panose="020F0502020204030203" pitchFamily="34" charset="0"/>
                <a:cs typeface="Calibri Light" panose="020F0302020204030204" pitchFamily="34" charset="0"/>
              </a:rPr>
              <a:t>Current: [XXXX]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51C2"/>
                </a:solidFill>
                <a:effectLst/>
                <a:uLnTx/>
                <a:uFillTx/>
                <a:latin typeface="Calibri Light" panose="020F0302020204030204" pitchFamily="34" charset="0"/>
                <a:ea typeface="Lato Light" panose="020F0502020204030203" pitchFamily="34" charset="0"/>
                <a:cs typeface="Calibri Light" panose="020F0302020204030204" pitchFamily="34" charset="0"/>
              </a:rPr>
              <a:t>Goal: [Increase by 10%]</a:t>
            </a:r>
          </a:p>
        </p:txBody>
      </p:sp>
      <p:pic>
        <p:nvPicPr>
          <p:cNvPr id="51" name="Picture 50">
            <a:extLst>
              <a:ext uri="{FF2B5EF4-FFF2-40B4-BE49-F238E27FC236}">
                <a16:creationId xmlns:a16="http://schemas.microsoft.com/office/drawing/2014/main" id="{15357AF9-073C-F989-CA0D-8E8FC2BD39E2}"/>
              </a:ext>
            </a:extLst>
          </p:cNvPr>
          <p:cNvPicPr>
            <a:picLocks noChangeAspect="1"/>
          </p:cNvPicPr>
          <p:nvPr/>
        </p:nvPicPr>
        <p:blipFill>
          <a:blip r:embed="rId3"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9138956" y="1519038"/>
            <a:ext cx="583141" cy="640080"/>
          </a:xfrm>
          <a:prstGeom prst="rect">
            <a:avLst/>
          </a:prstGeom>
        </p:spPr>
      </p:pic>
      <p:pic>
        <p:nvPicPr>
          <p:cNvPr id="52" name="Picture 51">
            <a:extLst>
              <a:ext uri="{FF2B5EF4-FFF2-40B4-BE49-F238E27FC236}">
                <a16:creationId xmlns:a16="http://schemas.microsoft.com/office/drawing/2014/main" id="{50F95BDE-185C-CBAE-B204-1259859D32FC}"/>
              </a:ext>
            </a:extLst>
          </p:cNvPr>
          <p:cNvPicPr>
            <a:picLocks noChangeAspect="1"/>
          </p:cNvPicPr>
          <p:nvPr/>
        </p:nvPicPr>
        <p:blipFill>
          <a:blip r:embed="rId4"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5721754" y="1516252"/>
            <a:ext cx="640080" cy="640080"/>
          </a:xfrm>
          <a:prstGeom prst="rect">
            <a:avLst/>
          </a:prstGeom>
        </p:spPr>
      </p:pic>
      <p:pic>
        <p:nvPicPr>
          <p:cNvPr id="53" name="Picture 52">
            <a:extLst>
              <a:ext uri="{FF2B5EF4-FFF2-40B4-BE49-F238E27FC236}">
                <a16:creationId xmlns:a16="http://schemas.microsoft.com/office/drawing/2014/main" id="{BA6A975C-A988-6BC9-896B-9070A7239A3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71137" y="1516252"/>
            <a:ext cx="448152" cy="640080"/>
          </a:xfrm>
          <a:prstGeom prst="rect">
            <a:avLst/>
          </a:prstGeom>
        </p:spPr>
      </p:pic>
      <p:grpSp>
        <p:nvGrpSpPr>
          <p:cNvPr id="20" name="Group 19">
            <a:extLst>
              <a:ext uri="{FF2B5EF4-FFF2-40B4-BE49-F238E27FC236}">
                <a16:creationId xmlns:a16="http://schemas.microsoft.com/office/drawing/2014/main" id="{3E7334AC-1030-1314-718C-6BADF7C90F41}"/>
              </a:ext>
            </a:extLst>
          </p:cNvPr>
          <p:cNvGrpSpPr/>
          <p:nvPr/>
        </p:nvGrpSpPr>
        <p:grpSpPr>
          <a:xfrm>
            <a:off x="4394579" y="1935104"/>
            <a:ext cx="3359624" cy="3767799"/>
            <a:chOff x="4394579" y="2219914"/>
            <a:chExt cx="3359624" cy="3224283"/>
          </a:xfrm>
        </p:grpSpPr>
        <p:cxnSp>
          <p:nvCxnSpPr>
            <p:cNvPr id="55" name="Straight Connector 54">
              <a:extLst>
                <a:ext uri="{FF2B5EF4-FFF2-40B4-BE49-F238E27FC236}">
                  <a16:creationId xmlns:a16="http://schemas.microsoft.com/office/drawing/2014/main" id="{B3AE1F0F-87DC-29E6-8115-4ED9A8BF4046}"/>
                </a:ext>
              </a:extLst>
            </p:cNvPr>
            <p:cNvCxnSpPr>
              <a:cxnSpLocks/>
            </p:cNvCxnSpPr>
            <p:nvPr/>
          </p:nvCxnSpPr>
          <p:spPr>
            <a:xfrm>
              <a:off x="4394579" y="2219914"/>
              <a:ext cx="0" cy="3200400"/>
            </a:xfrm>
            <a:prstGeom prst="line">
              <a:avLst/>
            </a:prstGeom>
            <a:ln w="6350">
              <a:solidFill>
                <a:schemeClr val="accent3"/>
              </a:solidFill>
            </a:ln>
          </p:spPr>
          <p:style>
            <a:lnRef idx="1">
              <a:schemeClr val="dk1"/>
            </a:lnRef>
            <a:fillRef idx="0">
              <a:schemeClr val="dk1"/>
            </a:fillRef>
            <a:effectRef idx="0">
              <a:schemeClr val="dk1"/>
            </a:effectRef>
            <a:fontRef idx="minor">
              <a:schemeClr val="tx1"/>
            </a:fontRef>
          </p:style>
        </p:cxnSp>
        <p:cxnSp>
          <p:nvCxnSpPr>
            <p:cNvPr id="58" name="Straight Connector 57">
              <a:extLst>
                <a:ext uri="{FF2B5EF4-FFF2-40B4-BE49-F238E27FC236}">
                  <a16:creationId xmlns:a16="http://schemas.microsoft.com/office/drawing/2014/main" id="{6AB4C523-04CE-DCB7-0D62-FDF7A7603501}"/>
                </a:ext>
              </a:extLst>
            </p:cNvPr>
            <p:cNvCxnSpPr>
              <a:cxnSpLocks/>
            </p:cNvCxnSpPr>
            <p:nvPr/>
          </p:nvCxnSpPr>
          <p:spPr>
            <a:xfrm>
              <a:off x="7754203" y="2243797"/>
              <a:ext cx="0" cy="3200400"/>
            </a:xfrm>
            <a:prstGeom prst="line">
              <a:avLst/>
            </a:prstGeom>
            <a:ln w="6350">
              <a:solidFill>
                <a:schemeClr val="accent3"/>
              </a:solidFill>
            </a:ln>
          </p:spPr>
          <p:style>
            <a:lnRef idx="1">
              <a:schemeClr val="dk1"/>
            </a:lnRef>
            <a:fillRef idx="0">
              <a:schemeClr val="dk1"/>
            </a:fillRef>
            <a:effectRef idx="0">
              <a:schemeClr val="dk1"/>
            </a:effectRef>
            <a:fontRef idx="minor">
              <a:schemeClr val="tx1"/>
            </a:fontRef>
          </p:style>
        </p:cxnSp>
      </p:grpSp>
      <p:sp>
        <p:nvSpPr>
          <p:cNvPr id="6" name="TextBox 5">
            <a:extLst>
              <a:ext uri="{FF2B5EF4-FFF2-40B4-BE49-F238E27FC236}">
                <a16:creationId xmlns:a16="http://schemas.microsoft.com/office/drawing/2014/main" id="{52EAA3EA-65A1-E440-E3CA-249EFAC51F54}"/>
              </a:ext>
            </a:extLst>
          </p:cNvPr>
          <p:cNvSpPr txBox="1"/>
          <p:nvPr/>
        </p:nvSpPr>
        <p:spPr>
          <a:xfrm>
            <a:off x="7071360" y="0"/>
            <a:ext cx="5120640" cy="1416978"/>
          </a:xfrm>
          <a:prstGeom prst="rect">
            <a:avLst/>
          </a:prstGeom>
          <a:solidFill>
            <a:srgbClr val="FFFF00"/>
          </a:solid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DC/integrated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Refer to appendix for alternate Equity version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PRS utilization is considered accepting terms &amp; conditions = engaging with the tool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FWT assessment goal is set for all to increase by 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Event and consultation attendance goal is set for all to increase by 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Refer to playbooks (in development) for guidance on reaching goals</a:t>
            </a:r>
          </a:p>
        </p:txBody>
      </p:sp>
      <p:sp>
        <p:nvSpPr>
          <p:cNvPr id="16" name="Slide Number Placeholder 15">
            <a:extLst>
              <a:ext uri="{FF2B5EF4-FFF2-40B4-BE49-F238E27FC236}">
                <a16:creationId xmlns:a16="http://schemas.microsoft.com/office/drawing/2014/main" id="{4E0AD28A-DEB8-AF3B-FCAE-777BA44545F8}"/>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7" name="Title 6">
            <a:extLst>
              <a:ext uri="{FF2B5EF4-FFF2-40B4-BE49-F238E27FC236}">
                <a16:creationId xmlns:a16="http://schemas.microsoft.com/office/drawing/2014/main" id="{FB7188B1-F95B-03D0-E6FA-29B14A41E226}"/>
              </a:ext>
            </a:extLst>
          </p:cNvPr>
          <p:cNvSpPr>
            <a:spLocks noGrp="1"/>
          </p:cNvSpPr>
          <p:nvPr>
            <p:ph type="title"/>
          </p:nvPr>
        </p:nvSpPr>
        <p:spPr/>
        <p:txBody>
          <a:bodyPr/>
          <a:lstStyle/>
          <a:p>
            <a:pPr lvl="0"/>
            <a:r>
              <a:rPr lang="en-US" sz="3200" noProof="0" dirty="0"/>
              <a:t>2025 employee engagement goals</a:t>
            </a:r>
            <a:br>
              <a:rPr lang="en-US" sz="3200" noProof="0" dirty="0"/>
            </a:br>
            <a:endParaRPr lang="en-US" sz="3200" dirty="0"/>
          </a:p>
        </p:txBody>
      </p:sp>
    </p:spTree>
    <p:extLst>
      <p:ext uri="{BB962C8B-B14F-4D97-AF65-F5344CB8AC3E}">
        <p14:creationId xmlns:p14="http://schemas.microsoft.com/office/powerpoint/2010/main" val="176361542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B6220C6-08AF-4343-B337-462BFE77C8BF}"/>
              </a:ext>
            </a:extLst>
          </p:cNvPr>
          <p:cNvSpPr txBox="1"/>
          <p:nvPr/>
        </p:nvSpPr>
        <p:spPr>
          <a:xfrm>
            <a:off x="404961" y="1966882"/>
            <a:ext cx="11367939" cy="3926798"/>
          </a:xfrm>
          <a:prstGeom prst="rect">
            <a:avLst/>
          </a:prstGeom>
          <a:noFill/>
        </p:spPr>
        <p:txBody>
          <a:bodyPr wrap="square" lIns="0" rIns="0" rtlCol="0" anchor="b" anchorCtr="0">
            <a:noAutofit/>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Any screenshots or images included in this presentation are for illustrative purposes only, and are not meant as exact representations of the screens or communication pieces available through your plan.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Bank of America and its affiliates do not provide legal, tax or accounting advice. You should consult your legal and/or tax advisors before making any financial decisions.</a:t>
            </a:r>
            <a:endParaRPr kumimoji="0" lang="en-US" sz="1200" b="0" i="1"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This material should be regarded as general information on health care considerations and is not intended to provide specific health care advice. If you have questions regarding your particular health care situation, please contact your health care, legal or tax advisor.</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Mutual Fund investment offerings for the Bank of America HSA are made available by Merrill Lynch, Pierce, Fenner &amp; Smith Incorporated (“MLPF&amp;S”), a registered broker-dealer, Member SIPC and a wholly owned subsidiary of Bank of America Corporation (“BofA Corp.”). Investments in mutual funds are held in an omnibus account at MLPF&amp;S in the name of Bank of America, N.A. (“BANA”), for the benefit of all HSA account owners. Recommendations as to HSA investment menu options are provided to BANA by the Chief Investment Office (“CIO”), Global Wealth &amp; Investment Management (“GWIM”), a division of BofA Corp. The CIO, which provides investment strategies, due diligence, portfolio construction guidance and wealth management solutions for GWIM clients, is part of the Investment Solutions Group (ISG) of GWIM.</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Workplace Benefits is the institutional retirement and benefits business of Bank of America Corporation (“BofA Corp.”) operating under the name “Bank of America.” Investment advisory and brokerage services are provided by wholly owned non-bank affiliates of BofA Corp., including Merrill Lynch, Pierce, Fenner &amp; Smith Incorporated (also referred to as “MLPF&amp;S” or “Merrill”), a dually registered broker-dealer and investment adviser and Member SIPC. Banking activities may be performed by wholly owned banking affiliates of BofA Corp., including Bank of America, N.A., Member FDIC.  </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Investment products: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45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Certain Bank of America associates are registered representatives with MLPF&amp;S and may assist you with investment products and services provided through MLPF&amp;S and other nonbank investment affiliates.</a:t>
            </a:r>
          </a:p>
          <a:p>
            <a:pPr marL="0" marR="0" lvl="0" indent="0" algn="l" defTabSz="914400" rtl="0" eaLnBrk="1" fontAlgn="auto" latinLnBrk="0" hangingPunct="1">
              <a:lnSpc>
                <a:spcPct val="100000"/>
              </a:lnSpc>
              <a:spcBef>
                <a:spcPts val="0"/>
              </a:spcBef>
              <a:spcAft>
                <a:spcPts val="45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 2024 Bank of America Corporation. All rights reserved.  |  MAP  |  11/2024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       To learn about Bank of America’s environmental goals and initiatives, go to  </a:t>
            </a:r>
            <a:r>
              <a:rPr kumimoji="0" lang="en-US" sz="900" b="1" i="0" u="sng" strike="noStrike" kern="1200" cap="none" spc="0" normalizeH="0" baseline="0" noProof="0" dirty="0">
                <a:ln>
                  <a:noFill/>
                </a:ln>
                <a:solidFill>
                  <a:srgbClr val="000000"/>
                </a:solidFill>
                <a:effectLst/>
                <a:uLnTx/>
                <a:uFill>
                  <a:solidFill>
                    <a:srgbClr val="FFFFFF"/>
                  </a:solidFill>
                </a:uFill>
                <a:latin typeface="Calibri Light" panose="020F0302020204030204" pitchFamily="34" charset="0"/>
                <a:cs typeface="Calibri Light" panose="020F0302020204030204" pitchFamily="34" charset="0"/>
                <a:hlinkClick r:id="rId3"/>
              </a:rPr>
              <a:t>bankofamerica.com/environment</a:t>
            </a:r>
            <a:r>
              <a:rPr kumimoji="0" lang="en-US" sz="9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 Leaf icon is a registered trademark of Bank of America Corporation. </a:t>
            </a:r>
          </a:p>
        </p:txBody>
      </p:sp>
      <p:sp>
        <p:nvSpPr>
          <p:cNvPr id="3" name="Title 2">
            <a:extLst>
              <a:ext uri="{FF2B5EF4-FFF2-40B4-BE49-F238E27FC236}">
                <a16:creationId xmlns:a16="http://schemas.microsoft.com/office/drawing/2014/main" id="{20FB3F2C-BF0F-794A-9949-B494BA08CAE6}"/>
              </a:ext>
            </a:extLst>
          </p:cNvPr>
          <p:cNvSpPr>
            <a:spLocks noGrp="1"/>
          </p:cNvSpPr>
          <p:nvPr>
            <p:ph type="title"/>
          </p:nvPr>
        </p:nvSpPr>
        <p:spPr>
          <a:xfrm>
            <a:off x="457199" y="517760"/>
            <a:ext cx="11115107" cy="687310"/>
          </a:xfrm>
        </p:spPr>
        <p:txBody>
          <a:bodyPr/>
          <a:lstStyle/>
          <a:p>
            <a:r>
              <a:rPr lang="en-US" dirty="0"/>
              <a:t>Disclosures</a:t>
            </a:r>
          </a:p>
        </p:txBody>
      </p:sp>
      <p:graphicFrame>
        <p:nvGraphicFramePr>
          <p:cNvPr id="7" name="Table 6">
            <a:extLst>
              <a:ext uri="{FF2B5EF4-FFF2-40B4-BE49-F238E27FC236}">
                <a16:creationId xmlns:a16="http://schemas.microsoft.com/office/drawing/2014/main" id="{FFFE9534-3ADC-2547-8AC9-D26EF6F6891A}"/>
              </a:ext>
            </a:extLst>
          </p:cNvPr>
          <p:cNvGraphicFramePr>
            <a:graphicFrameLocks noGrp="1"/>
          </p:cNvGraphicFramePr>
          <p:nvPr>
            <p:extLst>
              <p:ext uri="{D42A27DB-BD31-4B8C-83A1-F6EECF244321}">
                <p14:modId xmlns:p14="http://schemas.microsoft.com/office/powerpoint/2010/main" val="3443728655"/>
              </p:ext>
            </p:extLst>
          </p:nvPr>
        </p:nvGraphicFramePr>
        <p:xfrm>
          <a:off x="404961" y="4964605"/>
          <a:ext cx="5294604" cy="228600"/>
        </p:xfrm>
        <a:graphic>
          <a:graphicData uri="http://schemas.openxmlformats.org/drawingml/2006/table">
            <a:tbl>
              <a:tblPr firstRow="1" bandRow="1">
                <a:tableStyleId>{5C22544A-7EE6-4342-B048-85BDC9FD1C3A}</a:tableStyleId>
              </a:tblPr>
              <a:tblGrid>
                <a:gridCol w="1764868">
                  <a:extLst>
                    <a:ext uri="{9D8B030D-6E8A-4147-A177-3AD203B41FA5}">
                      <a16:colId xmlns:a16="http://schemas.microsoft.com/office/drawing/2014/main" val="20000"/>
                    </a:ext>
                  </a:extLst>
                </a:gridCol>
                <a:gridCol w="1764868">
                  <a:extLst>
                    <a:ext uri="{9D8B030D-6E8A-4147-A177-3AD203B41FA5}">
                      <a16:colId xmlns:a16="http://schemas.microsoft.com/office/drawing/2014/main" val="20001"/>
                    </a:ext>
                  </a:extLst>
                </a:gridCol>
                <a:gridCol w="1764868">
                  <a:extLst>
                    <a:ext uri="{9D8B030D-6E8A-4147-A177-3AD203B41FA5}">
                      <a16:colId xmlns:a16="http://schemas.microsoft.com/office/drawing/2014/main" val="20002"/>
                    </a:ext>
                  </a:extLst>
                </a:gridCol>
              </a:tblGrid>
              <a:tr h="228600">
                <a:tc>
                  <a:txBody>
                    <a:bodyPr/>
                    <a:lstStyle/>
                    <a:p>
                      <a:pPr algn="ctr"/>
                      <a:r>
                        <a:rPr lang="en-US" sz="1100" b="1" dirty="0">
                          <a:solidFill>
                            <a:schemeClr val="tx1"/>
                          </a:solidFill>
                        </a:rPr>
                        <a:t>Are Not</a:t>
                      </a:r>
                      <a:r>
                        <a:rPr lang="en-US" sz="1100" b="1" baseline="0" dirty="0">
                          <a:solidFill>
                            <a:schemeClr val="tx1"/>
                          </a:solidFill>
                        </a:rPr>
                        <a:t> FDIC Insured</a:t>
                      </a:r>
                      <a:endParaRPr lang="en-US" sz="1100" b="1" dirty="0">
                        <a:solidFill>
                          <a:schemeClr val="tx1"/>
                        </a:solidFill>
                      </a:endParaRPr>
                    </a:p>
                  </a:txBody>
                  <a:tcPr marL="68580" marR="68580" marT="0" marB="0"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b="1" dirty="0">
                          <a:solidFill>
                            <a:schemeClr val="tx1"/>
                          </a:solidFill>
                        </a:rPr>
                        <a:t>Are Not Bank Guaranteed</a:t>
                      </a:r>
                    </a:p>
                  </a:txBody>
                  <a:tcPr marL="68580" marR="68580" marT="0" marB="0"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b="1" dirty="0">
                          <a:solidFill>
                            <a:schemeClr val="tx1"/>
                          </a:solidFill>
                        </a:rPr>
                        <a:t>May Lose</a:t>
                      </a:r>
                      <a:r>
                        <a:rPr lang="en-US" sz="1100" b="1" baseline="0" dirty="0">
                          <a:solidFill>
                            <a:schemeClr val="tx1"/>
                          </a:solidFill>
                        </a:rPr>
                        <a:t> Value</a:t>
                      </a:r>
                      <a:endParaRPr lang="en-US" sz="1100" b="1" dirty="0">
                        <a:solidFill>
                          <a:schemeClr val="tx1"/>
                        </a:solidFill>
                      </a:endParaRPr>
                    </a:p>
                  </a:txBody>
                  <a:tcPr marL="68580" marR="68580" marT="0" marB="0"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bl>
          </a:graphicData>
        </a:graphic>
      </p:graphicFrame>
      <p:sp>
        <p:nvSpPr>
          <p:cNvPr id="10" name="TextBox 9"/>
          <p:cNvSpPr txBox="1"/>
          <p:nvPr/>
        </p:nvSpPr>
        <p:spPr>
          <a:xfrm>
            <a:off x="7620000" y="0"/>
            <a:ext cx="4572000" cy="646331"/>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plans without PRS or Advice Access only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A version of this slide MUST BE INCLUDED AND CANNOT BE MOVED! Refer to appendix for alternate PRS version or AA version</a:t>
            </a:r>
          </a:p>
        </p:txBody>
      </p:sp>
      <p:pic>
        <p:nvPicPr>
          <p:cNvPr id="11" name="Picture 10">
            <a:extLst>
              <a:ext uri="{FF2B5EF4-FFF2-40B4-BE49-F238E27FC236}">
                <a16:creationId xmlns:a16="http://schemas.microsoft.com/office/drawing/2014/main" id="{AB22EAAD-E4D7-D14D-B84A-D0B9FB566FC3}"/>
              </a:ext>
            </a:extLst>
          </p:cNvPr>
          <p:cNvPicPr>
            <a:picLocks noChangeAspect="1"/>
          </p:cNvPicPr>
          <p:nvPr/>
        </p:nvPicPr>
        <p:blipFill>
          <a:blip r:embed="rId4"/>
          <a:stretch>
            <a:fillRect/>
          </a:stretch>
        </p:blipFill>
        <p:spPr>
          <a:xfrm>
            <a:off x="366009" y="5665080"/>
            <a:ext cx="228600" cy="228600"/>
          </a:xfrm>
          <a:prstGeom prst="rect">
            <a:avLst/>
          </a:prstGeom>
        </p:spPr>
      </p:pic>
      <p:sp>
        <p:nvSpPr>
          <p:cNvPr id="13" name="Slide Number Placeholder 4">
            <a:extLst>
              <a:ext uri="{FF2B5EF4-FFF2-40B4-BE49-F238E27FC236}">
                <a16:creationId xmlns:a16="http://schemas.microsoft.com/office/drawing/2014/main" id="{E080E694-7F92-4382-8DD7-1DA02AA329A4}"/>
              </a:ext>
            </a:extLst>
          </p:cNvPr>
          <p:cNvSpPr txBox="1">
            <a:spLocks/>
          </p:cNvSpPr>
          <p:nvPr/>
        </p:nvSpPr>
        <p:spPr>
          <a:xfrm>
            <a:off x="11678231" y="6481839"/>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Light" panose="020F0302020204030204" pitchFamily="34" charset="0"/>
                <a:cs typeface="Calibri Light" panose="020F0302020204030204" pitchFamily="34" charset="0"/>
              </a:rPr>
              <a:pPr defTabSz="457200">
                <a:defRPr/>
              </a:pPr>
              <a:t>2</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4" name="Slide Number Placeholder 3">
            <a:extLst>
              <a:ext uri="{FF2B5EF4-FFF2-40B4-BE49-F238E27FC236}">
                <a16:creationId xmlns:a16="http://schemas.microsoft.com/office/drawing/2014/main" id="{64430A7F-3277-EFD0-B10E-6F2EC2676F95}"/>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207784069"/>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30">
            <a:extLst>
              <a:ext uri="{FF2B5EF4-FFF2-40B4-BE49-F238E27FC236}">
                <a16:creationId xmlns:a16="http://schemas.microsoft.com/office/drawing/2014/main" id="{103D1290-E968-6A9F-6FE0-77046F74D598}"/>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20</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3" name="Title 2">
            <a:extLst>
              <a:ext uri="{FF2B5EF4-FFF2-40B4-BE49-F238E27FC236}">
                <a16:creationId xmlns:a16="http://schemas.microsoft.com/office/drawing/2014/main" id="{CA41C970-11D8-8330-91AB-7B2C489D7AF9}"/>
              </a:ext>
            </a:extLst>
          </p:cNvPr>
          <p:cNvSpPr>
            <a:spLocks noGrp="1"/>
          </p:cNvSpPr>
          <p:nvPr>
            <p:ph type="title"/>
          </p:nvPr>
        </p:nvSpPr>
        <p:spPr/>
        <p:txBody>
          <a:bodyPr/>
          <a:lstStyle/>
          <a:p>
            <a:r>
              <a:rPr lang="en-US" sz="3200" noProof="0" dirty="0"/>
              <a:t>Action items to enhance the participant experience</a:t>
            </a:r>
            <a:endParaRPr lang="en-US" sz="3200" dirty="0"/>
          </a:p>
        </p:txBody>
      </p:sp>
      <p:grpSp>
        <p:nvGrpSpPr>
          <p:cNvPr id="60" name="Group 59">
            <a:extLst>
              <a:ext uri="{FF2B5EF4-FFF2-40B4-BE49-F238E27FC236}">
                <a16:creationId xmlns:a16="http://schemas.microsoft.com/office/drawing/2014/main" id="{6B212959-50D0-B32A-54A1-DF2FA4DA88A3}"/>
              </a:ext>
            </a:extLst>
          </p:cNvPr>
          <p:cNvGrpSpPr/>
          <p:nvPr/>
        </p:nvGrpSpPr>
        <p:grpSpPr>
          <a:xfrm>
            <a:off x="3065395" y="1733392"/>
            <a:ext cx="3292125" cy="3200653"/>
            <a:chOff x="3027295" y="1677973"/>
            <a:chExt cx="3292125" cy="3200653"/>
          </a:xfrm>
          <a:effectLst>
            <a:outerShdw blurRad="50800" dist="38100" dir="2700000" algn="tl" rotWithShape="0">
              <a:prstClr val="black">
                <a:alpha val="40000"/>
              </a:prstClr>
            </a:outerShdw>
          </a:effectLst>
        </p:grpSpPr>
        <p:sp>
          <p:nvSpPr>
            <p:cNvPr id="41" name="Oval 40">
              <a:extLst>
                <a:ext uri="{FF2B5EF4-FFF2-40B4-BE49-F238E27FC236}">
                  <a16:creationId xmlns:a16="http://schemas.microsoft.com/office/drawing/2014/main" id="{6BE50BBA-0680-7ED3-4753-43679E8FC7FC}"/>
                </a:ext>
              </a:extLst>
            </p:cNvPr>
            <p:cNvSpPr/>
            <p:nvPr/>
          </p:nvSpPr>
          <p:spPr bwMode="auto">
            <a:xfrm>
              <a:off x="3073158" y="1678226"/>
              <a:ext cx="3200400" cy="3200400"/>
            </a:xfrm>
            <a:prstGeom prst="ellipse">
              <a:avLst/>
            </a:prstGeom>
            <a:blipFill>
              <a:blip r:embed="rId3" cstate="screen">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42" name="Oval 41">
              <a:extLst>
                <a:ext uri="{FF2B5EF4-FFF2-40B4-BE49-F238E27FC236}">
                  <a16:creationId xmlns:a16="http://schemas.microsoft.com/office/drawing/2014/main" id="{73D21BC6-6933-E2B3-229B-4B159DF81980}"/>
                </a:ext>
              </a:extLst>
            </p:cNvPr>
            <p:cNvSpPr/>
            <p:nvPr/>
          </p:nvSpPr>
          <p:spPr bwMode="auto">
            <a:xfrm>
              <a:off x="3074075" y="1677973"/>
              <a:ext cx="3200400" cy="3200400"/>
            </a:xfrm>
            <a:prstGeom prst="ellipse">
              <a:avLst/>
            </a:prstGeom>
            <a:solidFill>
              <a:schemeClr val="tx1">
                <a:alpha val="39125"/>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44" name="TextBox 43">
              <a:extLst>
                <a:ext uri="{FF2B5EF4-FFF2-40B4-BE49-F238E27FC236}">
                  <a16:creationId xmlns:a16="http://schemas.microsoft.com/office/drawing/2014/main" id="{AFAE094B-AAFB-90E4-D44C-3E54CFFC2B10}"/>
                </a:ext>
              </a:extLst>
            </p:cNvPr>
            <p:cNvSpPr txBox="1"/>
            <p:nvPr/>
          </p:nvSpPr>
          <p:spPr>
            <a:xfrm>
              <a:off x="3027295" y="2855566"/>
              <a:ext cx="3292125" cy="1051168"/>
            </a:xfrm>
            <a:prstGeom prst="rect">
              <a:avLst/>
            </a:prstGeom>
            <a:noFill/>
          </p:spPr>
          <p:txBody>
            <a:bodyPr wrap="square" rtlCol="0" anchor="ctr" anchorCtr="0">
              <a:noAutofit/>
            </a:bodyPr>
            <a:lstStyle/>
            <a:p>
              <a:pPr marR="0" lvl="0" algn="ctr" defTabSz="914400" rtl="0" eaLnBrk="1" fontAlgn="auto" latinLnBrk="0" hangingPunct="1">
                <a:lnSpc>
                  <a:spcPct val="90000"/>
                </a:lnSpc>
                <a:spcBef>
                  <a:spcPts val="0"/>
                </a:spcBef>
                <a:buClr>
                  <a:srgbClr val="00B050"/>
                </a:buClr>
                <a:buSzPct val="110000"/>
                <a:tabLst/>
                <a:defRPr/>
              </a:pPr>
              <a:r>
                <a:rPr kumimoji="0" lang="en-US" sz="2800" b="1"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More engaging experience</a:t>
              </a:r>
            </a:p>
          </p:txBody>
        </p:sp>
      </p:grpSp>
      <p:cxnSp>
        <p:nvCxnSpPr>
          <p:cNvPr id="53" name="Straight Connector 52">
            <a:extLst>
              <a:ext uri="{FF2B5EF4-FFF2-40B4-BE49-F238E27FC236}">
                <a16:creationId xmlns:a16="http://schemas.microsoft.com/office/drawing/2014/main" id="{4E43E2F2-DD14-71F7-4205-C673D38B9B18}"/>
              </a:ext>
            </a:extLst>
          </p:cNvPr>
          <p:cNvCxnSpPr>
            <a:cxnSpLocks/>
          </p:cNvCxnSpPr>
          <p:nvPr/>
        </p:nvCxnSpPr>
        <p:spPr>
          <a:xfrm>
            <a:off x="3065395" y="2352431"/>
            <a:ext cx="291922" cy="114438"/>
          </a:xfrm>
          <a:prstGeom prst="line">
            <a:avLst/>
          </a:prstGeom>
          <a:ln w="12700">
            <a:solidFill>
              <a:schemeClr val="accent3"/>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8AF24E7C-AD87-1DFE-FC5B-8053EA441FE4}"/>
              </a:ext>
            </a:extLst>
          </p:cNvPr>
          <p:cNvCxnSpPr>
            <a:cxnSpLocks/>
          </p:cNvCxnSpPr>
          <p:nvPr/>
        </p:nvCxnSpPr>
        <p:spPr>
          <a:xfrm>
            <a:off x="1680308" y="3037555"/>
            <a:ext cx="1431866" cy="92636"/>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4232416A-E7A3-BE8D-FC0E-A52EA5D3EF69}"/>
              </a:ext>
            </a:extLst>
          </p:cNvPr>
          <p:cNvCxnSpPr>
            <a:cxnSpLocks/>
            <a:endCxn id="42" idx="3"/>
          </p:cNvCxnSpPr>
          <p:nvPr/>
        </p:nvCxnSpPr>
        <p:spPr>
          <a:xfrm flipV="1">
            <a:off x="3268667" y="4465104"/>
            <a:ext cx="312196" cy="426042"/>
          </a:xfrm>
          <a:prstGeom prst="line">
            <a:avLst/>
          </a:prstGeom>
          <a:ln w="12700">
            <a:solidFill>
              <a:schemeClr val="accent3"/>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6FFA4EBE-D6C9-4951-A154-02027CD9CD91}"/>
              </a:ext>
            </a:extLst>
          </p:cNvPr>
          <p:cNvCxnSpPr>
            <a:cxnSpLocks/>
          </p:cNvCxnSpPr>
          <p:nvPr/>
        </p:nvCxnSpPr>
        <p:spPr>
          <a:xfrm flipV="1">
            <a:off x="2422769" y="3936649"/>
            <a:ext cx="845898" cy="135166"/>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6" name="Oval 45">
            <a:extLst>
              <a:ext uri="{FF2B5EF4-FFF2-40B4-BE49-F238E27FC236}">
                <a16:creationId xmlns:a16="http://schemas.microsoft.com/office/drawing/2014/main" id="{0D10AAD1-D941-AE09-2EE6-49BCBC20E0F4}"/>
              </a:ext>
            </a:extLst>
          </p:cNvPr>
          <p:cNvSpPr/>
          <p:nvPr/>
        </p:nvSpPr>
        <p:spPr bwMode="auto">
          <a:xfrm>
            <a:off x="1759887" y="1462020"/>
            <a:ext cx="1371600" cy="1371600"/>
          </a:xfrm>
          <a:prstGeom prst="ellipse">
            <a:avLst/>
          </a:prstGeom>
          <a:solidFill>
            <a:schemeClr val="accent3"/>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algn="ctr" eaLnBrk="0" fontAlgn="base" hangingPunct="0">
              <a:lnSpc>
                <a:spcPct val="90000"/>
              </a:lnSpc>
              <a:spcBef>
                <a:spcPct val="0"/>
              </a:spcBef>
              <a:spcAft>
                <a:spcPct val="0"/>
              </a:spcAft>
            </a:pPr>
            <a:r>
              <a:rPr kumimoji="0" lang="en-US" sz="1600" b="1"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Default</a:t>
            </a:r>
            <a: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 to</a:t>
            </a:r>
          </a:p>
          <a:p>
            <a:pPr algn="ctr" eaLnBrk="0" fontAlgn="base" hangingPunct="0">
              <a:lnSpc>
                <a:spcPct val="90000"/>
              </a:lnSpc>
              <a:spcBef>
                <a:spcPct val="0"/>
              </a:spcBef>
              <a:spcAft>
                <a:spcPct val="0"/>
              </a:spcAft>
            </a:pPr>
            <a:r>
              <a:rPr kumimoji="0" lang="en-US" sz="1600" b="1" u="none" strike="noStrike" kern="1200" cap="none" spc="0" normalizeH="0" baseline="0" noProof="0" dirty="0">
                <a:ln>
                  <a:noFill/>
                </a:ln>
                <a:solidFill>
                  <a:schemeClr val="bg1"/>
                </a:solidFill>
                <a:effectLst/>
                <a:uLnTx/>
                <a:uFillTx/>
                <a:latin typeface="Calibri" panose="020F0502020204030204" pitchFamily="34" charset="0"/>
                <a:ea typeface="Lato Light" panose="020F0502020204030203" pitchFamily="34" charset="0"/>
                <a:cs typeface="Calibri" panose="020F0502020204030204" pitchFamily="34" charset="0"/>
              </a:rPr>
              <a:t> e-delivery</a:t>
            </a:r>
          </a:p>
        </p:txBody>
      </p:sp>
      <p:sp>
        <p:nvSpPr>
          <p:cNvPr id="47" name="Oval 46">
            <a:extLst>
              <a:ext uri="{FF2B5EF4-FFF2-40B4-BE49-F238E27FC236}">
                <a16:creationId xmlns:a16="http://schemas.microsoft.com/office/drawing/2014/main" id="{0879D3A5-F0AE-E108-02C6-161DFCF81A5F}"/>
              </a:ext>
            </a:extLst>
          </p:cNvPr>
          <p:cNvSpPr/>
          <p:nvPr/>
        </p:nvSpPr>
        <p:spPr bwMode="auto">
          <a:xfrm>
            <a:off x="369501" y="2231035"/>
            <a:ext cx="1371600" cy="1371600"/>
          </a:xfrm>
          <a:prstGeom prst="ellipse">
            <a:avLst/>
          </a:prstGeom>
          <a:solidFill>
            <a:schemeClr val="accent4"/>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algn="ctr" eaLnBrk="0" fontAlgn="base" hangingPunct="0">
              <a:lnSpc>
                <a:spcPct val="90000"/>
              </a:lnSpc>
              <a:spcBef>
                <a:spcPct val="0"/>
              </a:spcBef>
              <a:spcAft>
                <a:spcPct val="0"/>
              </a:spcAft>
            </a:pPr>
            <a: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Approve </a:t>
            </a:r>
            <a:b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br>
            <a: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sender </a:t>
            </a:r>
            <a:b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br>
            <a:r>
              <a:rPr kumimoji="0" lang="en-US" sz="1600" b="1"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email</a:t>
            </a:r>
          </a:p>
          <a:p>
            <a:pPr algn="ctr" eaLnBrk="0" fontAlgn="base" hangingPunct="0">
              <a:lnSpc>
                <a:spcPct val="90000"/>
              </a:lnSpc>
              <a:spcBef>
                <a:spcPct val="0"/>
              </a:spcBef>
              <a:spcAft>
                <a:spcPct val="0"/>
              </a:spcAft>
            </a:pPr>
            <a:r>
              <a:rPr kumimoji="0" lang="en-US" sz="1600" b="1" u="none" strike="noStrike" kern="1200" cap="none" spc="0" normalizeH="0" baseline="0" noProof="0" dirty="0">
                <a:ln>
                  <a:noFill/>
                </a:ln>
                <a:solidFill>
                  <a:schemeClr val="bg1"/>
                </a:solidFill>
                <a:effectLst/>
                <a:uLnTx/>
                <a:uFillTx/>
                <a:latin typeface="Calibri" panose="020F0502020204030204" pitchFamily="34" charset="0"/>
                <a:ea typeface="Lato Light" panose="020F0502020204030203" pitchFamily="34" charset="0"/>
                <a:cs typeface="Calibri" panose="020F0502020204030204" pitchFamily="34" charset="0"/>
              </a:rPr>
              <a:t>domains</a:t>
            </a:r>
          </a:p>
        </p:txBody>
      </p:sp>
      <p:sp>
        <p:nvSpPr>
          <p:cNvPr id="48" name="Oval 47">
            <a:extLst>
              <a:ext uri="{FF2B5EF4-FFF2-40B4-BE49-F238E27FC236}">
                <a16:creationId xmlns:a16="http://schemas.microsoft.com/office/drawing/2014/main" id="{77E9E034-F191-9D8F-E450-4AAB92939AA2}"/>
              </a:ext>
            </a:extLst>
          </p:cNvPr>
          <p:cNvSpPr/>
          <p:nvPr/>
        </p:nvSpPr>
        <p:spPr bwMode="auto">
          <a:xfrm>
            <a:off x="1140553" y="3519546"/>
            <a:ext cx="1371600" cy="1371600"/>
          </a:xfrm>
          <a:prstGeom prst="ellipse">
            <a:avLst/>
          </a:prstGeom>
          <a:solidFill>
            <a:schemeClr val="accent5"/>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algn="ctr" eaLnBrk="0" fontAlgn="base" hangingPunct="0">
              <a:lnSpc>
                <a:spcPct val="90000"/>
              </a:lnSpc>
              <a:spcBef>
                <a:spcPct val="0"/>
              </a:spcBef>
              <a:spcAft>
                <a:spcPct val="0"/>
              </a:spcAft>
            </a:pPr>
            <a: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Host the</a:t>
            </a:r>
          </a:p>
          <a:p>
            <a:pPr algn="ctr" eaLnBrk="0" fontAlgn="base" hangingPunct="0">
              <a:lnSpc>
                <a:spcPct val="90000"/>
              </a:lnSpc>
              <a:spcBef>
                <a:spcPct val="0"/>
              </a:spcBef>
              <a:spcAft>
                <a:spcPct val="0"/>
              </a:spcAft>
            </a:pPr>
            <a:r>
              <a:rPr kumimoji="0" lang="en-US" sz="1600" b="1" u="none" strike="noStrike" kern="1200" cap="none" spc="0" normalizeH="0" baseline="0" noProof="0" dirty="0">
                <a:ln>
                  <a:noFill/>
                </a:ln>
                <a:solidFill>
                  <a:schemeClr val="bg1"/>
                </a:solidFill>
                <a:effectLst/>
                <a:uLnTx/>
                <a:uFillTx/>
                <a:latin typeface="Calibri" panose="020F0502020204030204" pitchFamily="34" charset="0"/>
                <a:ea typeface="Lato Light" panose="020F0502020204030203" pitchFamily="34" charset="0"/>
                <a:cs typeface="Calibri" panose="020F0502020204030204" pitchFamily="34" charset="0"/>
              </a:rPr>
              <a:t>Events Center</a:t>
            </a:r>
          </a:p>
          <a:p>
            <a:pPr algn="ctr" eaLnBrk="0" fontAlgn="base" hangingPunct="0">
              <a:lnSpc>
                <a:spcPct val="90000"/>
              </a:lnSpc>
              <a:spcBef>
                <a:spcPct val="0"/>
              </a:spcBef>
              <a:spcAft>
                <a:spcPct val="0"/>
              </a:spcAft>
            </a:pPr>
            <a:r>
              <a:rPr kumimoji="0" lang="en-US" sz="1600" b="1" u="none" strike="noStrike" kern="1200" cap="none" spc="0" normalizeH="0" baseline="0" noProof="0" dirty="0">
                <a:ln>
                  <a:noFill/>
                </a:ln>
                <a:solidFill>
                  <a:schemeClr val="bg1"/>
                </a:solidFill>
                <a:effectLst/>
                <a:uLnTx/>
                <a:uFillTx/>
                <a:latin typeface="Calibri" panose="020F0502020204030204" pitchFamily="34" charset="0"/>
                <a:ea typeface="Lato Light" panose="020F0502020204030203" pitchFamily="34" charset="0"/>
                <a:cs typeface="Calibri" panose="020F0502020204030204" pitchFamily="34" charset="0"/>
              </a:rPr>
              <a:t>link </a:t>
            </a:r>
            <a: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on your</a:t>
            </a:r>
          </a:p>
          <a:p>
            <a:pPr algn="ctr" eaLnBrk="0" fontAlgn="base" hangingPunct="0">
              <a:lnSpc>
                <a:spcPct val="90000"/>
              </a:lnSpc>
              <a:spcBef>
                <a:spcPct val="0"/>
              </a:spcBef>
              <a:spcAft>
                <a:spcPct val="0"/>
              </a:spcAft>
            </a:pPr>
            <a: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 intranet</a:t>
            </a:r>
            <a:endParaRPr kumimoji="0" lang="en-US" sz="1600" b="1" u="none" strike="noStrike" kern="1200" cap="none" spc="0" normalizeH="0" baseline="0" noProof="0" dirty="0">
              <a:ln>
                <a:noFill/>
              </a:ln>
              <a:solidFill>
                <a:schemeClr val="bg1"/>
              </a:solidFill>
              <a:effectLst/>
              <a:uLnTx/>
              <a:uFillTx/>
              <a:latin typeface="Calibri" panose="020F0502020204030204" pitchFamily="34" charset="0"/>
              <a:ea typeface="Lato Light" panose="020F0502020204030203" pitchFamily="34" charset="0"/>
              <a:cs typeface="Calibri" panose="020F0502020204030204" pitchFamily="34" charset="0"/>
            </a:endParaRPr>
          </a:p>
        </p:txBody>
      </p:sp>
      <p:sp>
        <p:nvSpPr>
          <p:cNvPr id="49" name="Oval 48">
            <a:extLst>
              <a:ext uri="{FF2B5EF4-FFF2-40B4-BE49-F238E27FC236}">
                <a16:creationId xmlns:a16="http://schemas.microsoft.com/office/drawing/2014/main" id="{7973AF7C-6C67-FB2A-AD2E-4EBCD2329972}"/>
              </a:ext>
            </a:extLst>
          </p:cNvPr>
          <p:cNvSpPr/>
          <p:nvPr/>
        </p:nvSpPr>
        <p:spPr bwMode="auto">
          <a:xfrm>
            <a:off x="2210344" y="4682795"/>
            <a:ext cx="1371600" cy="1371600"/>
          </a:xfrm>
          <a:prstGeom prst="ellipse">
            <a:avLst/>
          </a:prstGeom>
          <a:solidFill>
            <a:schemeClr val="bg2">
              <a:lumMod val="50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algn="ctr" eaLnBrk="0" fontAlgn="base" hangingPunct="0">
              <a:lnSpc>
                <a:spcPct val="90000"/>
              </a:lnSpc>
              <a:spcBef>
                <a:spcPct val="0"/>
              </a:spcBef>
              <a:spcAft>
                <a:spcPct val="0"/>
              </a:spcAft>
            </a:pPr>
            <a: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Co-promote </a:t>
            </a:r>
          </a:p>
          <a:p>
            <a:pPr algn="ctr" eaLnBrk="0" fontAlgn="base" hangingPunct="0">
              <a:lnSpc>
                <a:spcPct val="90000"/>
              </a:lnSpc>
              <a:spcBef>
                <a:spcPct val="0"/>
              </a:spcBef>
              <a:spcAft>
                <a:spcPct val="0"/>
              </a:spcAft>
            </a:pPr>
            <a:r>
              <a:rPr kumimoji="0" lang="en-US" sz="1600" b="1" u="none" strike="noStrike" kern="1200" cap="none" spc="0" normalizeH="0" baseline="0" noProof="0" dirty="0">
                <a:ln>
                  <a:noFill/>
                </a:ln>
                <a:solidFill>
                  <a:schemeClr val="bg1"/>
                </a:solidFill>
                <a:effectLst/>
                <a:uLnTx/>
                <a:uFillTx/>
                <a:latin typeface="Calibri" panose="020F0502020204030204" pitchFamily="34" charset="0"/>
                <a:ea typeface="Lato Light" panose="020F0502020204030203" pitchFamily="34" charset="0"/>
                <a:cs typeface="Calibri" panose="020F0502020204030204" pitchFamily="34" charset="0"/>
              </a:rPr>
              <a:t>Merrill </a:t>
            </a:r>
          </a:p>
          <a:p>
            <a:pPr algn="ctr" eaLnBrk="0" fontAlgn="base" hangingPunct="0">
              <a:lnSpc>
                <a:spcPct val="90000"/>
              </a:lnSpc>
              <a:spcBef>
                <a:spcPct val="0"/>
              </a:spcBef>
              <a:spcAft>
                <a:spcPct val="0"/>
              </a:spcAft>
            </a:pPr>
            <a:r>
              <a:rPr lang="en-US" sz="1600" b="1" dirty="0">
                <a:solidFill>
                  <a:schemeClr val="bg1"/>
                </a:solidFill>
                <a:latin typeface="Calibri" panose="020F0502020204030204" pitchFamily="34" charset="0"/>
                <a:ea typeface="Lato Light" panose="020F0502020204030203" pitchFamily="34" charset="0"/>
                <a:cs typeface="Calibri" panose="020F0502020204030204" pitchFamily="34" charset="0"/>
              </a:rPr>
              <a:t>education</a:t>
            </a:r>
            <a:endParaRPr kumimoji="0" lang="en-US" sz="1600" b="1" u="none" strike="noStrike" kern="1200" cap="none" spc="0" normalizeH="0" baseline="0" noProof="0" dirty="0">
              <a:ln>
                <a:noFill/>
              </a:ln>
              <a:solidFill>
                <a:schemeClr val="bg1"/>
              </a:solidFill>
              <a:effectLst/>
              <a:uLnTx/>
              <a:uFillTx/>
              <a:latin typeface="Calibri" panose="020F0502020204030204" pitchFamily="34" charset="0"/>
              <a:ea typeface="Lato Light" panose="020F0502020204030203" pitchFamily="34" charset="0"/>
              <a:cs typeface="Calibri" panose="020F0502020204030204" pitchFamily="34" charset="0"/>
            </a:endParaRPr>
          </a:p>
          <a:p>
            <a:pPr algn="ctr" eaLnBrk="0" fontAlgn="base" hangingPunct="0">
              <a:lnSpc>
                <a:spcPct val="90000"/>
              </a:lnSpc>
              <a:spcBef>
                <a:spcPct val="0"/>
              </a:spcBef>
              <a:spcAft>
                <a:spcPct val="0"/>
              </a:spcAft>
            </a:pPr>
            <a:r>
              <a:rPr kumimoji="0" lang="en-US" sz="1600" b="1" u="none" strike="noStrike" kern="1200" cap="none" spc="0" normalizeH="0" baseline="0" noProof="0" dirty="0">
                <a:ln>
                  <a:noFill/>
                </a:ln>
                <a:solidFill>
                  <a:schemeClr val="bg1"/>
                </a:solidFill>
                <a:effectLst/>
                <a:uLnTx/>
                <a:uFillTx/>
                <a:latin typeface="Calibri" panose="020F0502020204030204" pitchFamily="34" charset="0"/>
                <a:ea typeface="Lato Light" panose="020F0502020204030203" pitchFamily="34" charset="0"/>
                <a:cs typeface="Calibri" panose="020F0502020204030204" pitchFamily="34" charset="0"/>
              </a:rPr>
              <a:t> events</a:t>
            </a:r>
          </a:p>
        </p:txBody>
      </p:sp>
      <p:grpSp>
        <p:nvGrpSpPr>
          <p:cNvPr id="2" name="Group 1">
            <a:extLst>
              <a:ext uri="{FF2B5EF4-FFF2-40B4-BE49-F238E27FC236}">
                <a16:creationId xmlns:a16="http://schemas.microsoft.com/office/drawing/2014/main" id="{41D73A5E-B0D9-B2AC-4F26-FC6A2C329082}"/>
              </a:ext>
            </a:extLst>
          </p:cNvPr>
          <p:cNvGrpSpPr/>
          <p:nvPr/>
        </p:nvGrpSpPr>
        <p:grpSpPr>
          <a:xfrm>
            <a:off x="7400225" y="2118115"/>
            <a:ext cx="1661329" cy="1576214"/>
            <a:chOff x="1326572" y="1384668"/>
            <a:chExt cx="1661329" cy="1576214"/>
          </a:xfrm>
        </p:grpSpPr>
        <p:sp>
          <p:nvSpPr>
            <p:cNvPr id="5" name="Rectangle 4">
              <a:extLst>
                <a:ext uri="{FF2B5EF4-FFF2-40B4-BE49-F238E27FC236}">
                  <a16:creationId xmlns:a16="http://schemas.microsoft.com/office/drawing/2014/main" id="{09A37891-5016-4EED-0D56-BFFD666D437E}"/>
                </a:ext>
              </a:extLst>
            </p:cNvPr>
            <p:cNvSpPr/>
            <p:nvPr/>
          </p:nvSpPr>
          <p:spPr bwMode="auto">
            <a:xfrm>
              <a:off x="1326572" y="1410069"/>
              <a:ext cx="1656422" cy="1550813"/>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nvGrpSpPr>
            <p:cNvPr id="4" name="Group 3">
              <a:extLst>
                <a:ext uri="{FF2B5EF4-FFF2-40B4-BE49-F238E27FC236}">
                  <a16:creationId xmlns:a16="http://schemas.microsoft.com/office/drawing/2014/main" id="{4DFF32BF-A4AC-CD82-E418-5FFB0DD89E39}"/>
                </a:ext>
              </a:extLst>
            </p:cNvPr>
            <p:cNvGrpSpPr/>
            <p:nvPr/>
          </p:nvGrpSpPr>
          <p:grpSpPr>
            <a:xfrm>
              <a:off x="1326572" y="1384668"/>
              <a:ext cx="1661329" cy="1537081"/>
              <a:chOff x="3342763" y="1387765"/>
              <a:chExt cx="1440662" cy="1537081"/>
            </a:xfrm>
          </p:grpSpPr>
          <p:sp>
            <p:nvSpPr>
              <p:cNvPr id="7" name="Freeform: Shape 6">
                <a:extLst>
                  <a:ext uri="{FF2B5EF4-FFF2-40B4-BE49-F238E27FC236}">
                    <a16:creationId xmlns:a16="http://schemas.microsoft.com/office/drawing/2014/main" id="{B25C3EA3-8F27-F8CD-C77A-D565E48B9652}"/>
                  </a:ext>
                </a:extLst>
              </p:cNvPr>
              <p:cNvSpPr/>
              <p:nvPr/>
            </p:nvSpPr>
            <p:spPr bwMode="auto">
              <a:xfrm>
                <a:off x="3343559" y="1410830"/>
                <a:ext cx="1439865" cy="896375"/>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8" name="TextBox 7">
                <a:extLst>
                  <a:ext uri="{FF2B5EF4-FFF2-40B4-BE49-F238E27FC236}">
                    <a16:creationId xmlns:a16="http://schemas.microsoft.com/office/drawing/2014/main" id="{1765D32B-D464-0165-C181-AE8CB936D360}"/>
                  </a:ext>
                </a:extLst>
              </p:cNvPr>
              <p:cNvSpPr txBox="1"/>
              <p:nvPr/>
            </p:nvSpPr>
            <p:spPr>
              <a:xfrm>
                <a:off x="3767699" y="1387765"/>
                <a:ext cx="1015726" cy="584775"/>
              </a:xfrm>
              <a:prstGeom prst="rect">
                <a:avLst/>
              </a:prstGeom>
              <a:noFill/>
            </p:spPr>
            <p:txBody>
              <a:bodyPr wrap="square" rtlCol="0">
                <a:spAutoFit/>
              </a:bodyPr>
              <a:lstStyle/>
              <a:p>
                <a:pPr algn="r"/>
                <a:r>
                  <a:rPr lang="en-US" sz="3200" dirty="0">
                    <a:solidFill>
                      <a:schemeClr val="bg1"/>
                    </a:solidFill>
                    <a:latin typeface="+mj-lt"/>
                  </a:rPr>
                  <a:t>39</a:t>
                </a:r>
              </a:p>
            </p:txBody>
          </p:sp>
          <p:sp>
            <p:nvSpPr>
              <p:cNvPr id="9" name="TextBox 8">
                <a:extLst>
                  <a:ext uri="{FF2B5EF4-FFF2-40B4-BE49-F238E27FC236}">
                    <a16:creationId xmlns:a16="http://schemas.microsoft.com/office/drawing/2014/main" id="{AC227FCC-8AAE-B08D-4CFB-5F12DD7CFEE7}"/>
                  </a:ext>
                </a:extLst>
              </p:cNvPr>
              <p:cNvSpPr txBox="1"/>
              <p:nvPr/>
            </p:nvSpPr>
            <p:spPr>
              <a:xfrm>
                <a:off x="3342763" y="2093849"/>
                <a:ext cx="1345004" cy="830997"/>
              </a:xfrm>
              <a:prstGeom prst="rect">
                <a:avLst/>
              </a:prstGeom>
              <a:noFill/>
            </p:spPr>
            <p:txBody>
              <a:bodyPr wrap="square" rtlCol="0">
                <a:spAutoFit/>
              </a:bodyPr>
              <a:lstStyle/>
              <a:p>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NEW sponsors defaulting to</a:t>
                </a:r>
                <a:b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b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e-delivery</a:t>
                </a:r>
                <a:endParaRPr lang="en-US" sz="1600" dirty="0"/>
              </a:p>
            </p:txBody>
          </p:sp>
        </p:grpSp>
      </p:grpSp>
      <p:sp>
        <p:nvSpPr>
          <p:cNvPr id="65" name="Footnote">
            <a:extLst>
              <a:ext uri="{FF2B5EF4-FFF2-40B4-BE49-F238E27FC236}">
                <a16:creationId xmlns:a16="http://schemas.microsoft.com/office/drawing/2014/main" id="{EDEEDD65-AF57-B007-E2F8-6CF67FF6B391}"/>
              </a:ext>
            </a:extLst>
          </p:cNvPr>
          <p:cNvSpPr txBox="1">
            <a:spLocks/>
          </p:cNvSpPr>
          <p:nvPr/>
        </p:nvSpPr>
        <p:spPr>
          <a:xfrm>
            <a:off x="9575818" y="5640212"/>
            <a:ext cx="2167695" cy="222991"/>
          </a:xfrm>
          <a:prstGeom prst="rect">
            <a:avLst/>
          </a:prstGeom>
        </p:spPr>
        <p:txBody>
          <a:bodyPr/>
          <a:lstStyle>
            <a:lvl1pPr marL="0" indent="0" algn="l" defTabSz="685800" rtl="0" eaLnBrk="1" latinLnBrk="0" hangingPunct="1">
              <a:lnSpc>
                <a:spcPct val="100000"/>
              </a:lnSpc>
              <a:spcBef>
                <a:spcPts val="0"/>
              </a:spcBef>
              <a:spcAft>
                <a:spcPts val="0"/>
              </a:spcAft>
              <a:buClrTx/>
              <a:buFont typeface="Arial"/>
              <a:buNone/>
              <a:defRPr sz="1600" b="0" kern="1200">
                <a:solidFill>
                  <a:schemeClr val="tx1"/>
                </a:solidFill>
                <a:latin typeface="Calibri"/>
                <a:ea typeface="+mn-ea"/>
                <a:cs typeface="Calibri"/>
              </a:defRPr>
            </a:lvl1pPr>
            <a:lvl2pPr marL="342900" indent="-171450" algn="l" defTabSz="685800" rtl="0" eaLnBrk="1" latinLnBrk="0" hangingPunct="1">
              <a:lnSpc>
                <a:spcPct val="100000"/>
              </a:lnSpc>
              <a:spcBef>
                <a:spcPts val="0"/>
              </a:spcBef>
              <a:spcAft>
                <a:spcPts val="0"/>
              </a:spcAft>
              <a:buClrTx/>
              <a:buFont typeface="Arial" charset="0"/>
              <a:buChar char="•"/>
              <a:tabLst/>
              <a:defRPr sz="1600" b="0" kern="1200">
                <a:solidFill>
                  <a:schemeClr val="tx1"/>
                </a:solidFill>
                <a:latin typeface="Calibri"/>
                <a:ea typeface="+mn-ea"/>
                <a:cs typeface="Calibri"/>
              </a:defRPr>
            </a:lvl2pPr>
            <a:lvl3pPr marL="515541" indent="-170260" algn="l" defTabSz="685800" rtl="0" eaLnBrk="1" latinLnBrk="0" hangingPunct="1">
              <a:lnSpc>
                <a:spcPct val="100000"/>
              </a:lnSpc>
              <a:spcBef>
                <a:spcPts val="0"/>
              </a:spcBef>
              <a:spcAft>
                <a:spcPts val="0"/>
              </a:spcAft>
              <a:buClrTx/>
              <a:buSzPct val="100000"/>
              <a:buFont typeface=".AppleSystemUIFont" charset="-120"/>
              <a:buChar char="–"/>
              <a:tabLst/>
              <a:defRPr sz="1600" b="0" kern="1200">
                <a:solidFill>
                  <a:schemeClr val="tx1"/>
                </a:solidFill>
                <a:latin typeface="Calibri"/>
                <a:ea typeface="+mn-ea"/>
                <a:cs typeface="Calibri"/>
              </a:defRPr>
            </a:lvl3pPr>
            <a:lvl4pPr marL="684610" indent="-169069" algn="l" defTabSz="685800" rtl="0" eaLnBrk="1" latinLnBrk="0" hangingPunct="1">
              <a:lnSpc>
                <a:spcPct val="100000"/>
              </a:lnSpc>
              <a:spcBef>
                <a:spcPts val="0"/>
              </a:spcBef>
              <a:spcAft>
                <a:spcPts val="0"/>
              </a:spcAft>
              <a:buClrTx/>
              <a:buSzPct val="85000"/>
              <a:buFont typeface="Wingdings" charset="2"/>
              <a:buChar char="§"/>
              <a:tabLst/>
              <a:defRPr sz="1600" b="0" kern="1200">
                <a:solidFill>
                  <a:schemeClr val="tx1"/>
                </a:solidFill>
                <a:latin typeface="Calibri"/>
                <a:ea typeface="+mn-ea"/>
                <a:cs typeface="Calibri"/>
              </a:defRPr>
            </a:lvl4pPr>
            <a:lvl5pPr marL="858441" indent="-172641" algn="l" defTabSz="685800" rtl="0" eaLnBrk="1" latinLnBrk="0" hangingPunct="1">
              <a:lnSpc>
                <a:spcPct val="100000"/>
              </a:lnSpc>
              <a:spcBef>
                <a:spcPts val="0"/>
              </a:spcBef>
              <a:spcAft>
                <a:spcPts val="0"/>
              </a:spcAft>
              <a:buClrTx/>
              <a:buFont typeface=".AppleSystemUIFont" charset="-120"/>
              <a:buChar char="-"/>
              <a:tabLst/>
              <a:defRPr sz="1600" b="0" kern="1200">
                <a:solidFill>
                  <a:schemeClr val="tx1"/>
                </a:solidFill>
                <a:latin typeface="Calibri"/>
                <a:ea typeface="+mn-ea"/>
                <a:cs typeface="Calibri"/>
              </a:defRPr>
            </a:lvl5pPr>
            <a:lvl6pPr marL="860822" indent="0" algn="l" defTabSz="685800" rtl="0" eaLnBrk="1" latinLnBrk="0" hangingPunct="1">
              <a:lnSpc>
                <a:spcPct val="114000"/>
              </a:lnSpc>
              <a:spcBef>
                <a:spcPts val="450"/>
              </a:spcBef>
              <a:spcAft>
                <a:spcPts val="450"/>
              </a:spcAft>
              <a:buClr>
                <a:schemeClr val="tx1"/>
              </a:buClr>
              <a:buFont typeface="Arial"/>
              <a:buNone/>
              <a:tabLst/>
              <a:defRPr sz="1200" b="0" kern="1200">
                <a:solidFill>
                  <a:schemeClr val="tx1"/>
                </a:solidFill>
                <a:latin typeface="+mn-lt"/>
                <a:ea typeface="+mn-ea"/>
                <a:cs typeface="+mn-cs"/>
              </a:defRPr>
            </a:lvl6pPr>
            <a:lvl7pPr marL="1031081" indent="0" algn="l" defTabSz="685800" rtl="0" eaLnBrk="1" latinLnBrk="0" hangingPunct="1">
              <a:lnSpc>
                <a:spcPct val="114000"/>
              </a:lnSpc>
              <a:spcBef>
                <a:spcPts val="450"/>
              </a:spcBef>
              <a:spcAft>
                <a:spcPts val="450"/>
              </a:spcAft>
              <a:buClr>
                <a:schemeClr val="tx1"/>
              </a:buClr>
              <a:buFont typeface="Arial"/>
              <a:buNone/>
              <a:tabLst/>
              <a:defRPr sz="1200" b="0" kern="1200" baseline="0">
                <a:solidFill>
                  <a:schemeClr val="tx1"/>
                </a:solidFill>
                <a:latin typeface="+mn-lt"/>
                <a:ea typeface="+mn-ea"/>
                <a:cs typeface="+mn-cs"/>
              </a:defRPr>
            </a:lvl7pPr>
            <a:lvl8pPr marL="1201341" indent="0" algn="l" defTabSz="685800" rtl="0" eaLnBrk="1" latinLnBrk="0" hangingPunct="1">
              <a:lnSpc>
                <a:spcPct val="114000"/>
              </a:lnSpc>
              <a:spcBef>
                <a:spcPts val="450"/>
              </a:spcBef>
              <a:spcAft>
                <a:spcPts val="450"/>
              </a:spcAft>
              <a:buClr>
                <a:schemeClr val="tx1"/>
              </a:buClr>
              <a:buFont typeface="Arial"/>
              <a:buNone/>
              <a:tabLst/>
              <a:defRPr sz="1200" b="0" kern="1200" baseline="0">
                <a:solidFill>
                  <a:schemeClr val="tx1"/>
                </a:solidFill>
                <a:latin typeface="+mn-lt"/>
                <a:ea typeface="+mn-ea"/>
                <a:cs typeface="+mn-cs"/>
              </a:defRPr>
            </a:lvl8pPr>
            <a:lvl9pPr marL="1371600" indent="0" algn="l" defTabSz="685800" rtl="0" eaLnBrk="1" latinLnBrk="0" hangingPunct="1">
              <a:lnSpc>
                <a:spcPct val="114000"/>
              </a:lnSpc>
              <a:spcBef>
                <a:spcPts val="450"/>
              </a:spcBef>
              <a:spcAft>
                <a:spcPts val="450"/>
              </a:spcAft>
              <a:buClr>
                <a:schemeClr val="tx1"/>
              </a:buClr>
              <a:buFont typeface="Arial"/>
              <a:buNone/>
              <a:tabLst/>
              <a:defRPr sz="1200" b="0" kern="1200" baseline="0">
                <a:solidFill>
                  <a:schemeClr val="tx1"/>
                </a:solidFill>
                <a:latin typeface="+mn-lt"/>
                <a:ea typeface="+mn-ea"/>
                <a:cs typeface="+mn-cs"/>
              </a:defRPr>
            </a:lvl9pPr>
          </a:lstStyle>
          <a:p>
            <a:pPr algn="r"/>
            <a:r>
              <a:rPr lang="en-US" sz="800" dirty="0">
                <a:latin typeface="Calibri Light" panose="020F0302020204030204" pitchFamily="34" charset="0"/>
                <a:cs typeface="Calibri Light" panose="020F0302020204030204" pitchFamily="34" charset="0"/>
              </a:rPr>
              <a:t>Source: Bank of America results, 2024.</a:t>
            </a:r>
          </a:p>
        </p:txBody>
      </p:sp>
      <p:sp>
        <p:nvSpPr>
          <p:cNvPr id="66" name="TextBox 65">
            <a:extLst>
              <a:ext uri="{FF2B5EF4-FFF2-40B4-BE49-F238E27FC236}">
                <a16:creationId xmlns:a16="http://schemas.microsoft.com/office/drawing/2014/main" id="{746EB4B7-D59F-B958-B18D-9240CF66F4BE}"/>
              </a:ext>
            </a:extLst>
          </p:cNvPr>
          <p:cNvSpPr txBox="1"/>
          <p:nvPr/>
        </p:nvSpPr>
        <p:spPr>
          <a:xfrm>
            <a:off x="7148113" y="1453729"/>
            <a:ext cx="4396971" cy="424732"/>
          </a:xfrm>
          <a:prstGeom prst="rect">
            <a:avLst/>
          </a:prstGeom>
          <a:noFill/>
        </p:spPr>
        <p:txBody>
          <a:bodyPr wrap="square" rtlCol="0" anchor="t">
            <a:spAutoFit/>
          </a:bodyPr>
          <a:lstStyle/>
          <a:p>
            <a:pPr algn="ctr">
              <a:lnSpc>
                <a:spcPct val="90000"/>
              </a:lnSpc>
            </a:pPr>
            <a:r>
              <a:rPr lang="en-US" sz="2400" i="1" dirty="0">
                <a:solidFill>
                  <a:schemeClr val="accent3"/>
                </a:solidFill>
                <a:latin typeface="Calibri Light" panose="020F0302020204030204" pitchFamily="34" charset="0"/>
                <a:ea typeface="Lato Light" panose="020F0502020204030203" pitchFamily="34" charset="0"/>
                <a:cs typeface="Calibri Light" panose="020F0302020204030204" pitchFamily="34" charset="0"/>
              </a:rPr>
              <a:t>Did you know? </a:t>
            </a:r>
            <a:r>
              <a:rPr lang="en-US" sz="2400" dirty="0">
                <a:solidFill>
                  <a:schemeClr val="accent3"/>
                </a:solidFill>
                <a:latin typeface="Calibri Light" panose="020F0302020204030204" pitchFamily="34" charset="0"/>
                <a:ea typeface="Lato Light" panose="020F0502020204030203" pitchFamily="34" charset="0"/>
                <a:cs typeface="Calibri Light" panose="020F0302020204030204" pitchFamily="34" charset="0"/>
              </a:rPr>
              <a:t>Your peers are in!</a:t>
            </a:r>
          </a:p>
        </p:txBody>
      </p:sp>
      <p:grpSp>
        <p:nvGrpSpPr>
          <p:cNvPr id="89" name="Group 88">
            <a:extLst>
              <a:ext uri="{FF2B5EF4-FFF2-40B4-BE49-F238E27FC236}">
                <a16:creationId xmlns:a16="http://schemas.microsoft.com/office/drawing/2014/main" id="{DEB13CB2-550C-0D3A-B51D-30C2D3CE612C}"/>
              </a:ext>
            </a:extLst>
          </p:cNvPr>
          <p:cNvGrpSpPr/>
          <p:nvPr/>
        </p:nvGrpSpPr>
        <p:grpSpPr>
          <a:xfrm>
            <a:off x="9638221" y="2119567"/>
            <a:ext cx="1661329" cy="1576214"/>
            <a:chOff x="1326572" y="1384668"/>
            <a:chExt cx="1661329" cy="1576214"/>
          </a:xfrm>
        </p:grpSpPr>
        <p:sp>
          <p:nvSpPr>
            <p:cNvPr id="91" name="Rectangle 90">
              <a:extLst>
                <a:ext uri="{FF2B5EF4-FFF2-40B4-BE49-F238E27FC236}">
                  <a16:creationId xmlns:a16="http://schemas.microsoft.com/office/drawing/2014/main" id="{D81AFA63-AFF6-8793-1077-DD498D97E541}"/>
                </a:ext>
              </a:extLst>
            </p:cNvPr>
            <p:cNvSpPr/>
            <p:nvPr/>
          </p:nvSpPr>
          <p:spPr bwMode="auto">
            <a:xfrm>
              <a:off x="1326572" y="1410069"/>
              <a:ext cx="1656422" cy="1550813"/>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nvGrpSpPr>
            <p:cNvPr id="90" name="Group 89">
              <a:extLst>
                <a:ext uri="{FF2B5EF4-FFF2-40B4-BE49-F238E27FC236}">
                  <a16:creationId xmlns:a16="http://schemas.microsoft.com/office/drawing/2014/main" id="{D21326E0-7C14-40CD-BE00-A8DFBD9844B5}"/>
                </a:ext>
              </a:extLst>
            </p:cNvPr>
            <p:cNvGrpSpPr/>
            <p:nvPr/>
          </p:nvGrpSpPr>
          <p:grpSpPr>
            <a:xfrm>
              <a:off x="1326572" y="1384668"/>
              <a:ext cx="1661329" cy="1537081"/>
              <a:chOff x="3342763" y="1387765"/>
              <a:chExt cx="1440662" cy="1537081"/>
            </a:xfrm>
          </p:grpSpPr>
          <p:sp>
            <p:nvSpPr>
              <p:cNvPr id="92" name="Freeform: Shape 91">
                <a:extLst>
                  <a:ext uri="{FF2B5EF4-FFF2-40B4-BE49-F238E27FC236}">
                    <a16:creationId xmlns:a16="http://schemas.microsoft.com/office/drawing/2014/main" id="{087C59FF-82B7-E2D0-76F3-6F2DCAD5DBBC}"/>
                  </a:ext>
                </a:extLst>
              </p:cNvPr>
              <p:cNvSpPr/>
              <p:nvPr/>
            </p:nvSpPr>
            <p:spPr bwMode="auto">
              <a:xfrm>
                <a:off x="3343559" y="1410830"/>
                <a:ext cx="1439865" cy="896375"/>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93" name="TextBox 92">
                <a:extLst>
                  <a:ext uri="{FF2B5EF4-FFF2-40B4-BE49-F238E27FC236}">
                    <a16:creationId xmlns:a16="http://schemas.microsoft.com/office/drawing/2014/main" id="{F016E111-5388-5B89-7428-5C8C07E3133E}"/>
                  </a:ext>
                </a:extLst>
              </p:cNvPr>
              <p:cNvSpPr txBox="1"/>
              <p:nvPr/>
            </p:nvSpPr>
            <p:spPr>
              <a:xfrm>
                <a:off x="3767699" y="1387765"/>
                <a:ext cx="1015726" cy="584775"/>
              </a:xfrm>
              <a:prstGeom prst="rect">
                <a:avLst/>
              </a:prstGeom>
              <a:noFill/>
            </p:spPr>
            <p:txBody>
              <a:bodyPr wrap="square" rtlCol="0">
                <a:spAutoFit/>
              </a:bodyPr>
              <a:lstStyle/>
              <a:p>
                <a:pPr algn="r"/>
                <a:r>
                  <a:rPr lang="en-US" sz="3200" dirty="0">
                    <a:solidFill>
                      <a:schemeClr val="bg1"/>
                    </a:solidFill>
                    <a:latin typeface="+mj-lt"/>
                  </a:rPr>
                  <a:t>82%</a:t>
                </a:r>
              </a:p>
            </p:txBody>
          </p:sp>
          <p:sp>
            <p:nvSpPr>
              <p:cNvPr id="94" name="TextBox 93">
                <a:extLst>
                  <a:ext uri="{FF2B5EF4-FFF2-40B4-BE49-F238E27FC236}">
                    <a16:creationId xmlns:a16="http://schemas.microsoft.com/office/drawing/2014/main" id="{DC4B9B58-3005-69EE-BD4B-7A701C459ECF}"/>
                  </a:ext>
                </a:extLst>
              </p:cNvPr>
              <p:cNvSpPr txBox="1"/>
              <p:nvPr/>
            </p:nvSpPr>
            <p:spPr>
              <a:xfrm>
                <a:off x="3342763" y="2093849"/>
                <a:ext cx="1436407" cy="830997"/>
              </a:xfrm>
              <a:prstGeom prst="rect">
                <a:avLst/>
              </a:prstGeom>
              <a:noFill/>
            </p:spPr>
            <p:txBody>
              <a:bodyPr wrap="square" rtlCol="0">
                <a:spAutoFit/>
              </a:bodyPr>
              <a:lstStyle/>
              <a:p>
                <a:r>
                  <a:rPr lang="en-US" sz="1600" dirty="0">
                    <a:latin typeface="Calibri Light" panose="020F0302020204030204" pitchFamily="34" charset="0"/>
                    <a:cs typeface="Calibri Light" panose="020F0302020204030204" pitchFamily="34" charset="0"/>
                  </a:rPr>
                  <a:t>Promoting </a:t>
                </a:r>
              </a:p>
              <a:p>
                <a:r>
                  <a:rPr lang="en-US" sz="1600" dirty="0">
                    <a:latin typeface="Calibri Light" panose="020F0302020204030204" pitchFamily="34" charset="0"/>
                    <a:cs typeface="Calibri Light" panose="020F0302020204030204" pitchFamily="34" charset="0"/>
                  </a:rPr>
                  <a:t>Merrill education events</a:t>
                </a:r>
                <a:endParaRPr lang="en-US" sz="1600" dirty="0"/>
              </a:p>
            </p:txBody>
          </p:sp>
        </p:grpSp>
      </p:grpSp>
      <p:grpSp>
        <p:nvGrpSpPr>
          <p:cNvPr id="95" name="Group 94">
            <a:extLst>
              <a:ext uri="{FF2B5EF4-FFF2-40B4-BE49-F238E27FC236}">
                <a16:creationId xmlns:a16="http://schemas.microsoft.com/office/drawing/2014/main" id="{2B89C145-DE33-B9A7-1E05-503FB543CAB1}"/>
              </a:ext>
            </a:extLst>
          </p:cNvPr>
          <p:cNvGrpSpPr/>
          <p:nvPr/>
        </p:nvGrpSpPr>
        <p:grpSpPr>
          <a:xfrm>
            <a:off x="7400225" y="3859235"/>
            <a:ext cx="1661329" cy="1576214"/>
            <a:chOff x="1326572" y="1384668"/>
            <a:chExt cx="1661329" cy="1576214"/>
          </a:xfrm>
        </p:grpSpPr>
        <p:sp>
          <p:nvSpPr>
            <p:cNvPr id="97" name="Rectangle 96">
              <a:extLst>
                <a:ext uri="{FF2B5EF4-FFF2-40B4-BE49-F238E27FC236}">
                  <a16:creationId xmlns:a16="http://schemas.microsoft.com/office/drawing/2014/main" id="{56C89075-65C1-C546-C93D-508699A30CFB}"/>
                </a:ext>
              </a:extLst>
            </p:cNvPr>
            <p:cNvSpPr/>
            <p:nvPr/>
          </p:nvSpPr>
          <p:spPr bwMode="auto">
            <a:xfrm>
              <a:off x="1326572" y="1410069"/>
              <a:ext cx="1656422" cy="1550813"/>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nvGrpSpPr>
            <p:cNvPr id="96" name="Group 95">
              <a:extLst>
                <a:ext uri="{FF2B5EF4-FFF2-40B4-BE49-F238E27FC236}">
                  <a16:creationId xmlns:a16="http://schemas.microsoft.com/office/drawing/2014/main" id="{3704A210-169E-BCF2-361F-3D177853639C}"/>
                </a:ext>
              </a:extLst>
            </p:cNvPr>
            <p:cNvGrpSpPr/>
            <p:nvPr/>
          </p:nvGrpSpPr>
          <p:grpSpPr>
            <a:xfrm>
              <a:off x="1326572" y="1384668"/>
              <a:ext cx="1661329" cy="1537081"/>
              <a:chOff x="3342763" y="1387765"/>
              <a:chExt cx="1440662" cy="1537081"/>
            </a:xfrm>
          </p:grpSpPr>
          <p:sp>
            <p:nvSpPr>
              <p:cNvPr id="98" name="Freeform: Shape 97">
                <a:extLst>
                  <a:ext uri="{FF2B5EF4-FFF2-40B4-BE49-F238E27FC236}">
                    <a16:creationId xmlns:a16="http://schemas.microsoft.com/office/drawing/2014/main" id="{8ED48FD8-2D4F-490D-2DC8-3C507BDFC603}"/>
                  </a:ext>
                </a:extLst>
              </p:cNvPr>
              <p:cNvSpPr/>
              <p:nvPr/>
            </p:nvSpPr>
            <p:spPr bwMode="auto">
              <a:xfrm>
                <a:off x="3343559" y="1410830"/>
                <a:ext cx="1439865" cy="896375"/>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99" name="TextBox 98">
                <a:extLst>
                  <a:ext uri="{FF2B5EF4-FFF2-40B4-BE49-F238E27FC236}">
                    <a16:creationId xmlns:a16="http://schemas.microsoft.com/office/drawing/2014/main" id="{4F772EC2-F81D-F01E-A841-4A16DCA9EE42}"/>
                  </a:ext>
                </a:extLst>
              </p:cNvPr>
              <p:cNvSpPr txBox="1"/>
              <p:nvPr/>
            </p:nvSpPr>
            <p:spPr>
              <a:xfrm>
                <a:off x="3767699" y="1387765"/>
                <a:ext cx="1015726" cy="584775"/>
              </a:xfrm>
              <a:prstGeom prst="rect">
                <a:avLst/>
              </a:prstGeom>
              <a:noFill/>
            </p:spPr>
            <p:txBody>
              <a:bodyPr wrap="square" rtlCol="0">
                <a:spAutoFit/>
              </a:bodyPr>
              <a:lstStyle/>
              <a:p>
                <a:pPr algn="r"/>
                <a:r>
                  <a:rPr lang="en-US" sz="3200" dirty="0">
                    <a:solidFill>
                      <a:schemeClr val="bg1"/>
                    </a:solidFill>
                    <a:latin typeface="+mj-lt"/>
                  </a:rPr>
                  <a:t>53%</a:t>
                </a:r>
              </a:p>
            </p:txBody>
          </p:sp>
          <p:sp>
            <p:nvSpPr>
              <p:cNvPr id="100" name="TextBox 99">
                <a:extLst>
                  <a:ext uri="{FF2B5EF4-FFF2-40B4-BE49-F238E27FC236}">
                    <a16:creationId xmlns:a16="http://schemas.microsoft.com/office/drawing/2014/main" id="{FA870D50-BD55-495F-E6D6-25118E44D812}"/>
                  </a:ext>
                </a:extLst>
              </p:cNvPr>
              <p:cNvSpPr txBox="1"/>
              <p:nvPr/>
            </p:nvSpPr>
            <p:spPr>
              <a:xfrm>
                <a:off x="3342763" y="2093849"/>
                <a:ext cx="1436407" cy="830997"/>
              </a:xfrm>
              <a:prstGeom prst="rect">
                <a:avLst/>
              </a:prstGeom>
              <a:noFill/>
            </p:spPr>
            <p:txBody>
              <a:bodyPr wrap="square" rtlCol="0">
                <a:spAutoFit/>
              </a:bodyPr>
              <a:lstStyle/>
              <a:p>
                <a:pPr defTabSz="457200">
                  <a:spcAft>
                    <a:spcPts val="1200"/>
                  </a:spcAft>
                  <a:defRPr/>
                </a:pPr>
                <a:r>
                  <a:rPr kumimoji="0" lang="en-US" sz="160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MORE adopted</a:t>
                </a:r>
                <a:br>
                  <a:rPr kumimoji="0" lang="en-US" sz="160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br>
                <a:r>
                  <a:rPr kumimoji="0" lang="en-US" sz="160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 Financial Focus Week</a:t>
                </a:r>
                <a:endParaRPr kumimoji="0" lang="en-US" sz="1600" i="0" u="none" strike="noStrike" kern="1200" cap="none" spc="0" normalizeH="0" baseline="0" noProof="0" dirty="0">
                  <a:ln>
                    <a:noFill/>
                  </a:ln>
                  <a:effectLst/>
                  <a:uLnTx/>
                  <a:uFillTx/>
                  <a:latin typeface="Calibri Light" panose="020F0302020204030204" pitchFamily="34" charset="0"/>
                  <a:cs typeface="Calibri Light" panose="020F0302020204030204" pitchFamily="34" charset="0"/>
                </a:endParaRPr>
              </a:p>
            </p:txBody>
          </p:sp>
        </p:grpSp>
      </p:grpSp>
      <p:sp>
        <p:nvSpPr>
          <p:cNvPr id="6" name="TextBox 5">
            <a:extLst>
              <a:ext uri="{FF2B5EF4-FFF2-40B4-BE49-F238E27FC236}">
                <a16:creationId xmlns:a16="http://schemas.microsoft.com/office/drawing/2014/main" id="{71FF35DF-1D57-D0EE-6196-21ABE3400D0B}"/>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DC/integrated clients only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FF0000"/>
                </a:solidFill>
                <a:latin typeface="Calibri Light" panose="020F0302020204030204" pitchFamily="34" charset="0"/>
                <a:cs typeface="Calibri Light" panose="020F0302020204030204" pitchFamily="34" charset="0"/>
              </a:rPr>
              <a:t>Alternate Equity </a:t>
            </a: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version available</a:t>
            </a:r>
          </a:p>
        </p:txBody>
      </p:sp>
      <p:grpSp>
        <p:nvGrpSpPr>
          <p:cNvPr id="10" name="Group 9">
            <a:extLst>
              <a:ext uri="{FF2B5EF4-FFF2-40B4-BE49-F238E27FC236}">
                <a16:creationId xmlns:a16="http://schemas.microsoft.com/office/drawing/2014/main" id="{E84BE951-CA4F-5AF3-4581-D5F00607863D}"/>
              </a:ext>
            </a:extLst>
          </p:cNvPr>
          <p:cNvGrpSpPr/>
          <p:nvPr/>
        </p:nvGrpSpPr>
        <p:grpSpPr>
          <a:xfrm>
            <a:off x="9574736" y="3859235"/>
            <a:ext cx="1724813" cy="1576214"/>
            <a:chOff x="1263087" y="1384668"/>
            <a:chExt cx="1724813" cy="1576214"/>
          </a:xfrm>
        </p:grpSpPr>
        <p:sp>
          <p:nvSpPr>
            <p:cNvPr id="11" name="Rectangle 10">
              <a:extLst>
                <a:ext uri="{FF2B5EF4-FFF2-40B4-BE49-F238E27FC236}">
                  <a16:creationId xmlns:a16="http://schemas.microsoft.com/office/drawing/2014/main" id="{6042030A-1BF0-145C-46FB-9D4B5D57D8AB}"/>
                </a:ext>
              </a:extLst>
            </p:cNvPr>
            <p:cNvSpPr/>
            <p:nvPr/>
          </p:nvSpPr>
          <p:spPr bwMode="auto">
            <a:xfrm>
              <a:off x="1326572" y="1410069"/>
              <a:ext cx="1656422" cy="1550813"/>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nvGrpSpPr>
            <p:cNvPr id="12" name="Group 11">
              <a:extLst>
                <a:ext uri="{FF2B5EF4-FFF2-40B4-BE49-F238E27FC236}">
                  <a16:creationId xmlns:a16="http://schemas.microsoft.com/office/drawing/2014/main" id="{88A3945A-8EFC-92BC-D8F6-7C2F5C9BC560}"/>
                </a:ext>
              </a:extLst>
            </p:cNvPr>
            <p:cNvGrpSpPr/>
            <p:nvPr/>
          </p:nvGrpSpPr>
          <p:grpSpPr>
            <a:xfrm>
              <a:off x="1263087" y="1384668"/>
              <a:ext cx="1724813" cy="1513997"/>
              <a:chOff x="3287711" y="1387765"/>
              <a:chExt cx="1495714" cy="1513997"/>
            </a:xfrm>
          </p:grpSpPr>
          <p:sp>
            <p:nvSpPr>
              <p:cNvPr id="13" name="Freeform: Shape 12">
                <a:extLst>
                  <a:ext uri="{FF2B5EF4-FFF2-40B4-BE49-F238E27FC236}">
                    <a16:creationId xmlns:a16="http://schemas.microsoft.com/office/drawing/2014/main" id="{C8B3E7E2-15EB-4CE7-2249-2A5CA7273FF9}"/>
                  </a:ext>
                </a:extLst>
              </p:cNvPr>
              <p:cNvSpPr/>
              <p:nvPr/>
            </p:nvSpPr>
            <p:spPr bwMode="auto">
              <a:xfrm>
                <a:off x="3343559" y="1410830"/>
                <a:ext cx="1439865" cy="896375"/>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14" name="TextBox 13">
                <a:extLst>
                  <a:ext uri="{FF2B5EF4-FFF2-40B4-BE49-F238E27FC236}">
                    <a16:creationId xmlns:a16="http://schemas.microsoft.com/office/drawing/2014/main" id="{CA2EC008-52F2-B411-D23B-6A7D1703341B}"/>
                  </a:ext>
                </a:extLst>
              </p:cNvPr>
              <p:cNvSpPr txBox="1"/>
              <p:nvPr/>
            </p:nvSpPr>
            <p:spPr>
              <a:xfrm>
                <a:off x="3767699" y="1387765"/>
                <a:ext cx="1015726" cy="584775"/>
              </a:xfrm>
              <a:prstGeom prst="rect">
                <a:avLst/>
              </a:prstGeom>
              <a:noFill/>
            </p:spPr>
            <p:txBody>
              <a:bodyPr wrap="square" rtlCol="0">
                <a:spAutoFit/>
              </a:bodyPr>
              <a:lstStyle/>
              <a:p>
                <a:pPr algn="r"/>
                <a:r>
                  <a:rPr lang="en-US" sz="3200" dirty="0">
                    <a:solidFill>
                      <a:schemeClr val="bg1"/>
                    </a:solidFill>
                    <a:latin typeface="+mj-lt"/>
                  </a:rPr>
                  <a:t>90%</a:t>
                </a:r>
              </a:p>
            </p:txBody>
          </p:sp>
          <p:sp>
            <p:nvSpPr>
              <p:cNvPr id="16" name="TextBox 15">
                <a:extLst>
                  <a:ext uri="{FF2B5EF4-FFF2-40B4-BE49-F238E27FC236}">
                    <a16:creationId xmlns:a16="http://schemas.microsoft.com/office/drawing/2014/main" id="{D5258866-05A7-8EA8-08E1-776936976675}"/>
                  </a:ext>
                </a:extLst>
              </p:cNvPr>
              <p:cNvSpPr txBox="1"/>
              <p:nvPr/>
            </p:nvSpPr>
            <p:spPr>
              <a:xfrm>
                <a:off x="3287711" y="2093849"/>
                <a:ext cx="1491458" cy="807913"/>
              </a:xfrm>
              <a:prstGeom prst="rect">
                <a:avLst/>
              </a:prstGeom>
              <a:noFill/>
            </p:spPr>
            <p:txBody>
              <a:bodyPr wrap="square" rIns="0" rtlCol="0">
                <a:spAutoFit/>
              </a:bodyPr>
              <a:lstStyle/>
              <a:p>
                <a:pPr defTabSz="457200">
                  <a:spcAft>
                    <a:spcPts val="1200"/>
                  </a:spcAft>
                  <a:defRPr/>
                </a:pPr>
                <a:r>
                  <a:rPr kumimoji="0" lang="en-US" sz="155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MORE adopted</a:t>
                </a:r>
                <a:br>
                  <a:rPr kumimoji="0" lang="en-US" sz="155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br>
                <a:r>
                  <a:rPr kumimoji="0" lang="en-US" sz="155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Personal Retirement Strategy</a:t>
                </a:r>
                <a:endParaRPr kumimoji="0" lang="en-US" sz="1550" i="0" u="none" strike="noStrike" kern="1200" cap="none" spc="0" normalizeH="0" baseline="0" noProof="0" dirty="0">
                  <a:ln>
                    <a:noFill/>
                  </a:ln>
                  <a:effectLst/>
                  <a:uLnTx/>
                  <a:uFillTx/>
                  <a:latin typeface="Calibri Light" panose="020F0302020204030204" pitchFamily="34" charset="0"/>
                  <a:cs typeface="Calibri Light" panose="020F0302020204030204" pitchFamily="34" charset="0"/>
                </a:endParaRPr>
              </a:p>
            </p:txBody>
          </p:sp>
        </p:grpSp>
      </p:grpSp>
    </p:spTree>
    <p:extLst>
      <p:ext uri="{BB962C8B-B14F-4D97-AF65-F5344CB8AC3E}">
        <p14:creationId xmlns:p14="http://schemas.microsoft.com/office/powerpoint/2010/main" val="13511007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300" fill="hold"/>
                                        <p:tgtEl>
                                          <p:spTgt spid="46"/>
                                        </p:tgtEl>
                                        <p:attrNameLst>
                                          <p:attrName>ppt_w</p:attrName>
                                        </p:attrNameLst>
                                      </p:cBhvr>
                                      <p:tavLst>
                                        <p:tav tm="0">
                                          <p:val>
                                            <p:fltVal val="0"/>
                                          </p:val>
                                        </p:tav>
                                        <p:tav tm="100000">
                                          <p:val>
                                            <p:strVal val="#ppt_w"/>
                                          </p:val>
                                        </p:tav>
                                      </p:tavLst>
                                    </p:anim>
                                    <p:anim calcmode="lin" valueType="num">
                                      <p:cBhvr>
                                        <p:cTn id="8" dur="300" fill="hold"/>
                                        <p:tgtEl>
                                          <p:spTgt spid="46"/>
                                        </p:tgtEl>
                                        <p:attrNameLst>
                                          <p:attrName>ppt_h</p:attrName>
                                        </p:attrNameLst>
                                      </p:cBhvr>
                                      <p:tavLst>
                                        <p:tav tm="0">
                                          <p:val>
                                            <p:fltVal val="0"/>
                                          </p:val>
                                        </p:tav>
                                        <p:tav tm="100000">
                                          <p:val>
                                            <p:strVal val="#ppt_h"/>
                                          </p:val>
                                        </p:tav>
                                      </p:tavLst>
                                    </p:anim>
                                    <p:animEffect transition="in" filter="fade">
                                      <p:cBhvr>
                                        <p:cTn id="9" dur="300"/>
                                        <p:tgtEl>
                                          <p:spTgt spid="46"/>
                                        </p:tgtEl>
                                      </p:cBhvr>
                                    </p:animEffect>
                                  </p:childTnLst>
                                </p:cTn>
                              </p:par>
                              <p:par>
                                <p:cTn id="10" presetID="22" presetClass="entr" presetSubtype="8" fill="hold" nodeType="with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left)">
                                      <p:cBhvr>
                                        <p:cTn id="12" dur="500"/>
                                        <p:tgtEl>
                                          <p:spTgt spid="53"/>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par>
                                <p:cTn id="19" presetID="22" presetClass="entr" presetSubtype="8" fill="hold"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left)">
                                      <p:cBhvr>
                                        <p:cTn id="21" dur="500"/>
                                        <p:tgtEl>
                                          <p:spTgt spid="51"/>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p:cTn id="25" dur="500" fill="hold"/>
                                        <p:tgtEl>
                                          <p:spTgt spid="48"/>
                                        </p:tgtEl>
                                        <p:attrNameLst>
                                          <p:attrName>ppt_w</p:attrName>
                                        </p:attrNameLst>
                                      </p:cBhvr>
                                      <p:tavLst>
                                        <p:tav tm="0">
                                          <p:val>
                                            <p:fltVal val="0"/>
                                          </p:val>
                                        </p:tav>
                                        <p:tav tm="100000">
                                          <p:val>
                                            <p:strVal val="#ppt_w"/>
                                          </p:val>
                                        </p:tav>
                                      </p:tavLst>
                                    </p:anim>
                                    <p:anim calcmode="lin" valueType="num">
                                      <p:cBhvr>
                                        <p:cTn id="26" dur="500" fill="hold"/>
                                        <p:tgtEl>
                                          <p:spTgt spid="48"/>
                                        </p:tgtEl>
                                        <p:attrNameLst>
                                          <p:attrName>ppt_h</p:attrName>
                                        </p:attrNameLst>
                                      </p:cBhvr>
                                      <p:tavLst>
                                        <p:tav tm="0">
                                          <p:val>
                                            <p:fltVal val="0"/>
                                          </p:val>
                                        </p:tav>
                                        <p:tav tm="100000">
                                          <p:val>
                                            <p:strVal val="#ppt_h"/>
                                          </p:val>
                                        </p:tav>
                                      </p:tavLst>
                                    </p:anim>
                                    <p:animEffect transition="in" filter="fade">
                                      <p:cBhvr>
                                        <p:cTn id="27" dur="500"/>
                                        <p:tgtEl>
                                          <p:spTgt spid="48"/>
                                        </p:tgtEl>
                                      </p:cBhvr>
                                    </p:animEffect>
                                  </p:childTnLst>
                                </p:cTn>
                              </p:par>
                              <p:par>
                                <p:cTn id="28" presetID="22" presetClass="entr" presetSubtype="8" fill="hold"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left)">
                                      <p:cBhvr>
                                        <p:cTn id="30" dur="500"/>
                                        <p:tgtEl>
                                          <p:spTgt spid="57"/>
                                        </p:tgtEl>
                                      </p:cBhvr>
                                    </p:animEffec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22" presetClass="entr" presetSubtype="8" fill="hold"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left)">
                                      <p:cBhvr>
                                        <p:cTn id="39" dur="500"/>
                                        <p:tgtEl>
                                          <p:spTgt spid="54"/>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wipe(left)">
                                      <p:cBhvr>
                                        <p:cTn id="43" dur="500"/>
                                        <p:tgtEl>
                                          <p:spTgt spid="66"/>
                                        </p:tgtEl>
                                      </p:cBhvr>
                                    </p:animEffect>
                                  </p:childTnLst>
                                </p:cTn>
                              </p:par>
                              <p:par>
                                <p:cTn id="44" presetID="42" presetClass="entr" presetSubtype="0" fill="hold" nodeType="with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1000"/>
                                        <p:tgtEl>
                                          <p:spTgt spid="2"/>
                                        </p:tgtEl>
                                      </p:cBhvr>
                                    </p:animEffect>
                                    <p:anim calcmode="lin" valueType="num">
                                      <p:cBhvr>
                                        <p:cTn id="47" dur="1000" fill="hold"/>
                                        <p:tgtEl>
                                          <p:spTgt spid="2"/>
                                        </p:tgtEl>
                                        <p:attrNameLst>
                                          <p:attrName>ppt_x</p:attrName>
                                        </p:attrNameLst>
                                      </p:cBhvr>
                                      <p:tavLst>
                                        <p:tav tm="0">
                                          <p:val>
                                            <p:strVal val="#ppt_x"/>
                                          </p:val>
                                        </p:tav>
                                        <p:tav tm="100000">
                                          <p:val>
                                            <p:strVal val="#ppt_x"/>
                                          </p:val>
                                        </p:tav>
                                      </p:tavLst>
                                    </p:anim>
                                    <p:anim calcmode="lin" valueType="num">
                                      <p:cBhvr>
                                        <p:cTn id="48" dur="1000" fill="hold"/>
                                        <p:tgtEl>
                                          <p:spTgt spid="2"/>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1000"/>
                                        <p:tgtEl>
                                          <p:spTgt spid="89"/>
                                        </p:tgtEl>
                                      </p:cBhvr>
                                    </p:animEffect>
                                    <p:anim calcmode="lin" valueType="num">
                                      <p:cBhvr>
                                        <p:cTn id="53" dur="1000" fill="hold"/>
                                        <p:tgtEl>
                                          <p:spTgt spid="89"/>
                                        </p:tgtEl>
                                        <p:attrNameLst>
                                          <p:attrName>ppt_x</p:attrName>
                                        </p:attrNameLst>
                                      </p:cBhvr>
                                      <p:tavLst>
                                        <p:tav tm="0">
                                          <p:val>
                                            <p:strVal val="#ppt_x"/>
                                          </p:val>
                                        </p:tav>
                                        <p:tav tm="100000">
                                          <p:val>
                                            <p:strVal val="#ppt_x"/>
                                          </p:val>
                                        </p:tav>
                                      </p:tavLst>
                                    </p:anim>
                                    <p:anim calcmode="lin" valueType="num">
                                      <p:cBhvr>
                                        <p:cTn id="54" dur="1000" fill="hold"/>
                                        <p:tgtEl>
                                          <p:spTgt spid="89"/>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42" presetClass="entr" presetSubtype="0" fill="hold" nodeType="afterEffect">
                                  <p:stCondLst>
                                    <p:cond delay="0"/>
                                  </p:stCondLst>
                                  <p:childTnLst>
                                    <p:set>
                                      <p:cBhvr>
                                        <p:cTn id="57" dur="1" fill="hold">
                                          <p:stCondLst>
                                            <p:cond delay="0"/>
                                          </p:stCondLst>
                                        </p:cTn>
                                        <p:tgtEl>
                                          <p:spTgt spid="95"/>
                                        </p:tgtEl>
                                        <p:attrNameLst>
                                          <p:attrName>style.visibility</p:attrName>
                                        </p:attrNameLst>
                                      </p:cBhvr>
                                      <p:to>
                                        <p:strVal val="visible"/>
                                      </p:to>
                                    </p:set>
                                    <p:animEffect transition="in" filter="fade">
                                      <p:cBhvr>
                                        <p:cTn id="58" dur="1000"/>
                                        <p:tgtEl>
                                          <p:spTgt spid="95"/>
                                        </p:tgtEl>
                                      </p:cBhvr>
                                    </p:animEffect>
                                    <p:anim calcmode="lin" valueType="num">
                                      <p:cBhvr>
                                        <p:cTn id="59" dur="1000" fill="hold"/>
                                        <p:tgtEl>
                                          <p:spTgt spid="95"/>
                                        </p:tgtEl>
                                        <p:attrNameLst>
                                          <p:attrName>ppt_x</p:attrName>
                                        </p:attrNameLst>
                                      </p:cBhvr>
                                      <p:tavLst>
                                        <p:tav tm="0">
                                          <p:val>
                                            <p:strVal val="#ppt_x"/>
                                          </p:val>
                                        </p:tav>
                                        <p:tav tm="100000">
                                          <p:val>
                                            <p:strVal val="#ppt_x"/>
                                          </p:val>
                                        </p:tav>
                                      </p:tavLst>
                                    </p:anim>
                                    <p:anim calcmode="lin" valueType="num">
                                      <p:cBhvr>
                                        <p:cTn id="60" dur="1000" fill="hold"/>
                                        <p:tgtEl>
                                          <p:spTgt spid="95"/>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42" presetClass="entr" presetSubtype="0" fill="hold"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1000"/>
                                        <p:tgtEl>
                                          <p:spTgt spid="10"/>
                                        </p:tgtEl>
                                      </p:cBhvr>
                                    </p:animEffect>
                                    <p:anim calcmode="lin" valueType="num">
                                      <p:cBhvr>
                                        <p:cTn id="65" dur="1000" fill="hold"/>
                                        <p:tgtEl>
                                          <p:spTgt spid="10"/>
                                        </p:tgtEl>
                                        <p:attrNameLst>
                                          <p:attrName>ppt_x</p:attrName>
                                        </p:attrNameLst>
                                      </p:cBhvr>
                                      <p:tavLst>
                                        <p:tav tm="0">
                                          <p:val>
                                            <p:strVal val="#ppt_x"/>
                                          </p:val>
                                        </p:tav>
                                        <p:tav tm="100000">
                                          <p:val>
                                            <p:strVal val="#ppt_x"/>
                                          </p:val>
                                        </p:tav>
                                      </p:tavLst>
                                    </p:anim>
                                    <p:anim calcmode="lin" valueType="num">
                                      <p:cBhvr>
                                        <p:cTn id="6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22">
            <a:extLst>
              <a:ext uri="{FF2B5EF4-FFF2-40B4-BE49-F238E27FC236}">
                <a16:creationId xmlns:a16="http://schemas.microsoft.com/office/drawing/2014/main" id="{B3C9DE79-948F-E3B9-FE21-93C88412CED5}"/>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21</a:t>
            </a:fld>
            <a:endParaRPr kumimoji="0" lang="en-US" sz="800" b="0" i="0" u="none" strike="noStrike" kern="1200" cap="none" spc="0" normalizeH="0" baseline="0" noProof="0" dirty="0">
              <a:ln>
                <a:noFill/>
              </a:ln>
              <a:effectLst/>
              <a:uLnTx/>
              <a:uFillTx/>
              <a:latin typeface="Calibri"/>
              <a:ea typeface="+mn-ea"/>
              <a:cs typeface="+mn-cs"/>
            </a:endParaRPr>
          </a:p>
        </p:txBody>
      </p:sp>
      <p:sp>
        <p:nvSpPr>
          <p:cNvPr id="22" name="Title 21">
            <a:extLst>
              <a:ext uri="{FF2B5EF4-FFF2-40B4-BE49-F238E27FC236}">
                <a16:creationId xmlns:a16="http://schemas.microsoft.com/office/drawing/2014/main" id="{75193307-9B77-97F7-6505-685F0D28A67A}"/>
              </a:ext>
            </a:extLst>
          </p:cNvPr>
          <p:cNvSpPr>
            <a:spLocks noGrp="1"/>
          </p:cNvSpPr>
          <p:nvPr>
            <p:ph type="title"/>
          </p:nvPr>
        </p:nvSpPr>
        <p:spPr/>
        <p:txBody>
          <a:bodyPr/>
          <a:lstStyle/>
          <a:p>
            <a:r>
              <a:rPr lang="en-US" sz="3200" dirty="0"/>
              <a:t>Additional recommendations to boost your results</a:t>
            </a:r>
          </a:p>
        </p:txBody>
      </p:sp>
      <p:sp>
        <p:nvSpPr>
          <p:cNvPr id="12" name="TextBox 11">
            <a:extLst>
              <a:ext uri="{FF2B5EF4-FFF2-40B4-BE49-F238E27FC236}">
                <a16:creationId xmlns:a16="http://schemas.microsoft.com/office/drawing/2014/main" id="{31081447-A81C-3FA8-8EA7-148DC45E1E84}"/>
              </a:ext>
            </a:extLst>
          </p:cNvPr>
          <p:cNvSpPr txBox="1"/>
          <p:nvPr/>
        </p:nvSpPr>
        <p:spPr>
          <a:xfrm>
            <a:off x="4420307" y="3043876"/>
            <a:ext cx="3108960" cy="1928670"/>
          </a:xfrm>
          <a:prstGeom prst="rect">
            <a:avLst/>
          </a:prstGeom>
          <a:noFill/>
        </p:spPr>
        <p:txBody>
          <a:bodyPr wrap="square" rtlCol="0" anchor="t">
            <a:spAutoFit/>
          </a:bodyPr>
          <a:lstStyle/>
          <a:p>
            <a:pPr>
              <a:lnSpc>
                <a:spcPts val="1750"/>
              </a:lnSpc>
            </a:pPr>
            <a:r>
              <a:rPr lang="en-US" sz="1400" dirty="0">
                <a:latin typeface="Calibri Light" panose="020F0302020204030204" pitchFamily="34" charset="0"/>
                <a:ea typeface="Lato Light" panose="020F0502020204030203" pitchFamily="34" charset="0"/>
                <a:cs typeface="Calibri Light" panose="020F0302020204030204" pitchFamily="34" charset="0"/>
              </a:rPr>
              <a:t>[Introducing Roth 401(k) campaign]</a:t>
            </a:r>
          </a:p>
          <a:p>
            <a:pPr>
              <a:lnSpc>
                <a:spcPts val="1750"/>
              </a:lnSpc>
            </a:pP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nSpc>
                <a:spcPts val="1750"/>
              </a:lnSpc>
            </a:pPr>
            <a:r>
              <a:rPr lang="en-US" sz="1400" dirty="0">
                <a:latin typeface="Calibri Light" panose="020F0302020204030204" pitchFamily="34" charset="0"/>
                <a:ea typeface="Lato Light" panose="020F0502020204030203" pitchFamily="34" charset="0"/>
                <a:cs typeface="Calibri Light" panose="020F0302020204030204" pitchFamily="34" charset="0"/>
              </a:rPr>
              <a:t>[Personal Retirement Strategy </a:t>
            </a:r>
            <a:br>
              <a:rPr lang="en-US" sz="1400" dirty="0">
                <a:latin typeface="Calibri Light" panose="020F0302020204030204" pitchFamily="34" charset="0"/>
                <a:ea typeface="Lato Light" panose="020F0502020204030203" pitchFamily="34" charset="0"/>
                <a:cs typeface="Calibri Light" panose="020F0302020204030204" pitchFamily="34" charset="0"/>
              </a:rPr>
            </a:br>
            <a:r>
              <a:rPr lang="en-US" sz="1400" dirty="0">
                <a:latin typeface="Calibri Light" panose="020F0302020204030204" pitchFamily="34" charset="0"/>
                <a:ea typeface="Lato Light" panose="020F0502020204030203" pitchFamily="34" charset="0"/>
                <a:cs typeface="Calibri Light" panose="020F0302020204030204" pitchFamily="34" charset="0"/>
              </a:rPr>
              <a:t>roll out/ongoing campaign]</a:t>
            </a:r>
          </a:p>
          <a:p>
            <a:pPr>
              <a:lnSpc>
                <a:spcPts val="1750"/>
              </a:lnSpc>
            </a:pP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nSpc>
                <a:spcPts val="1750"/>
              </a:lnSpc>
            </a:pPr>
            <a:r>
              <a:rPr lang="en-US" sz="1400" dirty="0">
                <a:latin typeface="Calibri Light" panose="020F0302020204030204" pitchFamily="34" charset="0"/>
                <a:ea typeface="Lato Light" panose="020F0502020204030203" pitchFamily="34" charset="0"/>
                <a:cs typeface="Calibri Light" panose="020F0302020204030204" pitchFamily="34" charset="0"/>
              </a:rPr>
              <a:t>[Re-enrollment campaign]</a:t>
            </a:r>
          </a:p>
          <a:p>
            <a:pPr>
              <a:lnSpc>
                <a:spcPts val="1750"/>
              </a:lnSpc>
            </a:pP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nSpc>
                <a:spcPts val="1750"/>
              </a:lnSpc>
            </a:pPr>
            <a:r>
              <a:rPr lang="en-US" sz="1400" dirty="0">
                <a:latin typeface="Calibri Light" panose="020F0302020204030204" pitchFamily="34" charset="0"/>
                <a:ea typeface="Lato Light" panose="020F0502020204030203" pitchFamily="34" charset="0"/>
                <a:cs typeface="Calibri Light" panose="020F0302020204030204" pitchFamily="34" charset="0"/>
              </a:rPr>
              <a:t>[M&amp;A communications]</a:t>
            </a:r>
          </a:p>
        </p:txBody>
      </p:sp>
      <p:sp>
        <p:nvSpPr>
          <p:cNvPr id="13" name="TextBox 12">
            <a:extLst>
              <a:ext uri="{FF2B5EF4-FFF2-40B4-BE49-F238E27FC236}">
                <a16:creationId xmlns:a16="http://schemas.microsoft.com/office/drawing/2014/main" id="{7BCD810B-6DD5-2A69-4510-19C61D6C1DEE}"/>
              </a:ext>
            </a:extLst>
          </p:cNvPr>
          <p:cNvSpPr txBox="1"/>
          <p:nvPr/>
        </p:nvSpPr>
        <p:spPr>
          <a:xfrm>
            <a:off x="1366511" y="2135718"/>
            <a:ext cx="1799650" cy="646331"/>
          </a:xfrm>
          <a:prstGeom prst="rect">
            <a:avLst/>
          </a:prstGeom>
          <a:noFill/>
        </p:spPr>
        <p:txBody>
          <a:bodyPr wrap="square">
            <a:spAutoFit/>
          </a:bodyPr>
          <a:lstStyle/>
          <a:p>
            <a:r>
              <a:rPr lang="en-US" b="1" dirty="0">
                <a:solidFill>
                  <a:schemeClr val="accent3"/>
                </a:solidFill>
                <a:cs typeface="Calibri Light" panose="020F0302020204030204" pitchFamily="34" charset="0"/>
              </a:rPr>
              <a:t>DRIVE DIGITAL ENGAGEMENT</a:t>
            </a:r>
            <a:endParaRPr lang="en-US" b="1" dirty="0">
              <a:solidFill>
                <a:schemeClr val="accent3"/>
              </a:solidFill>
              <a:ea typeface="Lato Light" panose="020F0502020204030203" pitchFamily="34" charset="0"/>
              <a:cs typeface="Calibri Light" panose="020F0302020204030204" pitchFamily="34" charset="0"/>
            </a:endParaRPr>
          </a:p>
        </p:txBody>
      </p:sp>
      <p:sp>
        <p:nvSpPr>
          <p:cNvPr id="14" name="TextBox 13">
            <a:extLst>
              <a:ext uri="{FF2B5EF4-FFF2-40B4-BE49-F238E27FC236}">
                <a16:creationId xmlns:a16="http://schemas.microsoft.com/office/drawing/2014/main" id="{84595D4B-196A-0D08-2FD4-19D685523D04}"/>
              </a:ext>
            </a:extLst>
          </p:cNvPr>
          <p:cNvSpPr txBox="1"/>
          <p:nvPr/>
        </p:nvSpPr>
        <p:spPr>
          <a:xfrm>
            <a:off x="5239094" y="2131420"/>
            <a:ext cx="1557337" cy="646331"/>
          </a:xfrm>
          <a:prstGeom prst="rect">
            <a:avLst/>
          </a:prstGeom>
          <a:noFill/>
        </p:spPr>
        <p:txBody>
          <a:bodyPr wrap="square">
            <a:spAutoFit/>
          </a:bodyPr>
          <a:lstStyle/>
          <a:p>
            <a:r>
              <a:rPr lang="en-US" b="1" dirty="0">
                <a:solidFill>
                  <a:schemeClr val="accent4"/>
                </a:solidFill>
                <a:cs typeface="Calibri Light" panose="020F0302020204030204" pitchFamily="34" charset="0"/>
              </a:rPr>
              <a:t>IMPROVE PLAN HEALTH</a:t>
            </a:r>
          </a:p>
        </p:txBody>
      </p:sp>
      <p:sp>
        <p:nvSpPr>
          <p:cNvPr id="15" name="TextBox 14">
            <a:extLst>
              <a:ext uri="{FF2B5EF4-FFF2-40B4-BE49-F238E27FC236}">
                <a16:creationId xmlns:a16="http://schemas.microsoft.com/office/drawing/2014/main" id="{B3676BB4-75DE-7A0F-D773-A0847992A668}"/>
              </a:ext>
            </a:extLst>
          </p:cNvPr>
          <p:cNvSpPr txBox="1"/>
          <p:nvPr/>
        </p:nvSpPr>
        <p:spPr>
          <a:xfrm>
            <a:off x="8825387" y="2131419"/>
            <a:ext cx="2048950" cy="646331"/>
          </a:xfrm>
          <a:prstGeom prst="rect">
            <a:avLst/>
          </a:prstGeom>
          <a:noFill/>
        </p:spPr>
        <p:txBody>
          <a:bodyPr wrap="square">
            <a:spAutoFit/>
          </a:bodyPr>
          <a:lstStyle/>
          <a:p>
            <a:r>
              <a:rPr lang="en-US" b="1" dirty="0">
                <a:solidFill>
                  <a:schemeClr val="accent5"/>
                </a:solidFill>
                <a:cs typeface="Calibri Light" panose="020F0302020204030204" pitchFamily="34" charset="0"/>
              </a:rPr>
              <a:t>EXPAND FINANCIAL WELLNESS</a:t>
            </a:r>
          </a:p>
        </p:txBody>
      </p:sp>
      <p:sp>
        <p:nvSpPr>
          <p:cNvPr id="16" name="TextBox 15">
            <a:extLst>
              <a:ext uri="{FF2B5EF4-FFF2-40B4-BE49-F238E27FC236}">
                <a16:creationId xmlns:a16="http://schemas.microsoft.com/office/drawing/2014/main" id="{EDB4B939-10C0-8BD7-4AE0-CB77EA4AF2C1}"/>
              </a:ext>
            </a:extLst>
          </p:cNvPr>
          <p:cNvSpPr txBox="1"/>
          <p:nvPr/>
        </p:nvSpPr>
        <p:spPr>
          <a:xfrm>
            <a:off x="742165" y="3049609"/>
            <a:ext cx="3108960" cy="1231106"/>
          </a:xfrm>
          <a:prstGeom prst="rect">
            <a:avLst/>
          </a:prstGeom>
          <a:noFill/>
        </p:spPr>
        <p:txBody>
          <a:bodyPr wrap="square" rtlCol="0" anchor="t">
            <a:spAutoFit/>
          </a:bodyPr>
          <a:lstStyle/>
          <a:p>
            <a:pPr>
              <a:lnSpc>
                <a:spcPts val="1750"/>
              </a:lnSpc>
            </a:pPr>
            <a:r>
              <a:rPr lang="en-US" sz="1400" dirty="0">
                <a:latin typeface="Calibri Light" panose="020F0302020204030204" pitchFamily="34" charset="0"/>
                <a:ea typeface="Lato Light" panose="020F0502020204030203" pitchFamily="34" charset="0"/>
                <a:cs typeface="Calibri Light" panose="020F0302020204030204" pitchFamily="34" charset="0"/>
              </a:rPr>
              <a:t>[Promote e-delivery and Benefits OnLine  app internally]</a:t>
            </a:r>
          </a:p>
          <a:p>
            <a:pPr>
              <a:lnSpc>
                <a:spcPts val="1750"/>
              </a:lnSpc>
            </a:pP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nSpc>
                <a:spcPts val="1750"/>
              </a:lnSpc>
            </a:pPr>
            <a:r>
              <a:rPr lang="en-US" sz="1400" dirty="0">
                <a:latin typeface="Calibri Light" panose="020F0302020204030204" pitchFamily="34" charset="0"/>
                <a:ea typeface="Lato Light" panose="020F0502020204030203" pitchFamily="34" charset="0"/>
                <a:cs typeface="Calibri Light" panose="020F0302020204030204" pitchFamily="34" charset="0"/>
              </a:rPr>
              <a:t>[Equity self-guided demos]</a:t>
            </a:r>
          </a:p>
          <a:p>
            <a:endParaRPr lang="en-US" sz="1400" dirty="0">
              <a:latin typeface="Calibri Light" panose="020F0302020204030204" pitchFamily="34" charset="0"/>
              <a:ea typeface="Lato Light" panose="020F0502020204030203" pitchFamily="34" charset="0"/>
              <a:cs typeface="Calibri Light" panose="020F0302020204030204" pitchFamily="34" charset="0"/>
            </a:endParaRPr>
          </a:p>
        </p:txBody>
      </p:sp>
      <p:sp>
        <p:nvSpPr>
          <p:cNvPr id="17" name="TextBox 16">
            <a:extLst>
              <a:ext uri="{FF2B5EF4-FFF2-40B4-BE49-F238E27FC236}">
                <a16:creationId xmlns:a16="http://schemas.microsoft.com/office/drawing/2014/main" id="{A6AE57F0-712F-53E8-E4D9-5BC1407A7BCB}"/>
              </a:ext>
            </a:extLst>
          </p:cNvPr>
          <p:cNvSpPr txBox="1"/>
          <p:nvPr/>
        </p:nvSpPr>
        <p:spPr>
          <a:xfrm>
            <a:off x="8048508" y="3043876"/>
            <a:ext cx="3108960" cy="2677656"/>
          </a:xfrm>
          <a:prstGeom prst="rect">
            <a:avLst/>
          </a:prstGeom>
          <a:noFill/>
        </p:spPr>
        <p:txBody>
          <a:bodyPr wrap="square" rtlCol="0" anchor="t">
            <a:spAutoFit/>
          </a:bodyPr>
          <a:lstStyle/>
          <a:p>
            <a:pPr>
              <a:lnSpc>
                <a:spcPts val="1750"/>
              </a:lnSpc>
            </a:pPr>
            <a:r>
              <a:rPr lang="en-US" sz="1400" dirty="0">
                <a:latin typeface="Calibri Light" panose="020F0302020204030204" pitchFamily="34" charset="0"/>
                <a:ea typeface="Lato Light" panose="020F0502020204030203" pitchFamily="34" charset="0"/>
                <a:cs typeface="Calibri Light" panose="020F0302020204030204" pitchFamily="34" charset="0"/>
              </a:rPr>
              <a:t>Financial Wellness Tracker</a:t>
            </a:r>
          </a:p>
          <a:p>
            <a:pPr>
              <a:lnSpc>
                <a:spcPts val="1750"/>
              </a:lnSpc>
            </a:pP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nSpc>
                <a:spcPts val="1750"/>
              </a:lnSpc>
            </a:pPr>
            <a:r>
              <a:rPr lang="en-US" sz="1400" dirty="0">
                <a:latin typeface="Calibri Light" panose="020F0302020204030204" pitchFamily="34" charset="0"/>
                <a:ea typeface="Lato Light" panose="020F0502020204030203" pitchFamily="34" charset="0"/>
                <a:cs typeface="Calibri Light" panose="020F0302020204030204" pitchFamily="34" charset="0"/>
              </a:rPr>
              <a:t>On demand resources: </a:t>
            </a:r>
            <a:r>
              <a:rPr kumimoji="0" lang="en-US" sz="1400" u="sng" strike="noStrike" kern="1200" cap="none" spc="0" normalizeH="0" baseline="0" noProof="0" dirty="0">
                <a:ln>
                  <a:noFill/>
                </a:ln>
                <a:effectLst/>
                <a:uLnTx/>
                <a:uFillTx/>
                <a:latin typeface="Calibri Light" panose="020F0302020204030204" pitchFamily="34" charset="0"/>
                <a:ea typeface="Lato Light" panose="020F0502020204030203" pitchFamily="34" charset="0"/>
                <a:cs typeface="Calibri Light" panose="020F0302020204030204" pitchFamily="34" charset="0"/>
                <a:hlinkClick r:id="rId3"/>
              </a:rPr>
              <a:t>Events Center</a:t>
            </a:r>
            <a:r>
              <a:rPr kumimoji="0" lang="en-US" sz="1400" strike="noStrike" kern="1200" cap="none" spc="0" normalizeH="0" baseline="0" noProof="0" dirty="0">
                <a:ln>
                  <a:noFill/>
                </a:ln>
                <a:effectLst/>
                <a:uLnTx/>
                <a:uFillTx/>
                <a:latin typeface="Calibri Light" panose="020F0302020204030204" pitchFamily="34" charset="0"/>
                <a:ea typeface="Lato Light" panose="020F0502020204030203" pitchFamily="34" charset="0"/>
                <a:cs typeface="Calibri Light" panose="020F0302020204030204" pitchFamily="34" charset="0"/>
              </a:rPr>
              <a:t>, </a:t>
            </a:r>
            <a:r>
              <a:rPr kumimoji="0" lang="en-US" sz="1400" u="sng" strike="noStrike" kern="1200" cap="none" spc="0" normalizeH="0" baseline="0" noProof="0" dirty="0">
                <a:ln>
                  <a:noFill/>
                </a:ln>
                <a:effectLst/>
                <a:uLnTx/>
                <a:uFillTx/>
                <a:latin typeface="Calibri Light" panose="020F0302020204030204" pitchFamily="34" charset="0"/>
                <a:ea typeface="Lato Light" panose="020F0502020204030203" pitchFamily="34" charset="0"/>
                <a:cs typeface="Calibri Light" panose="020F0302020204030204" pitchFamily="34" charset="0"/>
                <a:hlinkClick r:id="rId4"/>
              </a:rPr>
              <a:t>Education Center</a:t>
            </a:r>
            <a:r>
              <a:rPr kumimoji="0" lang="en-US" sz="1400" strike="noStrike" kern="1200" cap="none" spc="0" normalizeH="0" baseline="0" noProof="0" dirty="0">
                <a:ln>
                  <a:noFill/>
                </a:ln>
                <a:effectLst/>
                <a:uLnTx/>
                <a:uFillTx/>
                <a:latin typeface="Calibri Light" panose="020F0302020204030204" pitchFamily="34" charset="0"/>
                <a:ea typeface="Lato Light" panose="020F0502020204030203" pitchFamily="34" charset="0"/>
                <a:cs typeface="Calibri Light" panose="020F0302020204030204" pitchFamily="34" charset="0"/>
              </a:rPr>
              <a:t>, </a:t>
            </a:r>
            <a:r>
              <a:rPr kumimoji="0" lang="en-US" sz="1400" u="sng" strike="noStrike" kern="1200" cap="none" spc="0" normalizeH="0" baseline="0" noProof="0" dirty="0">
                <a:ln>
                  <a:noFill/>
                </a:ln>
                <a:effectLst/>
                <a:uLnTx/>
                <a:uFillTx/>
                <a:latin typeface="Calibri Light" panose="020F0302020204030204" pitchFamily="34" charset="0"/>
                <a:ea typeface="Lato Light" panose="020F0502020204030203" pitchFamily="34" charset="0"/>
                <a:cs typeface="Calibri Light" panose="020F0302020204030204" pitchFamily="34" charset="0"/>
                <a:hlinkClick r:id="rId5"/>
              </a:rPr>
              <a:t>myFuture blog</a:t>
            </a:r>
            <a:r>
              <a:rPr lang="en-US" sz="1400" dirty="0">
                <a:latin typeface="Calibri Light" panose="020F0302020204030204" pitchFamily="34" charset="0"/>
                <a:ea typeface="Lato Light" panose="020F0502020204030203" pitchFamily="34" charset="0"/>
                <a:cs typeface="Calibri Light" panose="020F0302020204030204" pitchFamily="34" charset="0"/>
              </a:rPr>
              <a:t> </a:t>
            </a:r>
          </a:p>
          <a:p>
            <a:pPr>
              <a:lnSpc>
                <a:spcPts val="1750"/>
              </a:lnSpc>
            </a:pP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nSpc>
                <a:spcPts val="1750"/>
              </a:lnSpc>
            </a:pPr>
            <a:r>
              <a:rPr lang="en-US" sz="1400" dirty="0">
                <a:latin typeface="Calibri Light" panose="020F0302020204030204" pitchFamily="34" charset="0"/>
                <a:ea typeface="Lato Light" panose="020F0502020204030203" pitchFamily="34" charset="0"/>
                <a:cs typeface="Calibri Light" panose="020F0302020204030204" pitchFamily="34" charset="0"/>
              </a:rPr>
              <a:t>[Promote select spotlight events XX</a:t>
            </a:r>
            <a:br>
              <a:rPr lang="en-US" sz="1400" dirty="0">
                <a:latin typeface="Calibri Light" panose="020F0302020204030204" pitchFamily="34" charset="0"/>
                <a:ea typeface="Lato Light" panose="020F0502020204030203" pitchFamily="34" charset="0"/>
                <a:cs typeface="Calibri Light" panose="020F0302020204030204" pitchFamily="34" charset="0"/>
              </a:rPr>
            </a:br>
            <a:r>
              <a:rPr lang="en-US" sz="1400" dirty="0">
                <a:latin typeface="Calibri Light" panose="020F0302020204030204" pitchFamily="34" charset="0"/>
                <a:ea typeface="Lato Light" panose="020F0502020204030203" pitchFamily="34" charset="0"/>
                <a:cs typeface="Calibri Light" panose="020F0302020204030204" pitchFamily="34" charset="0"/>
              </a:rPr>
              <a:t>and 1:1 consultations]</a:t>
            </a:r>
          </a:p>
          <a:p>
            <a:pPr>
              <a:lnSpc>
                <a:spcPts val="1750"/>
              </a:lnSpc>
            </a:pP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nSpc>
                <a:spcPts val="1750"/>
              </a:lnSpc>
            </a:pPr>
            <a:r>
              <a:rPr lang="en-US" sz="1400" dirty="0">
                <a:latin typeface="Calibri Light" panose="020F0302020204030204" pitchFamily="34" charset="0"/>
                <a:ea typeface="Lato Light" panose="020F0502020204030203" pitchFamily="34" charset="0"/>
                <a:cs typeface="Calibri Light" panose="020F0302020204030204" pitchFamily="34" charset="0"/>
              </a:rPr>
              <a:t>[Financial Focus Week: seminars and</a:t>
            </a:r>
            <a:br>
              <a:rPr lang="en-US" sz="1400" dirty="0">
                <a:latin typeface="Calibri Light" panose="020F0302020204030204" pitchFamily="34" charset="0"/>
                <a:ea typeface="Lato Light" panose="020F0502020204030203" pitchFamily="34" charset="0"/>
                <a:cs typeface="Calibri Light" panose="020F0302020204030204" pitchFamily="34" charset="0"/>
              </a:rPr>
            </a:br>
            <a:r>
              <a:rPr lang="en-US" sz="1400" dirty="0">
                <a:latin typeface="Calibri Light" panose="020F0302020204030204" pitchFamily="34" charset="0"/>
                <a:ea typeface="Lato Light" panose="020F0502020204030203" pitchFamily="34" charset="0"/>
                <a:cs typeface="Calibri Light" panose="020F0302020204030204" pitchFamily="34" charset="0"/>
              </a:rPr>
              <a:t>1:1 consultations in XX Month]</a:t>
            </a:r>
            <a:endParaRPr lang="en-US" sz="1400" b="1" dirty="0">
              <a:latin typeface="Calibri Light" panose="020F0302020204030204" pitchFamily="34" charset="0"/>
              <a:ea typeface="Lato Light" panose="020F0502020204030203" pitchFamily="34" charset="0"/>
              <a:cs typeface="Calibri Light" panose="020F0302020204030204" pitchFamily="34" charset="0"/>
            </a:endParaRPr>
          </a:p>
          <a:p>
            <a:endParaRPr lang="en-US" dirty="0">
              <a:solidFill>
                <a:schemeClr val="accent4"/>
              </a:solidFill>
              <a:latin typeface="Calibri Light" panose="020F0302020204030204" pitchFamily="34" charset="0"/>
              <a:ea typeface="Lato Light" panose="020F0502020204030203" pitchFamily="34" charset="0"/>
              <a:cs typeface="Calibri Light" panose="020F0302020204030204" pitchFamily="34" charset="0"/>
            </a:endParaRPr>
          </a:p>
        </p:txBody>
      </p:sp>
      <p:pic>
        <p:nvPicPr>
          <p:cNvPr id="18" name="Picture 17">
            <a:extLst>
              <a:ext uri="{FF2B5EF4-FFF2-40B4-BE49-F238E27FC236}">
                <a16:creationId xmlns:a16="http://schemas.microsoft.com/office/drawing/2014/main" id="{EB2F9645-D5D2-E3C9-55CE-02956FBB7358}"/>
              </a:ext>
            </a:extLst>
          </p:cNvPr>
          <p:cNvPicPr>
            <a:picLocks noChangeAspect="1"/>
          </p:cNvPicPr>
          <p:nvPr/>
        </p:nvPicPr>
        <p:blipFill>
          <a:blip r:embed="rId6"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8281705" y="2126345"/>
            <a:ext cx="496975" cy="545501"/>
          </a:xfrm>
          <a:prstGeom prst="rect">
            <a:avLst/>
          </a:prstGeom>
        </p:spPr>
      </p:pic>
      <p:pic>
        <p:nvPicPr>
          <p:cNvPr id="20" name="Picture 19">
            <a:extLst>
              <a:ext uri="{FF2B5EF4-FFF2-40B4-BE49-F238E27FC236}">
                <a16:creationId xmlns:a16="http://schemas.microsoft.com/office/drawing/2014/main" id="{C9D62D37-DD3E-3452-ECBC-E11972A698A1}"/>
              </a:ext>
            </a:extLst>
          </p:cNvPr>
          <p:cNvPicPr>
            <a:picLocks noChangeAspect="1"/>
          </p:cNvPicPr>
          <p:nvPr/>
        </p:nvPicPr>
        <p:blipFill>
          <a:blip r:embed="rId7"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4693593" y="2131420"/>
            <a:ext cx="545501" cy="545501"/>
          </a:xfrm>
          <a:prstGeom prst="rect">
            <a:avLst/>
          </a:prstGeom>
        </p:spPr>
      </p:pic>
      <p:pic>
        <p:nvPicPr>
          <p:cNvPr id="21" name="Picture 20">
            <a:extLst>
              <a:ext uri="{FF2B5EF4-FFF2-40B4-BE49-F238E27FC236}">
                <a16:creationId xmlns:a16="http://schemas.microsoft.com/office/drawing/2014/main" id="{D4F18E50-42AE-5930-23B7-4837707D37F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73758" y="2131420"/>
            <a:ext cx="381933" cy="545501"/>
          </a:xfrm>
          <a:prstGeom prst="rect">
            <a:avLst/>
          </a:prstGeom>
        </p:spPr>
      </p:pic>
      <p:grpSp>
        <p:nvGrpSpPr>
          <p:cNvPr id="29" name="Group 28">
            <a:extLst>
              <a:ext uri="{FF2B5EF4-FFF2-40B4-BE49-F238E27FC236}">
                <a16:creationId xmlns:a16="http://schemas.microsoft.com/office/drawing/2014/main" id="{1CF9831E-73B1-D3F1-998F-55CD6C1733DE}"/>
              </a:ext>
            </a:extLst>
          </p:cNvPr>
          <p:cNvGrpSpPr/>
          <p:nvPr/>
        </p:nvGrpSpPr>
        <p:grpSpPr>
          <a:xfrm>
            <a:off x="4079789" y="1833039"/>
            <a:ext cx="3674414" cy="3537963"/>
            <a:chOff x="4079789" y="2421039"/>
            <a:chExt cx="3674414" cy="2949963"/>
          </a:xfrm>
        </p:grpSpPr>
        <p:cxnSp>
          <p:nvCxnSpPr>
            <p:cNvPr id="26" name="Straight Connector 25">
              <a:extLst>
                <a:ext uri="{FF2B5EF4-FFF2-40B4-BE49-F238E27FC236}">
                  <a16:creationId xmlns:a16="http://schemas.microsoft.com/office/drawing/2014/main" id="{79C9B64D-3E74-C205-5EF6-B251DA9DAEFE}"/>
                </a:ext>
              </a:extLst>
            </p:cNvPr>
            <p:cNvCxnSpPr/>
            <p:nvPr/>
          </p:nvCxnSpPr>
          <p:spPr>
            <a:xfrm>
              <a:off x="4079789" y="2421039"/>
              <a:ext cx="0" cy="2926080"/>
            </a:xfrm>
            <a:prstGeom prst="line">
              <a:avLst/>
            </a:prstGeom>
            <a:ln>
              <a:solidFill>
                <a:schemeClr val="accent3"/>
              </a:solidFill>
            </a:ln>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D0986613-0C9E-D6FD-6DB7-59D7679C3AA6}"/>
                </a:ext>
              </a:extLst>
            </p:cNvPr>
            <p:cNvCxnSpPr/>
            <p:nvPr/>
          </p:nvCxnSpPr>
          <p:spPr>
            <a:xfrm>
              <a:off x="7754203" y="2444922"/>
              <a:ext cx="0" cy="2926080"/>
            </a:xfrm>
            <a:prstGeom prst="line">
              <a:avLst/>
            </a:prstGeom>
            <a:ln>
              <a:solidFill>
                <a:schemeClr val="accent3"/>
              </a:solidFill>
            </a:ln>
          </p:spPr>
          <p:style>
            <a:lnRef idx="1">
              <a:schemeClr val="dk1"/>
            </a:lnRef>
            <a:fillRef idx="0">
              <a:schemeClr val="dk1"/>
            </a:fillRef>
            <a:effectRef idx="0">
              <a:schemeClr val="dk1"/>
            </a:effectRef>
            <a:fontRef idx="minor">
              <a:schemeClr val="tx1"/>
            </a:fontRef>
          </p:style>
        </p:cxnSp>
      </p:grpSp>
      <p:sp>
        <p:nvSpPr>
          <p:cNvPr id="3" name="Slide Number Placeholder 1">
            <a:extLst>
              <a:ext uri="{FF2B5EF4-FFF2-40B4-BE49-F238E27FC236}">
                <a16:creationId xmlns:a16="http://schemas.microsoft.com/office/drawing/2014/main" id="{05D6A18F-92E3-AEEA-7775-60F788F5481E}"/>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23A240F-EAFE-E84F-B44C-6D7A08E0E409}" type="slidenum">
              <a:rPr lang="en-US" sz="800" smtClean="0">
                <a:solidFill>
                  <a:srgbClr val="000000"/>
                </a:solidFill>
                <a:latin typeface="Calibri Light" panose="020F0302020204030204" pitchFamily="34" charset="0"/>
                <a:cs typeface="Calibri Light" panose="020F0302020204030204" pitchFamily="34" charset="0"/>
              </a:rPr>
              <a:pPr>
                <a:defRPr/>
              </a:pPr>
              <a:t>21</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4" name="TextBox 3">
            <a:extLst>
              <a:ext uri="{FF2B5EF4-FFF2-40B4-BE49-F238E27FC236}">
                <a16:creationId xmlns:a16="http://schemas.microsoft.com/office/drawing/2014/main" id="{2829E0BF-62D0-1F36-72E1-4865330DE9F1}"/>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DC/integrated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Refer to appendix for alternate Equity version</a:t>
            </a:r>
          </a:p>
        </p:txBody>
      </p:sp>
    </p:spTree>
    <p:extLst>
      <p:ext uri="{BB962C8B-B14F-4D97-AF65-F5344CB8AC3E}">
        <p14:creationId xmlns:p14="http://schemas.microsoft.com/office/powerpoint/2010/main" val="720699847"/>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tablet&#10;&#10;Description automatically generated">
            <a:extLst>
              <a:ext uri="{FF2B5EF4-FFF2-40B4-BE49-F238E27FC236}">
                <a16:creationId xmlns:a16="http://schemas.microsoft.com/office/drawing/2014/main" id="{3224336F-AB10-E444-AF62-6FD82314B6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1208" y="1921785"/>
            <a:ext cx="1931342" cy="3139470"/>
          </a:xfrm>
          <a:prstGeom prst="rect">
            <a:avLst/>
          </a:prstGeom>
        </p:spPr>
      </p:pic>
      <p:sp>
        <p:nvSpPr>
          <p:cNvPr id="7" name="Slide Number Placeholder 4">
            <a:extLst>
              <a:ext uri="{FF2B5EF4-FFF2-40B4-BE49-F238E27FC236}">
                <a16:creationId xmlns:a16="http://schemas.microsoft.com/office/drawing/2014/main" id="{F06A825A-20B3-FE53-3852-95940D3BA187}"/>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Light" panose="020F0302020204030204" pitchFamily="34" charset="0"/>
                <a:cs typeface="Calibri Light" panose="020F0302020204030204" pitchFamily="34" charset="0"/>
              </a:rPr>
              <a:pPr defTabSz="457200">
                <a:defRPr/>
              </a:pPr>
              <a:t>22</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27" name="TextBox 26">
            <a:extLst>
              <a:ext uri="{FF2B5EF4-FFF2-40B4-BE49-F238E27FC236}">
                <a16:creationId xmlns:a16="http://schemas.microsoft.com/office/drawing/2014/main" id="{004695AA-0403-419E-B51B-410270F6933D}"/>
              </a:ext>
            </a:extLst>
          </p:cNvPr>
          <p:cNvSpPr txBox="1"/>
          <p:nvPr/>
        </p:nvSpPr>
        <p:spPr>
          <a:xfrm>
            <a:off x="7620000" y="0"/>
            <a:ext cx="4572000" cy="276999"/>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Optional slide for clients who will be offered a Focus Week</a:t>
            </a:r>
          </a:p>
        </p:txBody>
      </p:sp>
      <p:sp>
        <p:nvSpPr>
          <p:cNvPr id="6" name="TextBox 5">
            <a:extLst>
              <a:ext uri="{FF2B5EF4-FFF2-40B4-BE49-F238E27FC236}">
                <a16:creationId xmlns:a16="http://schemas.microsoft.com/office/drawing/2014/main" id="{64106020-BA44-8AE8-6AF0-0D8FEFFA072E}"/>
              </a:ext>
            </a:extLst>
          </p:cNvPr>
          <p:cNvSpPr txBox="1"/>
          <p:nvPr/>
        </p:nvSpPr>
        <p:spPr>
          <a:xfrm>
            <a:off x="92094" y="5967921"/>
            <a:ext cx="2029345" cy="21544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sp>
        <p:nvSpPr>
          <p:cNvPr id="26" name="Slide Number Placeholder 25">
            <a:extLst>
              <a:ext uri="{FF2B5EF4-FFF2-40B4-BE49-F238E27FC236}">
                <a16:creationId xmlns:a16="http://schemas.microsoft.com/office/drawing/2014/main" id="{5DAC8A36-D7F5-98D1-74DC-CF27023013EC}"/>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22</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4" name="Title 23">
            <a:extLst>
              <a:ext uri="{FF2B5EF4-FFF2-40B4-BE49-F238E27FC236}">
                <a16:creationId xmlns:a16="http://schemas.microsoft.com/office/drawing/2014/main" id="{A9875FC4-49C5-E5C6-B550-882E0ED4E822}"/>
              </a:ext>
            </a:extLst>
          </p:cNvPr>
          <p:cNvSpPr>
            <a:spLocks noGrp="1"/>
          </p:cNvSpPr>
          <p:nvPr>
            <p:ph type="title"/>
          </p:nvPr>
        </p:nvSpPr>
        <p:spPr/>
        <p:txBody>
          <a:bodyPr/>
          <a:lstStyle/>
          <a:p>
            <a:r>
              <a:rPr lang="en-US" sz="3200" dirty="0"/>
              <a:t>[Insert Company Name’s] Financial Focus Week</a:t>
            </a:r>
          </a:p>
        </p:txBody>
      </p:sp>
      <p:grpSp>
        <p:nvGrpSpPr>
          <p:cNvPr id="28" name="Group 27">
            <a:extLst>
              <a:ext uri="{FF2B5EF4-FFF2-40B4-BE49-F238E27FC236}">
                <a16:creationId xmlns:a16="http://schemas.microsoft.com/office/drawing/2014/main" id="{9EB37C7E-50B8-D7BD-12E6-96996F995E9E}"/>
              </a:ext>
            </a:extLst>
          </p:cNvPr>
          <p:cNvGrpSpPr/>
          <p:nvPr/>
        </p:nvGrpSpPr>
        <p:grpSpPr>
          <a:xfrm>
            <a:off x="5045309" y="1469262"/>
            <a:ext cx="6497100" cy="1005840"/>
            <a:chOff x="473326" y="1202562"/>
            <a:chExt cx="5141359" cy="1005840"/>
          </a:xfrm>
          <a:effectLst>
            <a:outerShdw blurRad="50800" dist="38100" dir="2700000" algn="tl" rotWithShape="0">
              <a:prstClr val="black">
                <a:alpha val="40000"/>
              </a:prstClr>
            </a:outerShdw>
          </a:effectLst>
        </p:grpSpPr>
        <p:sp>
          <p:nvSpPr>
            <p:cNvPr id="10" name="Rectangle 9">
              <a:extLst>
                <a:ext uri="{FF2B5EF4-FFF2-40B4-BE49-F238E27FC236}">
                  <a16:creationId xmlns:a16="http://schemas.microsoft.com/office/drawing/2014/main" id="{F6CF7F23-47C5-4558-5CD3-0B52A2C6A526}"/>
                </a:ext>
              </a:extLst>
            </p:cNvPr>
            <p:cNvSpPr/>
            <p:nvPr/>
          </p:nvSpPr>
          <p:spPr>
            <a:xfrm>
              <a:off x="473326" y="1202562"/>
              <a:ext cx="5141359" cy="1005840"/>
            </a:xfrm>
            <a:prstGeom prst="rect">
              <a:avLst/>
            </a:prstGeom>
            <a:solidFill>
              <a:schemeClr val="bg1">
                <a:alpha val="8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a:ea typeface="+mn-ea"/>
                <a:cs typeface="+mn-cs"/>
              </a:endParaRPr>
            </a:p>
          </p:txBody>
        </p:sp>
        <p:sp>
          <p:nvSpPr>
            <p:cNvPr id="12" name="TextBox 6">
              <a:extLst>
                <a:ext uri="{FF2B5EF4-FFF2-40B4-BE49-F238E27FC236}">
                  <a16:creationId xmlns:a16="http://schemas.microsoft.com/office/drawing/2014/main" id="{6B8323EC-3992-C1BE-72C1-27098285A243}"/>
                </a:ext>
              </a:extLst>
            </p:cNvPr>
            <p:cNvSpPr txBox="1"/>
            <p:nvPr/>
          </p:nvSpPr>
          <p:spPr>
            <a:xfrm>
              <a:off x="609601" y="1266857"/>
              <a:ext cx="4878504" cy="929485"/>
            </a:xfrm>
            <a:prstGeom prst="rect">
              <a:avLst/>
            </a:prstGeom>
            <a:noFill/>
          </p:spPr>
          <p:txBody>
            <a:bodyPr wrap="square" lIns="0" tIns="45720" rIns="0" bIns="9144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90000"/>
                </a:lnSpc>
                <a:spcBef>
                  <a:spcPts val="0"/>
                </a:spcBef>
                <a:spcAft>
                  <a:spcPts val="600"/>
                </a:spcAft>
                <a:buClrTx/>
                <a:buSzTx/>
                <a:buFontTx/>
                <a:buNone/>
                <a:tabLst/>
                <a:defRPr/>
              </a:pPr>
              <a:r>
                <a:rPr kumimoji="0" lang="en-US" b="0" i="0" u="none" strike="noStrike" kern="1200" cap="none" spc="0" normalizeH="0" baseline="0" noProof="0" dirty="0">
                  <a:ln>
                    <a:noFill/>
                  </a:ln>
                  <a:solidFill>
                    <a:schemeClr val="accent3"/>
                  </a:solidFill>
                  <a:effectLst/>
                  <a:uLnTx/>
                  <a:uFillTx/>
                  <a:latin typeface="Calibri Light" panose="020F0302020204030204"/>
                  <a:ea typeface="+mn-ea"/>
                  <a:cs typeface="Calibri Light" panose="020F0302020204030204" pitchFamily="34" charset="0"/>
                </a:rPr>
                <a:t>Recommendations</a:t>
              </a:r>
            </a:p>
            <a:p>
              <a:pPr marL="0" marR="0" lvl="0" indent="0" algn="l" defTabSz="457200" rtl="0" eaLnBrk="1" fontAlgn="auto" latinLnBrk="0" hangingPunct="1">
                <a:lnSpc>
                  <a:spcPct val="90000"/>
                </a:lnSpc>
                <a:spcBef>
                  <a:spcPts val="0"/>
                </a:spcBef>
                <a:spcAft>
                  <a:spcPts val="60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Light" panose="020F0302020204030204"/>
                  <a:ea typeface="+mn-ea"/>
                  <a:cs typeface="Calibri Light"/>
                </a:rPr>
                <a:t>Theme: </a:t>
              </a:r>
              <a:r>
                <a:rPr kumimoji="0" lang="en-US" sz="1400" b="0" i="0" u="none" strike="noStrike" kern="1200" cap="none" spc="0" normalizeH="0" baseline="0" noProof="0" dirty="0">
                  <a:ln>
                    <a:noFill/>
                  </a:ln>
                  <a:solidFill>
                    <a:srgbClr val="000000"/>
                  </a:solidFill>
                  <a:effectLst/>
                  <a:uLnTx/>
                  <a:uFillTx/>
                  <a:latin typeface="Calibri Light" panose="020F0302020204030204"/>
                  <a:ea typeface="+mn-ea"/>
                  <a:cs typeface="Calibri Light"/>
                </a:rPr>
                <a:t>[Retirement readiness, 401(k), NQ, Equity, ESPP, ERG focus, etc.]</a:t>
              </a:r>
            </a:p>
            <a:p>
              <a:pPr marL="0" marR="0" lvl="0" indent="0" algn="l" defTabSz="4572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Light" panose="020F0302020204030204"/>
                  <a:ea typeface="+mn-ea"/>
                  <a:cs typeface="Calibri Light"/>
                </a:rPr>
                <a:t>​</a:t>
              </a:r>
              <a:r>
                <a:rPr kumimoji="0" lang="en-US" sz="1400" b="1" i="0" u="none" strike="noStrike" kern="1200" cap="none" spc="0" normalizeH="0" baseline="0" noProof="0" dirty="0">
                  <a:ln>
                    <a:noFill/>
                  </a:ln>
                  <a:solidFill>
                    <a:srgbClr val="000000"/>
                  </a:solidFill>
                  <a:effectLst/>
                  <a:uLnTx/>
                  <a:uFillTx/>
                  <a:latin typeface="Calibri Light" panose="020F0302020204030204"/>
                  <a:ea typeface="+mn-ea"/>
                  <a:cs typeface="Calibri Light"/>
                </a:rPr>
                <a:t>Timeframe: </a:t>
              </a:r>
              <a:r>
                <a:rPr kumimoji="0" lang="en-US" sz="1400" b="0" i="0" u="none" strike="noStrike" kern="1200" cap="none" spc="0" normalizeH="0" baseline="0" noProof="0" dirty="0">
                  <a:ln>
                    <a:noFill/>
                  </a:ln>
                  <a:solidFill>
                    <a:srgbClr val="000000"/>
                  </a:solidFill>
                  <a:effectLst/>
                  <a:uLnTx/>
                  <a:uFillTx/>
                  <a:latin typeface="Calibri Light" panose="020F0302020204030204"/>
                  <a:ea typeface="+mn-ea"/>
                  <a:cs typeface="Calibri Light"/>
                </a:rPr>
                <a:t>[XX Month or Week]</a:t>
              </a:r>
            </a:p>
          </p:txBody>
        </p:sp>
      </p:grpSp>
      <p:grpSp>
        <p:nvGrpSpPr>
          <p:cNvPr id="31" name="Group 30">
            <a:extLst>
              <a:ext uri="{FF2B5EF4-FFF2-40B4-BE49-F238E27FC236}">
                <a16:creationId xmlns:a16="http://schemas.microsoft.com/office/drawing/2014/main" id="{3893251E-6C3A-7924-AE2F-94A48C25761B}"/>
              </a:ext>
            </a:extLst>
          </p:cNvPr>
          <p:cNvGrpSpPr/>
          <p:nvPr/>
        </p:nvGrpSpPr>
        <p:grpSpPr>
          <a:xfrm>
            <a:off x="5045309" y="2665377"/>
            <a:ext cx="6497100" cy="1737360"/>
            <a:chOff x="473326" y="2775737"/>
            <a:chExt cx="5141359" cy="1737360"/>
          </a:xfrm>
          <a:effectLst>
            <a:outerShdw blurRad="50800" dist="38100" dir="2700000" algn="tl" rotWithShape="0">
              <a:prstClr val="black">
                <a:alpha val="40000"/>
              </a:prstClr>
            </a:outerShdw>
          </a:effectLst>
        </p:grpSpPr>
        <p:sp>
          <p:nvSpPr>
            <p:cNvPr id="30" name="Rectangle 29">
              <a:extLst>
                <a:ext uri="{FF2B5EF4-FFF2-40B4-BE49-F238E27FC236}">
                  <a16:creationId xmlns:a16="http://schemas.microsoft.com/office/drawing/2014/main" id="{0A4663F3-CC6B-B32B-8887-BA8A5BA6B282}"/>
                </a:ext>
              </a:extLst>
            </p:cNvPr>
            <p:cNvSpPr/>
            <p:nvPr/>
          </p:nvSpPr>
          <p:spPr>
            <a:xfrm>
              <a:off x="473326" y="2775737"/>
              <a:ext cx="5141359" cy="1737360"/>
            </a:xfrm>
            <a:prstGeom prst="rect">
              <a:avLst/>
            </a:prstGeom>
            <a:solidFill>
              <a:schemeClr val="bg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a:ea typeface="+mn-ea"/>
                <a:cs typeface="+mn-cs"/>
              </a:endParaRPr>
            </a:p>
          </p:txBody>
        </p:sp>
        <p:sp>
          <p:nvSpPr>
            <p:cNvPr id="17" name="TextBox 6">
              <a:extLst>
                <a:ext uri="{FF2B5EF4-FFF2-40B4-BE49-F238E27FC236}">
                  <a16:creationId xmlns:a16="http://schemas.microsoft.com/office/drawing/2014/main" id="{9336A7BE-10D8-E5A5-8EB8-86CD7E50529F}"/>
                </a:ext>
              </a:extLst>
            </p:cNvPr>
            <p:cNvSpPr txBox="1"/>
            <p:nvPr/>
          </p:nvSpPr>
          <p:spPr>
            <a:xfrm>
              <a:off x="604752" y="2843692"/>
              <a:ext cx="5009932" cy="1665071"/>
            </a:xfrm>
            <a:prstGeom prst="rect">
              <a:avLst/>
            </a:prstGeom>
            <a:noFill/>
          </p:spPr>
          <p:txBody>
            <a:bodyPr wrap="square" lIns="0" tIns="45720" rIns="0" bIns="9144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9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12069"/>
                  </a:solidFill>
                  <a:effectLst/>
                  <a:uLnTx/>
                  <a:uFillTx/>
                  <a:latin typeface="Calibri Light" panose="020F0302020204030204"/>
                  <a:ea typeface="+mn-ea"/>
                  <a:cs typeface="Calibri Light" panose="020F0302020204030204" pitchFamily="34" charset="0"/>
                </a:rPr>
                <a:t>Strategy and promotion approach</a:t>
              </a:r>
            </a:p>
            <a:p>
              <a:pPr marL="0" marR="0" lvl="0" indent="0" algn="l" defTabSz="457200" rtl="0" eaLnBrk="1" fontAlgn="auto" latinLnBrk="0" hangingPunct="1">
                <a:lnSpc>
                  <a:spcPct val="90000"/>
                </a:lnSpc>
                <a:spcBef>
                  <a:spcPts val="0"/>
                </a:spcBef>
                <a:spcAft>
                  <a:spcPts val="60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Light" panose="020F0302020204030204"/>
                  <a:ea typeface="+mn-ea"/>
                  <a:cs typeface="Calibri Light"/>
                </a:rPr>
                <a:t>Seminars offered: </a:t>
              </a:r>
              <a:r>
                <a:rPr kumimoji="0" lang="en-US" sz="1400" b="0" i="0" u="none" strike="noStrike" kern="1200" cap="none" spc="0" normalizeH="0" baseline="0" noProof="0" dirty="0">
                  <a:ln>
                    <a:noFill/>
                  </a:ln>
                  <a:solidFill>
                    <a:srgbClr val="000000"/>
                  </a:solidFill>
                  <a:effectLst/>
                  <a:uLnTx/>
                  <a:uFillTx/>
                  <a:latin typeface="Calibri Light" panose="020F0302020204030204"/>
                  <a:ea typeface="+mn-ea"/>
                  <a:cs typeface="Calibri Light"/>
                </a:rPr>
                <a:t>[XXXXXXX XXXXXXXXX XXXXXXXXXX, XXXXX XXXXXXXXXXX XXXXXX, XXXXXX XXXXXXX XXXXX]</a:t>
              </a:r>
            </a:p>
            <a:p>
              <a:pPr marL="0" marR="0" lvl="0" indent="0" algn="l" defTabSz="457200" rtl="0" eaLnBrk="1" fontAlgn="auto" latinLnBrk="0" hangingPunct="1">
                <a:lnSpc>
                  <a:spcPct val="90000"/>
                </a:lnSpc>
                <a:spcBef>
                  <a:spcPts val="0"/>
                </a:spcBef>
                <a:spcAft>
                  <a:spcPts val="600"/>
                </a:spcAft>
                <a:buClrTx/>
                <a:buSzTx/>
                <a:buFontTx/>
                <a:buNone/>
                <a:tabLst/>
                <a:defRPr/>
              </a:pPr>
              <a:r>
                <a:rPr lang="en-US" sz="1400" b="1" dirty="0">
                  <a:solidFill>
                    <a:srgbClr val="000000"/>
                  </a:solidFill>
                  <a:latin typeface="Calibri Light" panose="020F0302020204030204"/>
                  <a:cs typeface="Calibri Light"/>
                </a:rPr>
                <a:t>Consultations offered: </a:t>
              </a:r>
              <a:r>
                <a:rPr lang="en-US" sz="1400" dirty="0">
                  <a:solidFill>
                    <a:srgbClr val="000000"/>
                  </a:solidFill>
                  <a:latin typeface="Calibri Light" panose="020F0302020204030204"/>
                  <a:cs typeface="Calibri Light"/>
                </a:rPr>
                <a:t>[virtually and in-person]</a:t>
              </a:r>
            </a:p>
            <a:p>
              <a:pPr marL="0" marR="0" lvl="0" indent="0" algn="l" defTabSz="457200" rtl="0" eaLnBrk="1" fontAlgn="auto" latinLnBrk="0" hangingPunct="1">
                <a:lnSpc>
                  <a:spcPct val="90000"/>
                </a:lnSpc>
                <a:spcBef>
                  <a:spcPts val="0"/>
                </a:spcBef>
                <a:spcAft>
                  <a:spcPts val="60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Light" panose="020F0302020204030204"/>
                  <a:ea typeface="+mn-ea"/>
                  <a:cs typeface="Calibri Light"/>
                </a:rPr>
                <a:t>Key locations supported: </a:t>
              </a:r>
              <a:r>
                <a:rPr kumimoji="0" lang="en-US" sz="1400" b="0" i="0" u="none" strike="noStrike" kern="1200" cap="none" spc="0" normalizeH="0" baseline="0" noProof="0" dirty="0">
                  <a:ln>
                    <a:noFill/>
                  </a:ln>
                  <a:solidFill>
                    <a:srgbClr val="000000"/>
                  </a:solidFill>
                  <a:effectLst/>
                  <a:uLnTx/>
                  <a:uFillTx/>
                  <a:latin typeface="Calibri Light" panose="020F0302020204030204"/>
                  <a:ea typeface="+mn-ea"/>
                  <a:cs typeface="Calibri Light"/>
                </a:rPr>
                <a:t>[XX, XX] </a:t>
              </a:r>
            </a:p>
            <a:p>
              <a:pPr marL="0" marR="0" lvl="0" indent="0" algn="l" defTabSz="457200" rtl="0" eaLnBrk="1" fontAlgn="auto" latinLnBrk="0" hangingPunct="1">
                <a:lnSpc>
                  <a:spcPct val="90000"/>
                </a:lnSpc>
                <a:spcBef>
                  <a:spcPts val="0"/>
                </a:spcBef>
                <a:spcAft>
                  <a:spcPts val="600"/>
                </a:spcAft>
                <a:buClrTx/>
                <a:buSzTx/>
                <a:buFontTx/>
                <a:buNone/>
                <a:tabLst/>
                <a:defRPr/>
              </a:pPr>
              <a:r>
                <a:rPr lang="en-US" sz="1400" b="1" dirty="0">
                  <a:solidFill>
                    <a:srgbClr val="000000"/>
                  </a:solidFill>
                  <a:latin typeface="Calibri Light" panose="020F0302020204030204"/>
                  <a:cs typeface="Calibri Light"/>
                </a:rPr>
                <a:t>Promotion: </a:t>
              </a:r>
              <a:r>
                <a:rPr lang="en-US" sz="1400" dirty="0">
                  <a:solidFill>
                    <a:srgbClr val="000000"/>
                  </a:solidFill>
                  <a:latin typeface="Calibri Light" panose="020F0302020204030204"/>
                  <a:cs typeface="Calibri Light"/>
                </a:rPr>
                <a:t>[leadership messaging, intranet, email, CCTV, posters, company champions]</a:t>
              </a:r>
            </a:p>
          </p:txBody>
        </p:sp>
      </p:grpSp>
      <p:grpSp>
        <p:nvGrpSpPr>
          <p:cNvPr id="32" name="Group 31">
            <a:extLst>
              <a:ext uri="{FF2B5EF4-FFF2-40B4-BE49-F238E27FC236}">
                <a16:creationId xmlns:a16="http://schemas.microsoft.com/office/drawing/2014/main" id="{31192389-90BB-BC9A-B720-EF755F6FE062}"/>
              </a:ext>
            </a:extLst>
          </p:cNvPr>
          <p:cNvGrpSpPr/>
          <p:nvPr/>
        </p:nvGrpSpPr>
        <p:grpSpPr>
          <a:xfrm>
            <a:off x="5045309" y="4601738"/>
            <a:ext cx="6497100" cy="1379279"/>
            <a:chOff x="473326" y="1202562"/>
            <a:chExt cx="5141359" cy="1379279"/>
          </a:xfrm>
          <a:effectLst>
            <a:outerShdw blurRad="50800" dist="38100" dir="2700000" algn="tl" rotWithShape="0">
              <a:prstClr val="black">
                <a:alpha val="40000"/>
              </a:prstClr>
            </a:outerShdw>
          </a:effectLst>
        </p:grpSpPr>
        <p:sp>
          <p:nvSpPr>
            <p:cNvPr id="34" name="Rectangle 33">
              <a:extLst>
                <a:ext uri="{FF2B5EF4-FFF2-40B4-BE49-F238E27FC236}">
                  <a16:creationId xmlns:a16="http://schemas.microsoft.com/office/drawing/2014/main" id="{60930888-7532-164A-A1DE-C2E70DA49E56}"/>
                </a:ext>
              </a:extLst>
            </p:cNvPr>
            <p:cNvSpPr/>
            <p:nvPr/>
          </p:nvSpPr>
          <p:spPr>
            <a:xfrm>
              <a:off x="473326" y="1202562"/>
              <a:ext cx="5141359" cy="1379279"/>
            </a:xfrm>
            <a:prstGeom prst="rect">
              <a:avLst/>
            </a:prstGeom>
            <a:solidFill>
              <a:schemeClr val="bg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a:ea typeface="+mn-ea"/>
                <a:cs typeface="+mn-cs"/>
              </a:endParaRPr>
            </a:p>
          </p:txBody>
        </p:sp>
        <p:sp>
          <p:nvSpPr>
            <p:cNvPr id="35" name="TextBox 6">
              <a:extLst>
                <a:ext uri="{FF2B5EF4-FFF2-40B4-BE49-F238E27FC236}">
                  <a16:creationId xmlns:a16="http://schemas.microsoft.com/office/drawing/2014/main" id="{83FA2391-B079-8D4A-CE3E-3047D76B4957}"/>
                </a:ext>
              </a:extLst>
            </p:cNvPr>
            <p:cNvSpPr txBox="1"/>
            <p:nvPr/>
          </p:nvSpPr>
          <p:spPr>
            <a:xfrm>
              <a:off x="609601" y="1266858"/>
              <a:ext cx="4878504" cy="1173064"/>
            </a:xfrm>
            <a:prstGeom prst="rect">
              <a:avLst/>
            </a:prstGeom>
            <a:noFill/>
          </p:spPr>
          <p:txBody>
            <a:bodyPr wrap="square" lIns="0" tIns="45720" rIns="0" bIns="91440" numCol="2" anchor="t">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90000"/>
                </a:lnSpc>
                <a:spcBef>
                  <a:spcPts val="0"/>
                </a:spcBef>
                <a:spcAft>
                  <a:spcPts val="600"/>
                </a:spcAft>
                <a:buClrTx/>
                <a:buSzTx/>
                <a:buFontTx/>
                <a:buNone/>
                <a:tabLst/>
                <a:defRPr/>
              </a:pPr>
              <a:r>
                <a:rPr kumimoji="0" lang="en-US" b="0" i="0" u="none" strike="noStrike" kern="1200" cap="none" spc="0" normalizeH="0" baseline="0" noProof="0" dirty="0">
                  <a:ln>
                    <a:noFill/>
                  </a:ln>
                  <a:solidFill>
                    <a:schemeClr val="accent3"/>
                  </a:solidFill>
                  <a:effectLst/>
                  <a:uLnTx/>
                  <a:uFillTx/>
                  <a:latin typeface="Calibri Light" panose="020F0302020204030204"/>
                  <a:ea typeface="+mn-ea"/>
                  <a:cs typeface="Calibri Light" panose="020F0302020204030204" pitchFamily="34" charset="0"/>
                </a:rPr>
                <a:t>Actions desired</a:t>
              </a:r>
            </a:p>
            <a:p>
              <a:pPr marL="177800" marR="0" lvl="0" indent="-177800" algn="l" defTabSz="4572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000000"/>
                  </a:solidFill>
                  <a:effectLst/>
                  <a:uLnTx/>
                  <a:uFillTx/>
                  <a:latin typeface="Calibri Light" panose="020F0302020204030204"/>
                  <a:ea typeface="+mn-ea"/>
                  <a:cs typeface="Calibri Light"/>
                </a:rPr>
                <a:t>Increased enrollment</a:t>
              </a:r>
            </a:p>
            <a:p>
              <a:pPr marL="177800" marR="0" lvl="0" indent="-177800" algn="l" defTabSz="4572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000000"/>
                  </a:solidFill>
                  <a:effectLst/>
                  <a:uLnTx/>
                  <a:uFillTx/>
                  <a:latin typeface="Calibri Light" panose="020F0302020204030204"/>
                  <a:ea typeface="+mn-ea"/>
                  <a:cs typeface="Calibri Light"/>
                </a:rPr>
                <a:t>[Account consolidation]</a:t>
              </a:r>
            </a:p>
            <a:p>
              <a:pPr marL="177800" marR="0" lvl="0" indent="-177800" algn="l" defTabSz="4572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000000"/>
                  </a:solidFill>
                  <a:effectLst/>
                  <a:uLnTx/>
                  <a:uFillTx/>
                  <a:latin typeface="Calibri Light" panose="020F0302020204030204"/>
                  <a:ea typeface="+mn-ea"/>
                  <a:cs typeface="Calibri Light"/>
                </a:rPr>
                <a:t>[Financial Wellness Tracker assessments]</a:t>
              </a:r>
            </a:p>
            <a:p>
              <a:pPr marL="177800" marR="0" lvl="0" indent="-177800" algn="l" defTabSz="4572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400" i="0" u="none" strike="noStrike" kern="1200" cap="none" spc="0" normalizeH="0" baseline="0" noProof="0" dirty="0">
                <a:ln>
                  <a:noFill/>
                </a:ln>
                <a:solidFill>
                  <a:srgbClr val="000000"/>
                </a:solidFill>
                <a:effectLst/>
                <a:uLnTx/>
                <a:uFillTx/>
                <a:latin typeface="Calibri Light" panose="020F0302020204030204"/>
                <a:ea typeface="+mn-ea"/>
                <a:cs typeface="Calibri Light"/>
              </a:endParaRPr>
            </a:p>
            <a:p>
              <a:pPr marL="177800" marR="0" lvl="0" indent="-177800" algn="l" defTabSz="4572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lang="en-US" sz="1400" dirty="0">
                <a:solidFill>
                  <a:srgbClr val="000000"/>
                </a:solidFill>
                <a:latin typeface="Calibri Light" panose="020F0302020204030204"/>
                <a:cs typeface="Calibri Light"/>
              </a:endParaRPr>
            </a:p>
            <a:p>
              <a:pPr marL="177800" marR="0" lvl="0" indent="-177800" algn="l" defTabSz="457200" rtl="0" eaLnBrk="1" fontAlgn="auto" latinLnBrk="0" hangingPunct="1">
                <a:lnSpc>
                  <a:spcPct val="90000"/>
                </a:lnSpc>
                <a:spcBef>
                  <a:spcPts val="0"/>
                </a:spcBef>
                <a:spcAft>
                  <a:spcPts val="600"/>
                </a:spcAft>
                <a:buClrTx/>
                <a:buSzTx/>
                <a:buFont typeface="Arial" panose="020B0604020202020204" pitchFamily="34" charset="0"/>
                <a:buChar char="•"/>
                <a:tabLst/>
                <a:defRPr/>
              </a:pPr>
              <a:r>
                <a:rPr lang="en-US" sz="1400" dirty="0">
                  <a:solidFill>
                    <a:srgbClr val="000000"/>
                  </a:solidFill>
                  <a:latin typeface="Calibri Light" panose="020F0302020204030204"/>
                  <a:cs typeface="Calibri Light"/>
                </a:rPr>
                <a:t>[Personal consultation registrations]</a:t>
              </a:r>
              <a:endParaRPr kumimoji="0" lang="en-US" sz="1400" i="0" u="none" strike="noStrike" kern="1200" cap="none" spc="0" normalizeH="0" baseline="0" noProof="0" dirty="0">
                <a:ln>
                  <a:noFill/>
                </a:ln>
                <a:solidFill>
                  <a:srgbClr val="000000"/>
                </a:solidFill>
                <a:effectLst/>
                <a:uLnTx/>
                <a:uFillTx/>
                <a:latin typeface="Calibri Light" panose="020F0302020204030204"/>
                <a:ea typeface="+mn-ea"/>
                <a:cs typeface="Calibri Light"/>
              </a:endParaRPr>
            </a:p>
            <a:p>
              <a:pPr marL="177800" marR="0" lvl="0" indent="-177800" algn="l" defTabSz="4572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400" i="0" u="none" strike="noStrike" kern="1200" cap="none" spc="0" normalizeH="0" baseline="0" noProof="0" dirty="0">
                  <a:ln>
                    <a:noFill/>
                  </a:ln>
                  <a:solidFill>
                    <a:srgbClr val="000000"/>
                  </a:solidFill>
                  <a:effectLst/>
                  <a:uLnTx/>
                  <a:uFillTx/>
                  <a:latin typeface="Calibri Light" panose="020F0302020204030204"/>
                  <a:ea typeface="+mn-ea"/>
                  <a:cs typeface="Calibri Light"/>
                </a:rPr>
                <a:t>Mobile app downloads</a:t>
              </a:r>
            </a:p>
            <a:p>
              <a:pPr marL="177800" marR="0" lvl="0" indent="-177800" algn="l" defTabSz="4572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400" i="0" u="none" strike="noStrike" kern="1200" cap="none" spc="0" normalizeH="0" baseline="0" noProof="0" dirty="0">
                <a:ln>
                  <a:noFill/>
                </a:ln>
                <a:solidFill>
                  <a:srgbClr val="000000"/>
                </a:solidFill>
                <a:effectLst/>
                <a:uLnTx/>
                <a:uFillTx/>
                <a:latin typeface="Calibri Light" panose="020F0302020204030204"/>
                <a:ea typeface="+mn-ea"/>
                <a:cs typeface="Calibri Light"/>
              </a:endParaRPr>
            </a:p>
          </p:txBody>
        </p:sp>
      </p:grpSp>
      <p:pic>
        <p:nvPicPr>
          <p:cNvPr id="53" name="Picture 52">
            <a:extLst>
              <a:ext uri="{FF2B5EF4-FFF2-40B4-BE49-F238E27FC236}">
                <a16:creationId xmlns:a16="http://schemas.microsoft.com/office/drawing/2014/main" id="{BB7ED499-BC8B-456C-8D8B-B96942C4CCF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13950" y="1469262"/>
            <a:ext cx="2342036" cy="3654089"/>
          </a:xfrm>
          <a:prstGeom prst="rect">
            <a:avLst/>
          </a:prstGeom>
          <a:effectLst>
            <a:outerShdw blurRad="63500" sx="102000" sy="102000" algn="ctr" rotWithShape="0">
              <a:prstClr val="black">
                <a:alpha val="40000"/>
              </a:prstClr>
            </a:outerShdw>
          </a:effectLst>
        </p:spPr>
      </p:pic>
      <p:pic>
        <p:nvPicPr>
          <p:cNvPr id="55" name="Picture 54">
            <a:extLst>
              <a:ext uri="{FF2B5EF4-FFF2-40B4-BE49-F238E27FC236}">
                <a16:creationId xmlns:a16="http://schemas.microsoft.com/office/drawing/2014/main" id="{6835B453-414C-1501-62F7-6545425A17B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66034" y="4466558"/>
            <a:ext cx="2607657" cy="1451704"/>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817274596"/>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5">
            <a:extLst>
              <a:ext uri="{FF2B5EF4-FFF2-40B4-BE49-F238E27FC236}">
                <a16:creationId xmlns:a16="http://schemas.microsoft.com/office/drawing/2014/main" id="{FD329B3A-ADFC-CA26-26FC-9539A543B7D2}"/>
              </a:ext>
            </a:extLst>
          </p:cNvPr>
          <p:cNvGraphicFramePr>
            <a:graphicFrameLocks noGrp="1"/>
          </p:cNvGraphicFramePr>
          <p:nvPr>
            <p:extLst>
              <p:ext uri="{D42A27DB-BD31-4B8C-83A1-F6EECF244321}">
                <p14:modId xmlns:p14="http://schemas.microsoft.com/office/powerpoint/2010/main" val="575531323"/>
              </p:ext>
            </p:extLst>
          </p:nvPr>
        </p:nvGraphicFramePr>
        <p:xfrm>
          <a:off x="429867" y="1340291"/>
          <a:ext cx="5760720" cy="3680079"/>
        </p:xfrm>
        <a:graphic>
          <a:graphicData uri="http://schemas.openxmlformats.org/drawingml/2006/table">
            <a:tbl>
              <a:tblPr firstRow="1" bandRow="1">
                <a:tableStyleId>{2D5ABB26-0587-4C30-8999-92F81FD0307C}</a:tableStyleId>
              </a:tblPr>
              <a:tblGrid>
                <a:gridCol w="365760">
                  <a:extLst>
                    <a:ext uri="{9D8B030D-6E8A-4147-A177-3AD203B41FA5}">
                      <a16:colId xmlns:a16="http://schemas.microsoft.com/office/drawing/2014/main" val="4099938704"/>
                    </a:ext>
                  </a:extLst>
                </a:gridCol>
                <a:gridCol w="3749040">
                  <a:extLst>
                    <a:ext uri="{9D8B030D-6E8A-4147-A177-3AD203B41FA5}">
                      <a16:colId xmlns:a16="http://schemas.microsoft.com/office/drawing/2014/main" val="3876692166"/>
                    </a:ext>
                  </a:extLst>
                </a:gridCol>
                <a:gridCol w="1645920">
                  <a:extLst>
                    <a:ext uri="{9D8B030D-6E8A-4147-A177-3AD203B41FA5}">
                      <a16:colId xmlns:a16="http://schemas.microsoft.com/office/drawing/2014/main" val="2711583861"/>
                    </a:ext>
                  </a:extLst>
                </a:gridCol>
              </a:tblGrid>
              <a:tr h="231165">
                <a:tc>
                  <a:txBody>
                    <a:bodyPr/>
                    <a:lstStyle/>
                    <a:p>
                      <a:pPr algn="ctr"/>
                      <a:r>
                        <a:rPr lang="en-US" sz="1400" b="0" dirty="0">
                          <a:solidFill>
                            <a:srgbClr val="002060"/>
                          </a:solidFill>
                        </a:rPr>
                        <a:t>Q1</a:t>
                      </a:r>
                    </a:p>
                  </a:txBody>
                  <a:tcPr marL="0" marR="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0" dirty="0">
                          <a:solidFill>
                            <a:srgbClr val="002060"/>
                          </a:solidFill>
                        </a:rPr>
                        <a:t>Events: Retirement Income Planning</a:t>
                      </a:r>
                    </a:p>
                  </a:txBody>
                  <a:tcPr marR="18288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400" b="0" dirty="0">
                          <a:solidFill>
                            <a:srgbClr val="002060"/>
                          </a:solidFill>
                        </a:rPr>
                        <a:t>Additional activities</a:t>
                      </a:r>
                    </a:p>
                  </a:txBody>
                  <a:tcPr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4814853"/>
                  </a:ext>
                </a:extLst>
              </a:tr>
              <a:tr h="582583">
                <a:tc>
                  <a:txBody>
                    <a:bodyPr/>
                    <a:lstStyle/>
                    <a:p>
                      <a:pPr algn="ctr"/>
                      <a:r>
                        <a:rPr lang="en-US" sz="1200" dirty="0">
                          <a:solidFill>
                            <a:schemeClr val="bg1"/>
                          </a:solidFill>
                        </a:rPr>
                        <a:t>JAN</a:t>
                      </a:r>
                    </a:p>
                  </a:txBody>
                  <a:tcPr marL="0" marR="0" anchor="ctr">
                    <a:lnL>
                      <a:noFill/>
                    </a:lnL>
                    <a:lnR>
                      <a:noFill/>
                    </a:lnR>
                    <a:lnT w="317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solidFill>
                            <a:schemeClr val="tx1"/>
                          </a:solidFill>
                        </a:rPr>
                        <a:t>Get on Track</a:t>
                      </a:r>
                    </a:p>
                    <a:p>
                      <a:pPr algn="l">
                        <a:lnSpc>
                          <a:spcPct val="150000"/>
                        </a:lnSpc>
                      </a:pPr>
                      <a:r>
                        <a:rPr lang="en-US" sz="1400" dirty="0">
                          <a:solidFill>
                            <a:schemeClr val="tx1"/>
                          </a:solidFill>
                        </a:rPr>
                        <a:t>Navigating Investment Decisions</a:t>
                      </a:r>
                    </a:p>
                    <a:p>
                      <a:pPr algn="l">
                        <a:lnSpc>
                          <a:spcPct val="150000"/>
                        </a:lnSpc>
                      </a:pPr>
                      <a:r>
                        <a:rPr lang="en-US" sz="1400" dirty="0">
                          <a:solidFill>
                            <a:schemeClr val="tx1"/>
                          </a:solidFill>
                        </a:rPr>
                        <a:t>Mindful Spending Habits</a:t>
                      </a:r>
                    </a:p>
                  </a:txBody>
                  <a:tcPr marL="365760" marR="0" anchor="ctr">
                    <a:lnL>
                      <a:noFill/>
                    </a:lnL>
                    <a:lnR w="12700"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endParaRPr lang="en-US" sz="1400" dirty="0"/>
                    </a:p>
                  </a:txBody>
                  <a:tcPr marR="182880">
                    <a:lnL w="12700" cap="flat" cmpd="sng" algn="ctr">
                      <a:solidFill>
                        <a:schemeClr val="tx2"/>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24682357"/>
                  </a:ext>
                </a:extLst>
              </a:tr>
              <a:tr h="758347">
                <a:tc>
                  <a:txBody>
                    <a:bodyPr/>
                    <a:lstStyle/>
                    <a:p>
                      <a:pPr algn="ctr"/>
                      <a:r>
                        <a:rPr lang="en-US" sz="1200" dirty="0">
                          <a:solidFill>
                            <a:schemeClr val="bg1"/>
                          </a:solidFill>
                        </a:rPr>
                        <a:t>FEB</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solidFill>
                            <a:schemeClr val="tx1"/>
                          </a:solidFill>
                        </a:rPr>
                        <a:t>Retirement Series</a:t>
                      </a:r>
                    </a:p>
                    <a:p>
                      <a:pPr algn="l">
                        <a:lnSpc>
                          <a:spcPct val="150000"/>
                        </a:lnSpc>
                      </a:pPr>
                      <a:r>
                        <a:rPr lang="en-US" sz="1400" dirty="0">
                          <a:solidFill>
                            <a:schemeClr val="tx1"/>
                          </a:solidFill>
                        </a:rPr>
                        <a:t>Equity Awards and Taxes</a:t>
                      </a:r>
                    </a:p>
                    <a:p>
                      <a:pPr algn="l">
                        <a:lnSpc>
                          <a:spcPct val="150000"/>
                        </a:lnSpc>
                      </a:pPr>
                      <a:r>
                        <a:rPr lang="en-US" sz="1400" dirty="0">
                          <a:solidFill>
                            <a:schemeClr val="tx1"/>
                          </a:solidFill>
                        </a:rPr>
                        <a:t>Financial Empowerment: Black History</a:t>
                      </a:r>
                    </a:p>
                    <a:p>
                      <a:pPr algn="l">
                        <a:lnSpc>
                          <a:spcPct val="150000"/>
                        </a:lnSpc>
                      </a:pPr>
                      <a:r>
                        <a:rPr lang="en-US" sz="1400" dirty="0">
                          <a:solidFill>
                            <a:schemeClr val="tx1"/>
                          </a:solidFill>
                        </a:rPr>
                        <a:t>Charting Your Path After Divorce</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algn="l"/>
                      <a:endParaRPr lang="en-US" sz="1100" dirty="0"/>
                    </a:p>
                  </a:txBody>
                  <a:tcPr marL="182880" marR="182880" anchor="ctr">
                    <a:lnL w="12700" cap="flat" cmpd="sng" algn="ctr">
                      <a:solidFill>
                        <a:schemeClr val="tx2"/>
                      </a:solidFill>
                      <a:prstDash val="solid"/>
                      <a:round/>
                      <a:headEnd type="none" w="med" len="med"/>
                      <a:tailEnd type="none" w="med" len="med"/>
                    </a:lnL>
                    <a:lnR w="9525" cap="flat" cmpd="sng" algn="ctr">
                      <a:solidFill>
                        <a:schemeClr val="bg2">
                          <a:lumMod val="75000"/>
                        </a:schemeClr>
                      </a:solid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334279424"/>
                  </a:ext>
                </a:extLst>
              </a:tr>
              <a:tr h="580336">
                <a:tc>
                  <a:txBody>
                    <a:bodyPr/>
                    <a:lstStyle/>
                    <a:p>
                      <a:pPr algn="ctr"/>
                      <a:r>
                        <a:rPr lang="en-US" sz="1200" dirty="0">
                          <a:solidFill>
                            <a:schemeClr val="bg1"/>
                          </a:solidFill>
                        </a:rPr>
                        <a:t>MAR</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50000"/>
                        </a:lnSpc>
                        <a:buFont typeface="Arial" panose="020B0604020202020204" pitchFamily="34" charset="0"/>
                        <a:buNone/>
                      </a:pPr>
                      <a:r>
                        <a:rPr lang="en-US" sz="1400" dirty="0">
                          <a:solidFill>
                            <a:schemeClr val="tx1"/>
                          </a:solidFill>
                        </a:rPr>
                        <a:t>International Women’s Day</a:t>
                      </a:r>
                    </a:p>
                    <a:p>
                      <a:pPr marL="0" indent="0" algn="l">
                        <a:lnSpc>
                          <a:spcPct val="150000"/>
                        </a:lnSpc>
                        <a:buFont typeface="Arial" panose="020B0604020202020204" pitchFamily="34" charset="0"/>
                        <a:buNone/>
                      </a:pPr>
                      <a:r>
                        <a:rPr lang="en-US" sz="1400" dirty="0">
                          <a:solidFill>
                            <a:schemeClr val="tx1"/>
                          </a:solidFill>
                        </a:rPr>
                        <a:t>Retirement Income Planning Week</a:t>
                      </a:r>
                    </a:p>
                    <a:p>
                      <a:pPr marL="0" indent="0" algn="l">
                        <a:lnSpc>
                          <a:spcPct val="150000"/>
                        </a:lnSpc>
                        <a:buFont typeface="Arial" panose="020B0604020202020204" pitchFamily="34" charset="0"/>
                        <a:buNone/>
                      </a:pPr>
                      <a:r>
                        <a:rPr lang="en-US" sz="1400" dirty="0">
                          <a:solidFill>
                            <a:schemeClr val="tx1"/>
                          </a:solidFill>
                        </a:rPr>
                        <a:t>Navigating Financial Jargon</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indent="0" algn="l">
                        <a:buFont typeface="Arial" panose="020B0604020202020204" pitchFamily="34" charset="0"/>
                        <a:buNone/>
                      </a:pPr>
                      <a:endParaRPr lang="en-US" sz="1100" dirty="0"/>
                    </a:p>
                  </a:txBody>
                  <a:tcPr marL="182880" marR="182880" anchor="ctr">
                    <a:lnL w="12700" cap="flat" cmpd="sng" algn="ctr">
                      <a:solidFill>
                        <a:schemeClr val="tx2"/>
                      </a:solidFill>
                      <a:prstDash val="solid"/>
                      <a:round/>
                      <a:headEnd type="none" w="med" len="med"/>
                      <a:tailEnd type="none" w="med" len="med"/>
                    </a:lnL>
                    <a:lnR w="9525" cap="flat" cmpd="sng" algn="ctr">
                      <a:solidFill>
                        <a:schemeClr val="bg2">
                          <a:lumMod val="75000"/>
                        </a:schemeClr>
                      </a:solid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078058074"/>
                  </a:ext>
                </a:extLst>
              </a:tr>
            </a:tbl>
          </a:graphicData>
        </a:graphic>
      </p:graphicFrame>
      <p:graphicFrame>
        <p:nvGraphicFramePr>
          <p:cNvPr id="26" name="Table 5">
            <a:extLst>
              <a:ext uri="{FF2B5EF4-FFF2-40B4-BE49-F238E27FC236}">
                <a16:creationId xmlns:a16="http://schemas.microsoft.com/office/drawing/2014/main" id="{7ADD1EB5-431D-A146-B6AD-79CFCF76E39D}"/>
              </a:ext>
            </a:extLst>
          </p:cNvPr>
          <p:cNvGraphicFramePr>
            <a:graphicFrameLocks noGrp="1"/>
          </p:cNvGraphicFramePr>
          <p:nvPr>
            <p:extLst>
              <p:ext uri="{D42A27DB-BD31-4B8C-83A1-F6EECF244321}">
                <p14:modId xmlns:p14="http://schemas.microsoft.com/office/powerpoint/2010/main" val="483181514"/>
              </p:ext>
            </p:extLst>
          </p:nvPr>
        </p:nvGraphicFramePr>
        <p:xfrm>
          <a:off x="6270239" y="1340291"/>
          <a:ext cx="5760720" cy="3893439"/>
        </p:xfrm>
        <a:graphic>
          <a:graphicData uri="http://schemas.openxmlformats.org/drawingml/2006/table">
            <a:tbl>
              <a:tblPr firstRow="1" bandRow="1">
                <a:tableStyleId>{2D5ABB26-0587-4C30-8999-92F81FD0307C}</a:tableStyleId>
              </a:tblPr>
              <a:tblGrid>
                <a:gridCol w="365760">
                  <a:extLst>
                    <a:ext uri="{9D8B030D-6E8A-4147-A177-3AD203B41FA5}">
                      <a16:colId xmlns:a16="http://schemas.microsoft.com/office/drawing/2014/main" val="4099938704"/>
                    </a:ext>
                  </a:extLst>
                </a:gridCol>
                <a:gridCol w="3749040">
                  <a:extLst>
                    <a:ext uri="{9D8B030D-6E8A-4147-A177-3AD203B41FA5}">
                      <a16:colId xmlns:a16="http://schemas.microsoft.com/office/drawing/2014/main" val="3876692166"/>
                    </a:ext>
                  </a:extLst>
                </a:gridCol>
                <a:gridCol w="1645920">
                  <a:extLst>
                    <a:ext uri="{9D8B030D-6E8A-4147-A177-3AD203B41FA5}">
                      <a16:colId xmlns:a16="http://schemas.microsoft.com/office/drawing/2014/main" val="2711583861"/>
                    </a:ext>
                  </a:extLst>
                </a:gridCol>
              </a:tblGrid>
              <a:tr h="297539">
                <a:tc>
                  <a:txBody>
                    <a:bodyPr/>
                    <a:lstStyle/>
                    <a:p>
                      <a:pPr algn="ctr"/>
                      <a:r>
                        <a:rPr lang="en-US" sz="1400" b="0" dirty="0">
                          <a:solidFill>
                            <a:srgbClr val="002060"/>
                          </a:solidFill>
                        </a:rPr>
                        <a:t>Q2</a:t>
                      </a:r>
                    </a:p>
                  </a:txBody>
                  <a:tcPr marL="0" marR="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0" dirty="0">
                          <a:solidFill>
                            <a:srgbClr val="002060"/>
                          </a:solidFill>
                        </a:rPr>
                        <a:t>Events: Building a Retirement Roadmap</a:t>
                      </a:r>
                    </a:p>
                  </a:txBody>
                  <a:tcPr marR="18288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400" b="0" dirty="0">
                          <a:solidFill>
                            <a:srgbClr val="002060"/>
                          </a:solidFill>
                        </a:rPr>
                        <a:t>Additional activities</a:t>
                      </a:r>
                    </a:p>
                  </a:txBody>
                  <a:tcPr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4814853"/>
                  </a:ext>
                </a:extLst>
              </a:tr>
              <a:tr h="419757">
                <a:tc>
                  <a:txBody>
                    <a:bodyPr/>
                    <a:lstStyle/>
                    <a:p>
                      <a:pPr algn="ctr"/>
                      <a:r>
                        <a:rPr lang="en-US" sz="1200" dirty="0">
                          <a:solidFill>
                            <a:schemeClr val="bg1"/>
                          </a:solidFill>
                        </a:rPr>
                        <a:t>APR</a:t>
                      </a:r>
                    </a:p>
                  </a:txBody>
                  <a:tcPr marL="0" marR="0" anchor="ctr">
                    <a:lnL>
                      <a:noFill/>
                    </a:lnL>
                    <a:lnR>
                      <a:noFill/>
                    </a:lnR>
                    <a:lnT w="317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00000"/>
                        </a:lnSpc>
                        <a:buFont typeface="Arial" panose="020B0604020202020204" pitchFamily="34" charset="0"/>
                        <a:buNone/>
                      </a:pPr>
                      <a:r>
                        <a:rPr lang="en-US" sz="1400" dirty="0">
                          <a:solidFill>
                            <a:schemeClr val="tx1"/>
                          </a:solidFill>
                        </a:rPr>
                        <a:t>America Saves Week/Financial Literacy Month</a:t>
                      </a:r>
                    </a:p>
                    <a:p>
                      <a:pPr marL="0" indent="0" algn="l">
                        <a:lnSpc>
                          <a:spcPct val="150000"/>
                        </a:lnSpc>
                        <a:buFont typeface="Arial" panose="020B0604020202020204" pitchFamily="34" charset="0"/>
                        <a:buNone/>
                      </a:pPr>
                      <a:r>
                        <a:rPr lang="en-US" sz="1400" dirty="0">
                          <a:solidFill>
                            <a:schemeClr val="tx1"/>
                          </a:solidFill>
                        </a:rPr>
                        <a:t>Bank Accounts Explained</a:t>
                      </a:r>
                    </a:p>
                    <a:p>
                      <a:pPr marL="0" indent="0" algn="l">
                        <a:lnSpc>
                          <a:spcPct val="150000"/>
                        </a:lnSpc>
                        <a:buFont typeface="Arial" panose="020B0604020202020204" pitchFamily="34" charset="0"/>
                        <a:buNone/>
                      </a:pPr>
                      <a:r>
                        <a:rPr lang="en-US" sz="1400" dirty="0">
                          <a:solidFill>
                            <a:schemeClr val="tx1"/>
                          </a:solidFill>
                        </a:rPr>
                        <a:t>Earth Day with ESG</a:t>
                      </a:r>
                    </a:p>
                    <a:p>
                      <a:pPr marL="0" indent="0" algn="l">
                        <a:lnSpc>
                          <a:spcPct val="150000"/>
                        </a:lnSpc>
                        <a:buFont typeface="Arial" panose="020B0604020202020204" pitchFamily="34" charset="0"/>
                        <a:buNone/>
                      </a:pPr>
                      <a:r>
                        <a:rPr lang="en-US" sz="1400" dirty="0">
                          <a:solidFill>
                            <a:schemeClr val="tx1"/>
                          </a:solidFill>
                        </a:rPr>
                        <a:t>Teach Your Children to Save Day</a:t>
                      </a:r>
                    </a:p>
                    <a:p>
                      <a:pPr marL="0" indent="0" algn="l">
                        <a:lnSpc>
                          <a:spcPct val="150000"/>
                        </a:lnSpc>
                        <a:buFont typeface="Arial" panose="020B0604020202020204" pitchFamily="34" charset="0"/>
                        <a:buNone/>
                      </a:pPr>
                      <a:r>
                        <a:rPr lang="en-US" sz="1400" dirty="0">
                          <a:solidFill>
                            <a:schemeClr val="tx1"/>
                          </a:solidFill>
                        </a:rPr>
                        <a:t>Managing Your Equity Awards with Ease</a:t>
                      </a:r>
                    </a:p>
                  </a:txBody>
                  <a:tcPr marL="365760" marR="0" anchor="ctr">
                    <a:lnL>
                      <a:noFill/>
                    </a:lnL>
                    <a:lnR w="12700"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endParaRPr lang="en-US" sz="1400" dirty="0"/>
                    </a:p>
                    <a:p>
                      <a:pPr algn="l">
                        <a:lnSpc>
                          <a:spcPct val="150000"/>
                        </a:lnSpc>
                      </a:pPr>
                      <a:endParaRPr lang="en-US" sz="1400" dirty="0"/>
                    </a:p>
                  </a:txBody>
                  <a:tcPr marR="182880">
                    <a:lnL w="12700" cap="flat" cmpd="sng" algn="ctr">
                      <a:solidFill>
                        <a:schemeClr val="tx2"/>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24682357"/>
                  </a:ext>
                </a:extLst>
              </a:tr>
              <a:tr h="419757">
                <a:tc>
                  <a:txBody>
                    <a:bodyPr/>
                    <a:lstStyle/>
                    <a:p>
                      <a:pPr algn="ctr"/>
                      <a:r>
                        <a:rPr lang="en-US" sz="1200" dirty="0">
                          <a:solidFill>
                            <a:schemeClr val="bg1"/>
                          </a:solidFill>
                        </a:rPr>
                        <a:t>MAY</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lang="en-US" sz="1400" dirty="0">
                          <a:solidFill>
                            <a:schemeClr val="tx1"/>
                          </a:solidFill>
                        </a:rPr>
                        <a:t>National 529 Day</a:t>
                      </a:r>
                    </a:p>
                    <a:p>
                      <a:pPr algn="l">
                        <a:lnSpc>
                          <a:spcPct val="150000"/>
                        </a:lnSpc>
                      </a:pPr>
                      <a:r>
                        <a:rPr lang="en-US" sz="1400" dirty="0">
                          <a:solidFill>
                            <a:schemeClr val="tx1"/>
                          </a:solidFill>
                        </a:rPr>
                        <a:t>Balancing Money and Mind</a:t>
                      </a:r>
                    </a:p>
                    <a:p>
                      <a:pPr algn="l">
                        <a:lnSpc>
                          <a:spcPct val="150000"/>
                        </a:lnSpc>
                      </a:pPr>
                      <a:r>
                        <a:rPr lang="en-US" sz="1400" dirty="0">
                          <a:solidFill>
                            <a:schemeClr val="tx1"/>
                          </a:solidFill>
                        </a:rPr>
                        <a:t>Uncomfortable Money Conversations</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algn="l"/>
                      <a:endParaRPr lang="en-US" sz="1100" dirty="0"/>
                    </a:p>
                  </a:txBody>
                  <a:tcPr marL="182880" marR="182880" anchor="ctr">
                    <a:lnL w="12700" cap="flat" cmpd="sng" algn="ctr">
                      <a:solidFill>
                        <a:schemeClr val="tx2"/>
                      </a:solidFill>
                      <a:prstDash val="solid"/>
                      <a:round/>
                      <a:headEnd type="none" w="med" len="med"/>
                      <a:tailEnd type="none" w="med" len="med"/>
                    </a:lnL>
                    <a:lnR w="9525" cap="flat" cmpd="sng" algn="ctr">
                      <a:solidFill>
                        <a:schemeClr val="bg2">
                          <a:lumMod val="75000"/>
                        </a:schemeClr>
                      </a:solid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334279424"/>
                  </a:ext>
                </a:extLst>
              </a:tr>
              <a:tr h="524695">
                <a:tc>
                  <a:txBody>
                    <a:bodyPr/>
                    <a:lstStyle/>
                    <a:p>
                      <a:pPr algn="ctr"/>
                      <a:r>
                        <a:rPr lang="en-US" sz="1200" dirty="0">
                          <a:solidFill>
                            <a:schemeClr val="bg1"/>
                          </a:solidFill>
                        </a:rPr>
                        <a:t>JUN</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50000"/>
                        </a:lnSpc>
                        <a:buFont typeface="Arial" panose="020B0604020202020204" pitchFamily="34" charset="0"/>
                        <a:buNone/>
                      </a:pPr>
                      <a:r>
                        <a:rPr lang="en-US" sz="1400" dirty="0">
                          <a:solidFill>
                            <a:schemeClr val="tx1"/>
                          </a:solidFill>
                        </a:rPr>
                        <a:t>Home Sweet Home</a:t>
                      </a:r>
                    </a:p>
                    <a:p>
                      <a:pPr marL="0" indent="0" algn="l">
                        <a:lnSpc>
                          <a:spcPct val="150000"/>
                        </a:lnSpc>
                        <a:buFont typeface="Arial" panose="020B0604020202020204" pitchFamily="34" charset="0"/>
                        <a:buNone/>
                      </a:pPr>
                      <a:r>
                        <a:rPr lang="en-US" sz="1400" dirty="0">
                          <a:solidFill>
                            <a:schemeClr val="tx1"/>
                          </a:solidFill>
                        </a:rPr>
                        <a:t>Retirement Series</a:t>
                      </a:r>
                    </a:p>
                    <a:p>
                      <a:pPr marL="0" indent="0" algn="l">
                        <a:lnSpc>
                          <a:spcPct val="150000"/>
                        </a:lnSpc>
                        <a:buFont typeface="Arial" panose="020B0604020202020204" pitchFamily="34" charset="0"/>
                        <a:buNone/>
                      </a:pPr>
                      <a:r>
                        <a:rPr lang="en-US" sz="1400" dirty="0">
                          <a:solidFill>
                            <a:schemeClr val="tx1"/>
                          </a:solidFill>
                        </a:rPr>
                        <a:t>Smart Borrowing</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indent="0" algn="l">
                        <a:buFont typeface="Arial" panose="020B0604020202020204" pitchFamily="34" charset="0"/>
                        <a:buNone/>
                      </a:pPr>
                      <a:endParaRPr lang="en-US" sz="1100" dirty="0"/>
                    </a:p>
                  </a:txBody>
                  <a:tcPr marL="182880" marR="182880" anchor="ctr">
                    <a:lnL w="12700" cap="flat" cmpd="sng" algn="ctr">
                      <a:solidFill>
                        <a:schemeClr val="tx2"/>
                      </a:solidFill>
                      <a:prstDash val="solid"/>
                      <a:round/>
                      <a:headEnd type="none" w="med" len="med"/>
                      <a:tailEnd type="none" w="med" len="med"/>
                    </a:lnL>
                    <a:lnR w="9525" cap="flat" cmpd="sng" algn="ctr">
                      <a:solidFill>
                        <a:schemeClr val="bg2">
                          <a:lumMod val="75000"/>
                        </a:schemeClr>
                      </a:solid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078058074"/>
                  </a:ext>
                </a:extLst>
              </a:tr>
            </a:tbl>
          </a:graphicData>
        </a:graphic>
      </p:graphicFrame>
      <p:sp>
        <p:nvSpPr>
          <p:cNvPr id="12" name="TextBox 11">
            <a:extLst>
              <a:ext uri="{FF2B5EF4-FFF2-40B4-BE49-F238E27FC236}">
                <a16:creationId xmlns:a16="http://schemas.microsoft.com/office/drawing/2014/main" id="{28A4DE08-90B5-453E-A0F2-E524B1ABE8B4}"/>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DC or integrated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Refer to appendix for alternate Equity and Lower mkt versions</a:t>
            </a:r>
          </a:p>
        </p:txBody>
      </p:sp>
      <p:sp>
        <p:nvSpPr>
          <p:cNvPr id="20" name="Slide Number Placeholder 19">
            <a:extLst>
              <a:ext uri="{FF2B5EF4-FFF2-40B4-BE49-F238E27FC236}">
                <a16:creationId xmlns:a16="http://schemas.microsoft.com/office/drawing/2014/main" id="{7313EB9E-2A84-27B7-75D3-F266A25716EA}"/>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23</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3" name="Title 22">
            <a:extLst>
              <a:ext uri="{FF2B5EF4-FFF2-40B4-BE49-F238E27FC236}">
                <a16:creationId xmlns:a16="http://schemas.microsoft.com/office/drawing/2014/main" id="{0755956F-FAC9-0E58-A007-537B298DBEDA}"/>
              </a:ext>
            </a:extLst>
          </p:cNvPr>
          <p:cNvSpPr>
            <a:spLocks noGrp="1"/>
          </p:cNvSpPr>
          <p:nvPr>
            <p:ph type="title"/>
          </p:nvPr>
        </p:nvSpPr>
        <p:spPr/>
        <p:txBody>
          <a:bodyPr/>
          <a:lstStyle/>
          <a:p>
            <a:pPr lvl="0"/>
            <a:r>
              <a:rPr lang="en-US" sz="3200" noProof="0" dirty="0"/>
              <a:t>2025 financial wellness calendar</a:t>
            </a:r>
            <a:endParaRPr lang="en-US" sz="3200" dirty="0"/>
          </a:p>
        </p:txBody>
      </p:sp>
      <p:pic>
        <p:nvPicPr>
          <p:cNvPr id="9" name="Picture 8">
            <a:extLst>
              <a:ext uri="{FF2B5EF4-FFF2-40B4-BE49-F238E27FC236}">
                <a16:creationId xmlns:a16="http://schemas.microsoft.com/office/drawing/2014/main" id="{EC5242E5-9A41-CDE3-BDAF-67CEEB4D69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8126" y="2395940"/>
            <a:ext cx="228600" cy="228600"/>
          </a:xfrm>
          <a:prstGeom prst="rect">
            <a:avLst/>
          </a:prstGeom>
        </p:spPr>
      </p:pic>
      <p:pic>
        <p:nvPicPr>
          <p:cNvPr id="10" name="Picture 9">
            <a:extLst>
              <a:ext uri="{FF2B5EF4-FFF2-40B4-BE49-F238E27FC236}">
                <a16:creationId xmlns:a16="http://schemas.microsoft.com/office/drawing/2014/main" id="{C052F13C-F283-460B-00EB-E824E79ABC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8125" y="3739376"/>
            <a:ext cx="228600" cy="228600"/>
          </a:xfrm>
          <a:prstGeom prst="rect">
            <a:avLst/>
          </a:prstGeom>
        </p:spPr>
      </p:pic>
      <p:pic>
        <p:nvPicPr>
          <p:cNvPr id="13" name="Picture 12">
            <a:extLst>
              <a:ext uri="{FF2B5EF4-FFF2-40B4-BE49-F238E27FC236}">
                <a16:creationId xmlns:a16="http://schemas.microsoft.com/office/drawing/2014/main" id="{76B48DA2-783D-D30D-8DC0-5A2E6262FD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05976" y="1993328"/>
            <a:ext cx="228600" cy="228600"/>
          </a:xfrm>
          <a:prstGeom prst="rect">
            <a:avLst/>
          </a:prstGeom>
        </p:spPr>
      </p:pic>
      <p:pic>
        <p:nvPicPr>
          <p:cNvPr id="14" name="Picture 13">
            <a:extLst>
              <a:ext uri="{FF2B5EF4-FFF2-40B4-BE49-F238E27FC236}">
                <a16:creationId xmlns:a16="http://schemas.microsoft.com/office/drawing/2014/main" id="{1E7412CD-D773-319A-0A89-CD721B4159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05976" y="3946487"/>
            <a:ext cx="228600" cy="228600"/>
          </a:xfrm>
          <a:prstGeom prst="rect">
            <a:avLst/>
          </a:prstGeom>
        </p:spPr>
      </p:pic>
      <p:pic>
        <p:nvPicPr>
          <p:cNvPr id="15" name="Picture 14">
            <a:extLst>
              <a:ext uri="{FF2B5EF4-FFF2-40B4-BE49-F238E27FC236}">
                <a16:creationId xmlns:a16="http://schemas.microsoft.com/office/drawing/2014/main" id="{A850E82D-328C-324B-DBF6-F494B02A2D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97999" y="4997592"/>
            <a:ext cx="228600" cy="228600"/>
          </a:xfrm>
          <a:prstGeom prst="rect">
            <a:avLst/>
          </a:prstGeom>
        </p:spPr>
      </p:pic>
      <p:pic>
        <p:nvPicPr>
          <p:cNvPr id="29" name="Picture 28">
            <a:extLst>
              <a:ext uri="{FF2B5EF4-FFF2-40B4-BE49-F238E27FC236}">
                <a16:creationId xmlns:a16="http://schemas.microsoft.com/office/drawing/2014/main" id="{327CE9BF-3922-502A-8F84-E1C63681823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6711" y="3475023"/>
            <a:ext cx="171429" cy="137160"/>
          </a:xfrm>
          <a:prstGeom prst="rect">
            <a:avLst/>
          </a:prstGeom>
        </p:spPr>
      </p:pic>
      <p:pic>
        <p:nvPicPr>
          <p:cNvPr id="30" name="Picture 29">
            <a:extLst>
              <a:ext uri="{FF2B5EF4-FFF2-40B4-BE49-F238E27FC236}">
                <a16:creationId xmlns:a16="http://schemas.microsoft.com/office/drawing/2014/main" id="{A48991C8-4277-11C2-70AA-8D99C463D7A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00986" y="2821717"/>
            <a:ext cx="182880" cy="182880"/>
          </a:xfrm>
          <a:prstGeom prst="rect">
            <a:avLst/>
          </a:prstGeom>
        </p:spPr>
      </p:pic>
      <p:pic>
        <p:nvPicPr>
          <p:cNvPr id="35" name="Picture 34">
            <a:extLst>
              <a:ext uri="{FF2B5EF4-FFF2-40B4-BE49-F238E27FC236}">
                <a16:creationId xmlns:a16="http://schemas.microsoft.com/office/drawing/2014/main" id="{62394C20-D8D3-C936-643F-80C3861865C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00986" y="4452784"/>
            <a:ext cx="182880" cy="182880"/>
          </a:xfrm>
          <a:prstGeom prst="rect">
            <a:avLst/>
          </a:prstGeom>
        </p:spPr>
      </p:pic>
      <p:pic>
        <p:nvPicPr>
          <p:cNvPr id="36" name="Picture 35">
            <a:extLst>
              <a:ext uri="{FF2B5EF4-FFF2-40B4-BE49-F238E27FC236}">
                <a16:creationId xmlns:a16="http://schemas.microsoft.com/office/drawing/2014/main" id="{BC4C4631-2BEE-C677-ADDC-946C8E2DF90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29280" y="3375438"/>
            <a:ext cx="171429" cy="137160"/>
          </a:xfrm>
          <a:prstGeom prst="rect">
            <a:avLst/>
          </a:prstGeom>
        </p:spPr>
      </p:pic>
      <p:pic>
        <p:nvPicPr>
          <p:cNvPr id="37" name="Picture 36">
            <a:extLst>
              <a:ext uri="{FF2B5EF4-FFF2-40B4-BE49-F238E27FC236}">
                <a16:creationId xmlns:a16="http://schemas.microsoft.com/office/drawing/2014/main" id="{E6A1634F-3DA1-2E5E-B183-6F4E10E897D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29280" y="4379273"/>
            <a:ext cx="171429" cy="137160"/>
          </a:xfrm>
          <a:prstGeom prst="rect">
            <a:avLst/>
          </a:prstGeom>
        </p:spPr>
      </p:pic>
      <p:pic>
        <p:nvPicPr>
          <p:cNvPr id="38" name="Picture 37">
            <a:extLst>
              <a:ext uri="{FF2B5EF4-FFF2-40B4-BE49-F238E27FC236}">
                <a16:creationId xmlns:a16="http://schemas.microsoft.com/office/drawing/2014/main" id="{E3AC309B-5D4A-512A-F82A-EC1AA6445F5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23554" y="4688260"/>
            <a:ext cx="182880" cy="182880"/>
          </a:xfrm>
          <a:prstGeom prst="rect">
            <a:avLst/>
          </a:prstGeom>
        </p:spPr>
      </p:pic>
      <p:grpSp>
        <p:nvGrpSpPr>
          <p:cNvPr id="3" name="Group 2">
            <a:extLst>
              <a:ext uri="{FF2B5EF4-FFF2-40B4-BE49-F238E27FC236}">
                <a16:creationId xmlns:a16="http://schemas.microsoft.com/office/drawing/2014/main" id="{774B1FDA-0A19-18D9-A643-617F58C20F92}"/>
              </a:ext>
            </a:extLst>
          </p:cNvPr>
          <p:cNvGrpSpPr/>
          <p:nvPr/>
        </p:nvGrpSpPr>
        <p:grpSpPr>
          <a:xfrm>
            <a:off x="1536785" y="5882229"/>
            <a:ext cx="2413221" cy="276999"/>
            <a:chOff x="6282286" y="171541"/>
            <a:chExt cx="2413221" cy="276999"/>
          </a:xfrm>
        </p:grpSpPr>
        <p:pic>
          <p:nvPicPr>
            <p:cNvPr id="8" name="Picture 7">
              <a:extLst>
                <a:ext uri="{FF2B5EF4-FFF2-40B4-BE49-F238E27FC236}">
                  <a16:creationId xmlns:a16="http://schemas.microsoft.com/office/drawing/2014/main" id="{088198BF-8E84-C4B0-6741-0849D33DC30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82286" y="172880"/>
              <a:ext cx="274320" cy="274320"/>
            </a:xfrm>
            <a:prstGeom prst="rect">
              <a:avLst/>
            </a:prstGeom>
          </p:spPr>
        </p:pic>
        <p:sp>
          <p:nvSpPr>
            <p:cNvPr id="43" name="TextBox 42">
              <a:extLst>
                <a:ext uri="{FF2B5EF4-FFF2-40B4-BE49-F238E27FC236}">
                  <a16:creationId xmlns:a16="http://schemas.microsoft.com/office/drawing/2014/main" id="{A69F939C-8209-7F31-EE4C-FBD383614568}"/>
                </a:ext>
              </a:extLst>
            </p:cNvPr>
            <p:cNvSpPr txBox="1"/>
            <p:nvPr/>
          </p:nvSpPr>
          <p:spPr>
            <a:xfrm>
              <a:off x="6544490" y="171541"/>
              <a:ext cx="2151017" cy="276999"/>
            </a:xfrm>
            <a:prstGeom prst="rect">
              <a:avLst/>
            </a:prstGeom>
            <a:noFill/>
          </p:spPr>
          <p:txBody>
            <a:bodyPr wrap="square" rtlCol="0">
              <a:spAutoFit/>
            </a:bodyPr>
            <a:lstStyle/>
            <a:p>
              <a:r>
                <a:rPr lang="en-US" sz="1200" dirty="0"/>
                <a:t>Money Minutes Series</a:t>
              </a:r>
            </a:p>
          </p:txBody>
        </p:sp>
      </p:grpSp>
      <p:grpSp>
        <p:nvGrpSpPr>
          <p:cNvPr id="44" name="Group 43">
            <a:extLst>
              <a:ext uri="{FF2B5EF4-FFF2-40B4-BE49-F238E27FC236}">
                <a16:creationId xmlns:a16="http://schemas.microsoft.com/office/drawing/2014/main" id="{F2747307-B7FD-545C-4240-C2C18D525C18}"/>
              </a:ext>
            </a:extLst>
          </p:cNvPr>
          <p:cNvGrpSpPr/>
          <p:nvPr/>
        </p:nvGrpSpPr>
        <p:grpSpPr>
          <a:xfrm>
            <a:off x="5956031" y="5882229"/>
            <a:ext cx="2389402" cy="276999"/>
            <a:chOff x="6306106" y="810452"/>
            <a:chExt cx="2389402" cy="276999"/>
          </a:xfrm>
        </p:grpSpPr>
        <p:pic>
          <p:nvPicPr>
            <p:cNvPr id="45" name="Picture 44">
              <a:extLst>
                <a:ext uri="{FF2B5EF4-FFF2-40B4-BE49-F238E27FC236}">
                  <a16:creationId xmlns:a16="http://schemas.microsoft.com/office/drawing/2014/main" id="{90D31E6A-3A10-3297-3FF2-9A83A0C96B8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06106" y="834651"/>
              <a:ext cx="228600" cy="228600"/>
            </a:xfrm>
            <a:prstGeom prst="rect">
              <a:avLst/>
            </a:prstGeom>
          </p:spPr>
        </p:pic>
        <p:sp>
          <p:nvSpPr>
            <p:cNvPr id="46" name="TextBox 45">
              <a:extLst>
                <a:ext uri="{FF2B5EF4-FFF2-40B4-BE49-F238E27FC236}">
                  <a16:creationId xmlns:a16="http://schemas.microsoft.com/office/drawing/2014/main" id="{E74DC8BE-7AEB-2E3D-0A8D-F5015D8F4C25}"/>
                </a:ext>
              </a:extLst>
            </p:cNvPr>
            <p:cNvSpPr txBox="1"/>
            <p:nvPr/>
          </p:nvSpPr>
          <p:spPr>
            <a:xfrm>
              <a:off x="6544491" y="810452"/>
              <a:ext cx="2151017" cy="276999"/>
            </a:xfrm>
            <a:prstGeom prst="rect">
              <a:avLst/>
            </a:prstGeom>
            <a:noFill/>
          </p:spPr>
          <p:txBody>
            <a:bodyPr wrap="square" rtlCol="0">
              <a:spAutoFit/>
            </a:bodyPr>
            <a:lstStyle/>
            <a:p>
              <a:r>
                <a:rPr lang="en-US" sz="1200" dirty="0"/>
                <a:t>Retirement Readiness Series</a:t>
              </a:r>
            </a:p>
          </p:txBody>
        </p:sp>
      </p:grpSp>
      <p:grpSp>
        <p:nvGrpSpPr>
          <p:cNvPr id="47" name="Group 46">
            <a:extLst>
              <a:ext uri="{FF2B5EF4-FFF2-40B4-BE49-F238E27FC236}">
                <a16:creationId xmlns:a16="http://schemas.microsoft.com/office/drawing/2014/main" id="{DD967DB0-D261-4B71-D67B-A004C1113A32}"/>
              </a:ext>
            </a:extLst>
          </p:cNvPr>
          <p:cNvGrpSpPr/>
          <p:nvPr/>
        </p:nvGrpSpPr>
        <p:grpSpPr>
          <a:xfrm>
            <a:off x="3768166" y="5882229"/>
            <a:ext cx="2379308" cy="276999"/>
            <a:chOff x="6316199" y="513980"/>
            <a:chExt cx="2379308" cy="276999"/>
          </a:xfrm>
        </p:grpSpPr>
        <p:pic>
          <p:nvPicPr>
            <p:cNvPr id="48" name="Picture 47">
              <a:extLst>
                <a:ext uri="{FF2B5EF4-FFF2-40B4-BE49-F238E27FC236}">
                  <a16:creationId xmlns:a16="http://schemas.microsoft.com/office/drawing/2014/main" id="{6A53B4AD-6818-2093-C8BA-4EEAB6EC806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16199" y="560146"/>
              <a:ext cx="230804" cy="184666"/>
            </a:xfrm>
            <a:prstGeom prst="rect">
              <a:avLst/>
            </a:prstGeom>
          </p:spPr>
        </p:pic>
        <p:sp>
          <p:nvSpPr>
            <p:cNvPr id="49" name="TextBox 48">
              <a:extLst>
                <a:ext uri="{FF2B5EF4-FFF2-40B4-BE49-F238E27FC236}">
                  <a16:creationId xmlns:a16="http://schemas.microsoft.com/office/drawing/2014/main" id="{924CFF1C-CE35-0224-270D-88133486F723}"/>
                </a:ext>
              </a:extLst>
            </p:cNvPr>
            <p:cNvSpPr txBox="1"/>
            <p:nvPr/>
          </p:nvSpPr>
          <p:spPr>
            <a:xfrm>
              <a:off x="6544490" y="513980"/>
              <a:ext cx="2151017" cy="276999"/>
            </a:xfrm>
            <a:prstGeom prst="rect">
              <a:avLst/>
            </a:prstGeom>
            <a:noFill/>
          </p:spPr>
          <p:txBody>
            <a:bodyPr wrap="square" rtlCol="0">
              <a:spAutoFit/>
            </a:bodyPr>
            <a:lstStyle/>
            <a:p>
              <a:r>
                <a:rPr lang="en-US" sz="1200" dirty="0"/>
                <a:t>Interactive Panel Session</a:t>
              </a:r>
            </a:p>
          </p:txBody>
        </p:sp>
      </p:grpSp>
      <p:pic>
        <p:nvPicPr>
          <p:cNvPr id="2" name="Picture 1">
            <a:extLst>
              <a:ext uri="{FF2B5EF4-FFF2-40B4-BE49-F238E27FC236}">
                <a16:creationId xmlns:a16="http://schemas.microsoft.com/office/drawing/2014/main" id="{722A54D8-F123-305A-5257-C6E7800B19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8125" y="4761674"/>
            <a:ext cx="228600" cy="228600"/>
          </a:xfrm>
          <a:prstGeom prst="rect">
            <a:avLst/>
          </a:prstGeom>
        </p:spPr>
      </p:pic>
      <p:pic>
        <p:nvPicPr>
          <p:cNvPr id="4" name="Picture 3">
            <a:extLst>
              <a:ext uri="{FF2B5EF4-FFF2-40B4-BE49-F238E27FC236}">
                <a16:creationId xmlns:a16="http://schemas.microsoft.com/office/drawing/2014/main" id="{3DA699AF-7080-ABCD-8590-4FE61C35FEBC}"/>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862495" y="3118659"/>
            <a:ext cx="238865" cy="191116"/>
          </a:xfrm>
          <a:prstGeom prst="rect">
            <a:avLst/>
          </a:prstGeom>
        </p:spPr>
      </p:pic>
      <p:grpSp>
        <p:nvGrpSpPr>
          <p:cNvPr id="11" name="Group 10">
            <a:extLst>
              <a:ext uri="{FF2B5EF4-FFF2-40B4-BE49-F238E27FC236}">
                <a16:creationId xmlns:a16="http://schemas.microsoft.com/office/drawing/2014/main" id="{A54E31B1-605A-AC26-1B6D-8B8C032B6F39}"/>
              </a:ext>
            </a:extLst>
          </p:cNvPr>
          <p:cNvGrpSpPr/>
          <p:nvPr/>
        </p:nvGrpSpPr>
        <p:grpSpPr>
          <a:xfrm>
            <a:off x="8345433" y="5885110"/>
            <a:ext cx="2425336" cy="276999"/>
            <a:chOff x="9392694" y="5885110"/>
            <a:chExt cx="2425336" cy="276999"/>
          </a:xfrm>
        </p:grpSpPr>
        <p:pic>
          <p:nvPicPr>
            <p:cNvPr id="5" name="Picture 4">
              <a:extLst>
                <a:ext uri="{FF2B5EF4-FFF2-40B4-BE49-F238E27FC236}">
                  <a16:creationId xmlns:a16="http://schemas.microsoft.com/office/drawing/2014/main" id="{0070B568-1DBD-DC1B-0EFD-FE1247C8FC58}"/>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9392694" y="5910986"/>
              <a:ext cx="274319" cy="219483"/>
            </a:xfrm>
            <a:prstGeom prst="rect">
              <a:avLst/>
            </a:prstGeom>
          </p:spPr>
        </p:pic>
        <p:sp>
          <p:nvSpPr>
            <p:cNvPr id="6" name="TextBox 5">
              <a:extLst>
                <a:ext uri="{FF2B5EF4-FFF2-40B4-BE49-F238E27FC236}">
                  <a16:creationId xmlns:a16="http://schemas.microsoft.com/office/drawing/2014/main" id="{1C17017F-BE6E-0B6D-7ED3-51E8874174B7}"/>
                </a:ext>
              </a:extLst>
            </p:cNvPr>
            <p:cNvSpPr txBox="1"/>
            <p:nvPr/>
          </p:nvSpPr>
          <p:spPr>
            <a:xfrm>
              <a:off x="9667013" y="5885110"/>
              <a:ext cx="2151017" cy="276999"/>
            </a:xfrm>
            <a:prstGeom prst="rect">
              <a:avLst/>
            </a:prstGeom>
            <a:noFill/>
          </p:spPr>
          <p:txBody>
            <a:bodyPr wrap="square" rtlCol="0">
              <a:spAutoFit/>
            </a:bodyPr>
            <a:lstStyle/>
            <a:p>
              <a:r>
                <a:rPr lang="en-US" sz="1200" dirty="0"/>
                <a:t>Global Equity Education Event</a:t>
              </a:r>
            </a:p>
          </p:txBody>
        </p:sp>
      </p:grpSp>
      <p:pic>
        <p:nvPicPr>
          <p:cNvPr id="16" name="Picture 15">
            <a:extLst>
              <a:ext uri="{FF2B5EF4-FFF2-40B4-BE49-F238E27FC236}">
                <a16:creationId xmlns:a16="http://schemas.microsoft.com/office/drawing/2014/main" id="{32E7786C-A6E1-53F3-B4E9-F5436EB1763F}"/>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6697999" y="2933905"/>
            <a:ext cx="238865" cy="191116"/>
          </a:xfrm>
          <a:prstGeom prst="rect">
            <a:avLst/>
          </a:prstGeom>
        </p:spPr>
      </p:pic>
    </p:spTree>
    <p:extLst>
      <p:ext uri="{BB962C8B-B14F-4D97-AF65-F5344CB8AC3E}">
        <p14:creationId xmlns:p14="http://schemas.microsoft.com/office/powerpoint/2010/main" val="299637542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Table 5">
            <a:extLst>
              <a:ext uri="{FF2B5EF4-FFF2-40B4-BE49-F238E27FC236}">
                <a16:creationId xmlns:a16="http://schemas.microsoft.com/office/drawing/2014/main" id="{7DCFF1E2-44E0-8208-F648-42ACCF729770}"/>
              </a:ext>
            </a:extLst>
          </p:cNvPr>
          <p:cNvGraphicFramePr>
            <a:graphicFrameLocks noGrp="1"/>
          </p:cNvGraphicFramePr>
          <p:nvPr>
            <p:extLst>
              <p:ext uri="{D42A27DB-BD31-4B8C-83A1-F6EECF244321}">
                <p14:modId xmlns:p14="http://schemas.microsoft.com/office/powerpoint/2010/main" val="2044454973"/>
              </p:ext>
            </p:extLst>
          </p:nvPr>
        </p:nvGraphicFramePr>
        <p:xfrm>
          <a:off x="429468" y="1340007"/>
          <a:ext cx="5760720" cy="3644646"/>
        </p:xfrm>
        <a:graphic>
          <a:graphicData uri="http://schemas.openxmlformats.org/drawingml/2006/table">
            <a:tbl>
              <a:tblPr firstRow="1" bandRow="1">
                <a:tableStyleId>{2D5ABB26-0587-4C30-8999-92F81FD0307C}</a:tableStyleId>
              </a:tblPr>
              <a:tblGrid>
                <a:gridCol w="365760">
                  <a:extLst>
                    <a:ext uri="{9D8B030D-6E8A-4147-A177-3AD203B41FA5}">
                      <a16:colId xmlns:a16="http://schemas.microsoft.com/office/drawing/2014/main" val="4099938704"/>
                    </a:ext>
                  </a:extLst>
                </a:gridCol>
                <a:gridCol w="3749040">
                  <a:extLst>
                    <a:ext uri="{9D8B030D-6E8A-4147-A177-3AD203B41FA5}">
                      <a16:colId xmlns:a16="http://schemas.microsoft.com/office/drawing/2014/main" val="3876692166"/>
                    </a:ext>
                  </a:extLst>
                </a:gridCol>
                <a:gridCol w="1645920">
                  <a:extLst>
                    <a:ext uri="{9D8B030D-6E8A-4147-A177-3AD203B41FA5}">
                      <a16:colId xmlns:a16="http://schemas.microsoft.com/office/drawing/2014/main" val="2711583861"/>
                    </a:ext>
                  </a:extLst>
                </a:gridCol>
              </a:tblGrid>
              <a:tr h="278058">
                <a:tc>
                  <a:txBody>
                    <a:bodyPr/>
                    <a:lstStyle/>
                    <a:p>
                      <a:pPr algn="ctr"/>
                      <a:r>
                        <a:rPr lang="en-US" sz="1400" b="0" dirty="0">
                          <a:solidFill>
                            <a:srgbClr val="002060"/>
                          </a:solidFill>
                        </a:rPr>
                        <a:t>Q3</a:t>
                      </a:r>
                    </a:p>
                  </a:txBody>
                  <a:tcPr marL="0" marR="0" anchor="b">
                    <a:lnL w="12700" cap="flat" cmpd="sng" algn="ctr">
                      <a:noFill/>
                      <a:prstDash val="solid"/>
                      <a:round/>
                      <a:headEnd type="none" w="med" len="med"/>
                      <a:tailEnd type="none" w="med" len="med"/>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0" dirty="0">
                          <a:solidFill>
                            <a:srgbClr val="002060"/>
                          </a:solidFill>
                        </a:rPr>
                        <a:t>Events: Timing Your Retirement</a:t>
                      </a:r>
                    </a:p>
                  </a:txBody>
                  <a:tcPr marR="18288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400" b="0" dirty="0">
                          <a:solidFill>
                            <a:srgbClr val="002060"/>
                          </a:solidFill>
                        </a:rPr>
                        <a:t>Additional activities</a:t>
                      </a:r>
                    </a:p>
                  </a:txBody>
                  <a:tcPr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4814853"/>
                  </a:ext>
                </a:extLst>
              </a:tr>
              <a:tr h="419757">
                <a:tc>
                  <a:txBody>
                    <a:bodyPr/>
                    <a:lstStyle/>
                    <a:p>
                      <a:pPr algn="ctr"/>
                      <a:r>
                        <a:rPr lang="en-US" sz="1200" dirty="0">
                          <a:solidFill>
                            <a:schemeClr val="bg1"/>
                          </a:solidFill>
                        </a:rPr>
                        <a:t>JUL</a:t>
                      </a:r>
                    </a:p>
                  </a:txBody>
                  <a:tcPr marL="0" marR="0" anchor="ctr">
                    <a:lnL w="12700" cap="flat" cmpd="sng" algn="ctr">
                      <a:noFill/>
                      <a:prstDash val="solid"/>
                      <a:round/>
                      <a:headEnd type="none" w="med" len="med"/>
                      <a:tailEnd type="none" w="med" len="med"/>
                    </a:lnL>
                    <a:lnR>
                      <a:noFill/>
                    </a:lnR>
                    <a:lnT w="317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t>Women’s Roundtable</a:t>
                      </a:r>
                    </a:p>
                    <a:p>
                      <a:pPr marL="0" marR="0" lvl="0" indent="0" algn="l" defTabSz="685800" rtl="0" eaLnBrk="1" fontAlgn="auto" latinLnBrk="0" hangingPunct="1">
                        <a:lnSpc>
                          <a:spcPct val="150000"/>
                        </a:lnSpc>
                        <a:spcBef>
                          <a:spcPts val="0"/>
                        </a:spcBef>
                        <a:spcAft>
                          <a:spcPts val="0"/>
                        </a:spcAft>
                        <a:buClrTx/>
                        <a:buSzTx/>
                        <a:buFontTx/>
                        <a:buNone/>
                        <a:tabLst/>
                        <a:defRPr/>
                      </a:pPr>
                      <a:r>
                        <a:rPr lang="en-US" sz="1400" dirty="0"/>
                        <a:t>Stay on Track</a:t>
                      </a:r>
                    </a:p>
                    <a:p>
                      <a:pPr algn="l">
                        <a:lnSpc>
                          <a:spcPct val="150000"/>
                        </a:lnSpc>
                      </a:pPr>
                      <a:r>
                        <a:rPr lang="en-US" sz="1400" dirty="0">
                          <a:solidFill>
                            <a:schemeClr val="tx1"/>
                          </a:solidFill>
                        </a:rPr>
                        <a:t>Get Ready for your Next Vesting Event</a:t>
                      </a:r>
                    </a:p>
                    <a:p>
                      <a:pPr algn="l">
                        <a:lnSpc>
                          <a:spcPct val="150000"/>
                        </a:lnSpc>
                      </a:pPr>
                      <a:r>
                        <a:rPr lang="en-US" sz="1400" dirty="0"/>
                        <a:t>Baby on Board</a:t>
                      </a:r>
                    </a:p>
                  </a:txBody>
                  <a:tcPr marL="365760" marR="0" anchor="ctr">
                    <a:lnL>
                      <a:noFill/>
                    </a:lnL>
                    <a:lnR w="12700"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endParaRPr lang="en-US" sz="1400" dirty="0"/>
                    </a:p>
                  </a:txBody>
                  <a:tcPr marR="182880">
                    <a:lnL w="12700" cap="flat" cmpd="sng" algn="ctr">
                      <a:solidFill>
                        <a:schemeClr val="tx2"/>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24682357"/>
                  </a:ext>
                </a:extLst>
              </a:tr>
              <a:tr h="419757">
                <a:tc>
                  <a:txBody>
                    <a:bodyPr/>
                    <a:lstStyle/>
                    <a:p>
                      <a:pPr algn="ctr"/>
                      <a:r>
                        <a:rPr lang="en-US" sz="1200" dirty="0">
                          <a:solidFill>
                            <a:schemeClr val="bg1"/>
                          </a:solidFill>
                        </a:rPr>
                        <a:t>AUG</a:t>
                      </a:r>
                    </a:p>
                  </a:txBody>
                  <a:tcPr marL="0" marR="0" anchor="ctr">
                    <a:lnL w="12700" cap="flat" cmpd="sng" algn="ctr">
                      <a:no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t>Making Your Money Last</a:t>
                      </a:r>
                    </a:p>
                    <a:p>
                      <a:pPr algn="l">
                        <a:lnSpc>
                          <a:spcPct val="150000"/>
                        </a:lnSpc>
                      </a:pPr>
                      <a:r>
                        <a:rPr lang="en-US" sz="1400" dirty="0"/>
                        <a:t>Financial Awareness Day</a:t>
                      </a:r>
                    </a:p>
                    <a:p>
                      <a:pPr algn="l">
                        <a:lnSpc>
                          <a:spcPct val="100000"/>
                        </a:lnSpc>
                        <a:spcBef>
                          <a:spcPts val="300"/>
                        </a:spcBef>
                      </a:pPr>
                      <a:r>
                        <a:rPr lang="en-US" sz="1400" dirty="0"/>
                        <a:t>Prepping Teens for Financial Independence</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algn="l"/>
                      <a:endParaRPr lang="en-US" sz="1100" dirty="0"/>
                    </a:p>
                  </a:txBody>
                  <a:tcPr marL="182880" marR="182880" anchor="ctr">
                    <a:lnL w="12700" cap="flat" cmpd="sng" algn="ctr">
                      <a:solidFill>
                        <a:schemeClr val="tx2"/>
                      </a:solidFill>
                      <a:prstDash val="solid"/>
                      <a:round/>
                      <a:headEnd type="none" w="med" len="med"/>
                      <a:tailEnd type="none" w="med" len="med"/>
                    </a:lnL>
                    <a:lnR w="9525" cap="flat" cmpd="sng" algn="ctr">
                      <a:solidFill>
                        <a:schemeClr val="bg2">
                          <a:lumMod val="75000"/>
                        </a:schemeClr>
                      </a:solid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334279424"/>
                  </a:ext>
                </a:extLst>
              </a:tr>
              <a:tr h="524695">
                <a:tc>
                  <a:txBody>
                    <a:bodyPr/>
                    <a:lstStyle/>
                    <a:p>
                      <a:pPr algn="ctr"/>
                      <a:r>
                        <a:rPr lang="en-US" sz="1200" dirty="0">
                          <a:solidFill>
                            <a:schemeClr val="bg1"/>
                          </a:solidFill>
                        </a:rPr>
                        <a:t>SEP</a:t>
                      </a:r>
                    </a:p>
                  </a:txBody>
                  <a:tcPr marL="0" marR="0" anchor="ctr">
                    <a:lnL w="12700" cap="flat" cmpd="sng" algn="ctr">
                      <a:no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50000"/>
                        </a:lnSpc>
                        <a:buFont typeface="Arial" panose="020B0604020202020204" pitchFamily="34" charset="0"/>
                        <a:buNone/>
                      </a:pPr>
                      <a:r>
                        <a:rPr lang="en-US" sz="1400" dirty="0"/>
                        <a:t>401(k) Day</a:t>
                      </a:r>
                    </a:p>
                    <a:p>
                      <a:pPr marL="0" marR="0" lvl="0" indent="0" algn="l" defTabSz="6858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sz="1400" dirty="0"/>
                        <a:t>Hispanic Heritage Month (SP)</a:t>
                      </a:r>
                    </a:p>
                    <a:p>
                      <a:pPr marL="0" indent="0" algn="l">
                        <a:lnSpc>
                          <a:spcPct val="150000"/>
                        </a:lnSpc>
                        <a:buFont typeface="Arial" panose="020B0604020202020204" pitchFamily="34" charset="0"/>
                        <a:buNone/>
                      </a:pPr>
                      <a:r>
                        <a:rPr lang="en-US" sz="1400" dirty="0"/>
                        <a:t>Choosing Insurance Wisely</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indent="0" algn="l">
                        <a:buFont typeface="Arial" panose="020B0604020202020204" pitchFamily="34" charset="0"/>
                        <a:buNone/>
                      </a:pPr>
                      <a:endParaRPr lang="en-US" sz="1100" dirty="0"/>
                    </a:p>
                  </a:txBody>
                  <a:tcPr marL="182880" marR="182880" anchor="ctr">
                    <a:lnL w="12700" cap="flat" cmpd="sng" algn="ctr">
                      <a:solidFill>
                        <a:schemeClr val="tx2"/>
                      </a:solidFill>
                      <a:prstDash val="solid"/>
                      <a:round/>
                      <a:headEnd type="none" w="med" len="med"/>
                      <a:tailEnd type="none" w="med" len="med"/>
                    </a:lnL>
                    <a:lnR w="9525" cap="flat" cmpd="sng" algn="ctr">
                      <a:solidFill>
                        <a:schemeClr val="bg2">
                          <a:lumMod val="75000"/>
                        </a:schemeClr>
                      </a:solid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078058074"/>
                  </a:ext>
                </a:extLst>
              </a:tr>
            </a:tbl>
          </a:graphicData>
        </a:graphic>
      </p:graphicFrame>
      <p:graphicFrame>
        <p:nvGraphicFramePr>
          <p:cNvPr id="28" name="Table 5">
            <a:extLst>
              <a:ext uri="{FF2B5EF4-FFF2-40B4-BE49-F238E27FC236}">
                <a16:creationId xmlns:a16="http://schemas.microsoft.com/office/drawing/2014/main" id="{7F362CFE-164F-C327-5BF3-5F3DA3108B06}"/>
              </a:ext>
            </a:extLst>
          </p:cNvPr>
          <p:cNvGraphicFramePr>
            <a:graphicFrameLocks noGrp="1"/>
          </p:cNvGraphicFramePr>
          <p:nvPr>
            <p:extLst>
              <p:ext uri="{D42A27DB-BD31-4B8C-83A1-F6EECF244321}">
                <p14:modId xmlns:p14="http://schemas.microsoft.com/office/powerpoint/2010/main" val="1208383100"/>
              </p:ext>
            </p:extLst>
          </p:nvPr>
        </p:nvGraphicFramePr>
        <p:xfrm>
          <a:off x="6245972" y="1336921"/>
          <a:ext cx="5943600" cy="4006289"/>
        </p:xfrm>
        <a:graphic>
          <a:graphicData uri="http://schemas.openxmlformats.org/drawingml/2006/table">
            <a:tbl>
              <a:tblPr firstRow="1" bandRow="1">
                <a:tableStyleId>{2D5ABB26-0587-4C30-8999-92F81FD0307C}</a:tableStyleId>
              </a:tblPr>
              <a:tblGrid>
                <a:gridCol w="365760">
                  <a:extLst>
                    <a:ext uri="{9D8B030D-6E8A-4147-A177-3AD203B41FA5}">
                      <a16:colId xmlns:a16="http://schemas.microsoft.com/office/drawing/2014/main" val="4099938704"/>
                    </a:ext>
                  </a:extLst>
                </a:gridCol>
                <a:gridCol w="3931920">
                  <a:extLst>
                    <a:ext uri="{9D8B030D-6E8A-4147-A177-3AD203B41FA5}">
                      <a16:colId xmlns:a16="http://schemas.microsoft.com/office/drawing/2014/main" val="3876692166"/>
                    </a:ext>
                  </a:extLst>
                </a:gridCol>
                <a:gridCol w="1645920">
                  <a:extLst>
                    <a:ext uri="{9D8B030D-6E8A-4147-A177-3AD203B41FA5}">
                      <a16:colId xmlns:a16="http://schemas.microsoft.com/office/drawing/2014/main" val="2711583861"/>
                    </a:ext>
                  </a:extLst>
                </a:gridCol>
              </a:tblGrid>
              <a:tr h="310970">
                <a:tc>
                  <a:txBody>
                    <a:bodyPr/>
                    <a:lstStyle/>
                    <a:p>
                      <a:pPr algn="ctr"/>
                      <a:r>
                        <a:rPr lang="en-US" sz="1400" b="0" dirty="0">
                          <a:solidFill>
                            <a:srgbClr val="002060"/>
                          </a:solidFill>
                        </a:rPr>
                        <a:t>Q4</a:t>
                      </a:r>
                    </a:p>
                  </a:txBody>
                  <a:tcPr marL="0" marR="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0" dirty="0">
                          <a:solidFill>
                            <a:srgbClr val="002060"/>
                          </a:solidFill>
                        </a:rPr>
                        <a:t>Events: Transitioning Into Retirement</a:t>
                      </a:r>
                    </a:p>
                  </a:txBody>
                  <a:tcPr marR="18288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400" b="0" dirty="0">
                          <a:solidFill>
                            <a:srgbClr val="002060"/>
                          </a:solidFill>
                        </a:rPr>
                        <a:t>Additional activities</a:t>
                      </a:r>
                    </a:p>
                  </a:txBody>
                  <a:tcPr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4814853"/>
                  </a:ext>
                </a:extLst>
              </a:tr>
              <a:tr h="1092996">
                <a:tc>
                  <a:txBody>
                    <a:bodyPr/>
                    <a:lstStyle/>
                    <a:p>
                      <a:pPr algn="ctr"/>
                      <a:r>
                        <a:rPr lang="en-US" sz="1200" dirty="0">
                          <a:solidFill>
                            <a:schemeClr val="bg1"/>
                          </a:solidFill>
                        </a:rPr>
                        <a:t>OCT</a:t>
                      </a:r>
                    </a:p>
                  </a:txBody>
                  <a:tcPr marL="0" marR="0" anchor="ctr">
                    <a:lnL>
                      <a:noFill/>
                    </a:lnL>
                    <a:lnR>
                      <a:noFill/>
                    </a:lnR>
                    <a:lnT w="317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50000"/>
                        </a:lnSpc>
                        <a:buFont typeface="Arial" panose="020B0604020202020204" pitchFamily="34" charset="0"/>
                        <a:buNone/>
                      </a:pPr>
                      <a:r>
                        <a:rPr lang="en-US" sz="1400" dirty="0">
                          <a:solidFill>
                            <a:schemeClr val="tx1"/>
                          </a:solidFill>
                        </a:rPr>
                        <a:t>National Savings Day</a:t>
                      </a:r>
                    </a:p>
                    <a:p>
                      <a:pPr marL="0" indent="0" algn="l">
                        <a:lnSpc>
                          <a:spcPct val="150000"/>
                        </a:lnSpc>
                        <a:buFont typeface="Arial" panose="020B0604020202020204" pitchFamily="34" charset="0"/>
                        <a:buNone/>
                      </a:pPr>
                      <a:r>
                        <a:rPr lang="en-US" sz="1400" dirty="0">
                          <a:solidFill>
                            <a:schemeClr val="tx1"/>
                          </a:solidFill>
                        </a:rPr>
                        <a:t>Cyber Security Awareness Month</a:t>
                      </a:r>
                    </a:p>
                    <a:p>
                      <a:pPr marL="0" indent="0" algn="l">
                        <a:lnSpc>
                          <a:spcPct val="150000"/>
                        </a:lnSpc>
                        <a:buFont typeface="Arial" panose="020B0604020202020204" pitchFamily="34" charset="0"/>
                        <a:buNone/>
                      </a:pPr>
                      <a:r>
                        <a:rPr lang="en-US" sz="1400" dirty="0">
                          <a:solidFill>
                            <a:schemeClr val="tx1"/>
                          </a:solidFill>
                        </a:rPr>
                        <a:t>Pursuing Your Retirement</a:t>
                      </a:r>
                    </a:p>
                    <a:p>
                      <a:pPr marL="0" indent="0" algn="l">
                        <a:lnSpc>
                          <a:spcPct val="150000"/>
                        </a:lnSpc>
                        <a:buFont typeface="Arial" panose="020B0604020202020204" pitchFamily="34" charset="0"/>
                        <a:buNone/>
                      </a:pPr>
                      <a:r>
                        <a:rPr lang="en-US" sz="1400" dirty="0">
                          <a:solidFill>
                            <a:schemeClr val="tx1"/>
                          </a:solidFill>
                        </a:rPr>
                        <a:t>Credit Cards and the Holidays</a:t>
                      </a:r>
                    </a:p>
                  </a:txBody>
                  <a:tcPr marL="365760" marR="0" anchor="ctr">
                    <a:lnL>
                      <a:noFill/>
                    </a:lnL>
                    <a:lnR w="12700"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endParaRPr lang="en-US" sz="1400" dirty="0"/>
                    </a:p>
                  </a:txBody>
                  <a:tcPr>
                    <a:lnL w="12700" cap="flat" cmpd="sng" algn="ctr">
                      <a:solidFill>
                        <a:schemeClr val="tx2"/>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24682357"/>
                  </a:ext>
                </a:extLst>
              </a:tr>
              <a:tr h="579895">
                <a:tc>
                  <a:txBody>
                    <a:bodyPr/>
                    <a:lstStyle/>
                    <a:p>
                      <a:pPr algn="ctr"/>
                      <a:r>
                        <a:rPr lang="en-US" sz="1200" dirty="0">
                          <a:solidFill>
                            <a:schemeClr val="bg1"/>
                          </a:solidFill>
                        </a:rPr>
                        <a:t>NOV</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50000"/>
                        </a:lnSpc>
                        <a:buFont typeface="Arial" panose="020B0604020202020204" pitchFamily="34" charset="0"/>
                        <a:buNone/>
                      </a:pPr>
                      <a:r>
                        <a:rPr lang="en-US" sz="1400" dirty="0">
                          <a:solidFill>
                            <a:schemeClr val="tx1"/>
                          </a:solidFill>
                        </a:rPr>
                        <a:t>Financial Wellness for the Holidays</a:t>
                      </a:r>
                    </a:p>
                    <a:p>
                      <a:pPr marL="0" marR="0" lvl="0" indent="0" algn="l" defTabSz="6858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sz="1400" dirty="0">
                          <a:solidFill>
                            <a:schemeClr val="tx1"/>
                          </a:solidFill>
                        </a:rPr>
                        <a:t>Year-end Planning Tips for Your Equity Awards</a:t>
                      </a:r>
                    </a:p>
                    <a:p>
                      <a:pPr marL="0" marR="0" lvl="0" indent="0" algn="l" defTabSz="6858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sz="1400" dirty="0">
                          <a:solidFill>
                            <a:schemeClr val="tx1"/>
                          </a:solidFill>
                        </a:rPr>
                        <a:t>Women’s Roundtable</a:t>
                      </a:r>
                    </a:p>
                    <a:p>
                      <a:pPr marL="0" indent="0" algn="l">
                        <a:lnSpc>
                          <a:spcPct val="150000"/>
                        </a:lnSpc>
                        <a:buFont typeface="Arial" panose="020B0604020202020204" pitchFamily="34" charset="0"/>
                        <a:buNone/>
                      </a:pPr>
                      <a:r>
                        <a:rPr lang="en-US" sz="1400" dirty="0">
                          <a:solidFill>
                            <a:schemeClr val="tx1"/>
                          </a:solidFill>
                        </a:rPr>
                        <a:t>Preparing for “I Do”</a:t>
                      </a:r>
                    </a:p>
                  </a:txBody>
                  <a:tcPr marL="365760" marR="18288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algn="l"/>
                      <a:endParaRPr lang="en-US" sz="1100" dirty="0"/>
                    </a:p>
                  </a:txBody>
                  <a:tcPr marL="182880" marR="182880" anchor="ctr">
                    <a:lnL w="12700" cap="flat" cmpd="sng" algn="ctr">
                      <a:solidFill>
                        <a:schemeClr val="tx2"/>
                      </a:solidFill>
                      <a:prstDash val="solid"/>
                      <a:round/>
                      <a:headEnd type="none" w="med" len="med"/>
                      <a:tailEnd type="none" w="med" len="med"/>
                    </a:lnL>
                    <a:lnR w="9525" cap="flat" cmpd="sng" algn="ctr">
                      <a:solidFill>
                        <a:schemeClr val="bg2">
                          <a:lumMod val="75000"/>
                        </a:schemeClr>
                      </a:solid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334279424"/>
                  </a:ext>
                </a:extLst>
              </a:tr>
              <a:tr h="535317">
                <a:tc>
                  <a:txBody>
                    <a:bodyPr/>
                    <a:lstStyle/>
                    <a:p>
                      <a:pPr algn="ctr"/>
                      <a:r>
                        <a:rPr lang="en-US" sz="1200" dirty="0">
                          <a:solidFill>
                            <a:schemeClr val="bg1"/>
                          </a:solidFill>
                        </a:rPr>
                        <a:t>DEC</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solidFill>
                            <a:schemeClr val="tx1"/>
                          </a:solidFill>
                        </a:rPr>
                        <a:t>Pet Ownership and Expenses</a:t>
                      </a:r>
                    </a:p>
                    <a:p>
                      <a:pPr algn="l">
                        <a:lnSpc>
                          <a:spcPct val="150000"/>
                        </a:lnSpc>
                      </a:pPr>
                      <a:r>
                        <a:rPr lang="en-US" sz="1400" dirty="0">
                          <a:solidFill>
                            <a:schemeClr val="tx1"/>
                          </a:solidFill>
                        </a:rPr>
                        <a:t>Planning for 2026</a:t>
                      </a:r>
                    </a:p>
                    <a:p>
                      <a:pPr algn="l">
                        <a:lnSpc>
                          <a:spcPct val="150000"/>
                        </a:lnSpc>
                      </a:pPr>
                      <a:r>
                        <a:rPr lang="en-US" sz="1400" dirty="0">
                          <a:solidFill>
                            <a:schemeClr val="tx1"/>
                          </a:solidFill>
                        </a:rPr>
                        <a:t>Tackling Student Loan Debt</a:t>
                      </a:r>
                    </a:p>
                  </a:txBody>
                  <a:tcPr marL="365760" marR="18288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indent="0" algn="l">
                        <a:buFont typeface="Arial" panose="020B0604020202020204" pitchFamily="34" charset="0"/>
                        <a:buNone/>
                      </a:pPr>
                      <a:endParaRPr lang="en-US" sz="1100" dirty="0"/>
                    </a:p>
                  </a:txBody>
                  <a:tcPr marL="182880" marR="182880" anchor="ctr">
                    <a:lnL w="12700" cap="flat" cmpd="sng" algn="ctr">
                      <a:solidFill>
                        <a:schemeClr val="tx2"/>
                      </a:solidFill>
                      <a:prstDash val="solid"/>
                      <a:round/>
                      <a:headEnd type="none" w="med" len="med"/>
                      <a:tailEnd type="none" w="med" len="med"/>
                    </a:lnL>
                    <a:lnR w="9525" cap="flat" cmpd="sng" algn="ctr">
                      <a:solidFill>
                        <a:schemeClr val="bg2">
                          <a:lumMod val="75000"/>
                        </a:schemeClr>
                      </a:solid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078058074"/>
                  </a:ext>
                </a:extLst>
              </a:tr>
            </a:tbl>
          </a:graphicData>
        </a:graphic>
      </p:graphicFrame>
      <p:sp>
        <p:nvSpPr>
          <p:cNvPr id="5" name="Slide Number Placeholder 4">
            <a:extLst>
              <a:ext uri="{FF2B5EF4-FFF2-40B4-BE49-F238E27FC236}">
                <a16:creationId xmlns:a16="http://schemas.microsoft.com/office/drawing/2014/main" id="{9D0B9D2E-1A16-83D7-A583-2C213726F883}"/>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Light" panose="020F0302020204030204" pitchFamily="34" charset="0"/>
                <a:cs typeface="Calibri Light" panose="020F0302020204030204" pitchFamily="34" charset="0"/>
              </a:rPr>
              <a:pPr defTabSz="457200">
                <a:defRPr/>
              </a:pPr>
              <a:t>24</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12" name="TextBox 11">
            <a:extLst>
              <a:ext uri="{FF2B5EF4-FFF2-40B4-BE49-F238E27FC236}">
                <a16:creationId xmlns:a16="http://schemas.microsoft.com/office/drawing/2014/main" id="{28A4DE08-90B5-453E-A0F2-E524B1ABE8B4}"/>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DC or integrated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Refer to appendix for alternate Equity and Lower mkt versions</a:t>
            </a:r>
          </a:p>
        </p:txBody>
      </p:sp>
      <p:sp>
        <p:nvSpPr>
          <p:cNvPr id="14" name="Slide Number Placeholder 13">
            <a:extLst>
              <a:ext uri="{FF2B5EF4-FFF2-40B4-BE49-F238E27FC236}">
                <a16:creationId xmlns:a16="http://schemas.microsoft.com/office/drawing/2014/main" id="{60F961D2-B89E-3779-CFCD-35BA95A8F645}"/>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24</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3" name="Title 22">
            <a:extLst>
              <a:ext uri="{FF2B5EF4-FFF2-40B4-BE49-F238E27FC236}">
                <a16:creationId xmlns:a16="http://schemas.microsoft.com/office/drawing/2014/main" id="{0755956F-FAC9-0E58-A007-537B298DBEDA}"/>
              </a:ext>
            </a:extLst>
          </p:cNvPr>
          <p:cNvSpPr>
            <a:spLocks noGrp="1"/>
          </p:cNvSpPr>
          <p:nvPr>
            <p:ph type="title"/>
          </p:nvPr>
        </p:nvSpPr>
        <p:spPr/>
        <p:txBody>
          <a:bodyPr/>
          <a:lstStyle/>
          <a:p>
            <a:pPr lvl="0"/>
            <a:r>
              <a:rPr lang="en-US" sz="3200" noProof="0" dirty="0"/>
              <a:t>2025 financial wellness calendar</a:t>
            </a:r>
            <a:endParaRPr lang="en-US" sz="3200" dirty="0"/>
          </a:p>
        </p:txBody>
      </p:sp>
      <p:pic>
        <p:nvPicPr>
          <p:cNvPr id="16" name="Picture 15">
            <a:extLst>
              <a:ext uri="{FF2B5EF4-FFF2-40B4-BE49-F238E27FC236}">
                <a16:creationId xmlns:a16="http://schemas.microsoft.com/office/drawing/2014/main" id="{5F065D7F-B118-0BDE-6734-5BDE05D304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676" y="2713109"/>
            <a:ext cx="228600" cy="228600"/>
          </a:xfrm>
          <a:prstGeom prst="rect">
            <a:avLst/>
          </a:prstGeom>
        </p:spPr>
      </p:pic>
      <p:pic>
        <p:nvPicPr>
          <p:cNvPr id="18" name="Picture 17">
            <a:extLst>
              <a:ext uri="{FF2B5EF4-FFF2-40B4-BE49-F238E27FC236}">
                <a16:creationId xmlns:a16="http://schemas.microsoft.com/office/drawing/2014/main" id="{BBCFAFA8-6771-1A51-3C03-8B1581B7F2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4296" y="3691653"/>
            <a:ext cx="228600" cy="228600"/>
          </a:xfrm>
          <a:prstGeom prst="rect">
            <a:avLst/>
          </a:prstGeom>
        </p:spPr>
      </p:pic>
      <p:pic>
        <p:nvPicPr>
          <p:cNvPr id="19" name="Picture 18">
            <a:extLst>
              <a:ext uri="{FF2B5EF4-FFF2-40B4-BE49-F238E27FC236}">
                <a16:creationId xmlns:a16="http://schemas.microsoft.com/office/drawing/2014/main" id="{5326BD7E-CC58-0173-ADBC-0CF245B703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4354" y="4730573"/>
            <a:ext cx="228600" cy="228600"/>
          </a:xfrm>
          <a:prstGeom prst="rect">
            <a:avLst/>
          </a:prstGeom>
        </p:spPr>
      </p:pic>
      <p:pic>
        <p:nvPicPr>
          <p:cNvPr id="20" name="Picture 19">
            <a:extLst>
              <a:ext uri="{FF2B5EF4-FFF2-40B4-BE49-F238E27FC236}">
                <a16:creationId xmlns:a16="http://schemas.microsoft.com/office/drawing/2014/main" id="{7E2AF183-06C4-F0FC-7662-3FE2570CB2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92032" y="2723619"/>
            <a:ext cx="228600" cy="228600"/>
          </a:xfrm>
          <a:prstGeom prst="rect">
            <a:avLst/>
          </a:prstGeom>
        </p:spPr>
      </p:pic>
      <p:pic>
        <p:nvPicPr>
          <p:cNvPr id="21" name="Picture 20">
            <a:extLst>
              <a:ext uri="{FF2B5EF4-FFF2-40B4-BE49-F238E27FC236}">
                <a16:creationId xmlns:a16="http://schemas.microsoft.com/office/drawing/2014/main" id="{BF491224-3846-117A-E8D7-64CA51E1C4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92032" y="4053785"/>
            <a:ext cx="228600" cy="228600"/>
          </a:xfrm>
          <a:prstGeom prst="rect">
            <a:avLst/>
          </a:prstGeom>
        </p:spPr>
      </p:pic>
      <p:pic>
        <p:nvPicPr>
          <p:cNvPr id="22" name="Picture 21">
            <a:extLst>
              <a:ext uri="{FF2B5EF4-FFF2-40B4-BE49-F238E27FC236}">
                <a16:creationId xmlns:a16="http://schemas.microsoft.com/office/drawing/2014/main" id="{288B073D-D219-B0C6-9B83-D7F5F76381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92032" y="4459933"/>
            <a:ext cx="228600" cy="228600"/>
          </a:xfrm>
          <a:prstGeom prst="rect">
            <a:avLst/>
          </a:prstGeom>
        </p:spPr>
      </p:pic>
      <p:pic>
        <p:nvPicPr>
          <p:cNvPr id="39" name="Picture 38">
            <a:extLst>
              <a:ext uri="{FF2B5EF4-FFF2-40B4-BE49-F238E27FC236}">
                <a16:creationId xmlns:a16="http://schemas.microsoft.com/office/drawing/2014/main" id="{4F18E37B-6FB5-4D7C-C66D-F03C24E1E97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90262" y="1821610"/>
            <a:ext cx="171429" cy="137160"/>
          </a:xfrm>
          <a:prstGeom prst="rect">
            <a:avLst/>
          </a:prstGeom>
        </p:spPr>
      </p:pic>
      <p:pic>
        <p:nvPicPr>
          <p:cNvPr id="40" name="Picture 39">
            <a:extLst>
              <a:ext uri="{FF2B5EF4-FFF2-40B4-BE49-F238E27FC236}">
                <a16:creationId xmlns:a16="http://schemas.microsoft.com/office/drawing/2014/main" id="{B7A1CC02-F38D-BA41-ED63-422375BC4C1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84537" y="3132168"/>
            <a:ext cx="182880" cy="182880"/>
          </a:xfrm>
          <a:prstGeom prst="rect">
            <a:avLst/>
          </a:prstGeom>
        </p:spPr>
      </p:pic>
      <p:pic>
        <p:nvPicPr>
          <p:cNvPr id="41" name="Picture 40">
            <a:extLst>
              <a:ext uri="{FF2B5EF4-FFF2-40B4-BE49-F238E27FC236}">
                <a16:creationId xmlns:a16="http://schemas.microsoft.com/office/drawing/2014/main" id="{6D986513-3784-C899-5075-C3A5562C560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17432" y="2439056"/>
            <a:ext cx="182880" cy="182880"/>
          </a:xfrm>
          <a:prstGeom prst="rect">
            <a:avLst/>
          </a:prstGeom>
        </p:spPr>
      </p:pic>
      <p:pic>
        <p:nvPicPr>
          <p:cNvPr id="42" name="Picture 41">
            <a:extLst>
              <a:ext uri="{FF2B5EF4-FFF2-40B4-BE49-F238E27FC236}">
                <a16:creationId xmlns:a16="http://schemas.microsoft.com/office/drawing/2014/main" id="{DF116438-8027-3A7B-4FA4-076DD0FFBC6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26604" y="3834393"/>
            <a:ext cx="171429" cy="137160"/>
          </a:xfrm>
          <a:prstGeom prst="rect">
            <a:avLst/>
          </a:prstGeom>
        </p:spPr>
      </p:pic>
      <p:grpSp>
        <p:nvGrpSpPr>
          <p:cNvPr id="3" name="Group 2">
            <a:extLst>
              <a:ext uri="{FF2B5EF4-FFF2-40B4-BE49-F238E27FC236}">
                <a16:creationId xmlns:a16="http://schemas.microsoft.com/office/drawing/2014/main" id="{7D04B71B-BF26-F823-1331-B0CC15ABB4EB}"/>
              </a:ext>
            </a:extLst>
          </p:cNvPr>
          <p:cNvGrpSpPr/>
          <p:nvPr/>
        </p:nvGrpSpPr>
        <p:grpSpPr>
          <a:xfrm>
            <a:off x="1536785" y="5882229"/>
            <a:ext cx="2413221" cy="276999"/>
            <a:chOff x="6282286" y="171541"/>
            <a:chExt cx="2413221" cy="276999"/>
          </a:xfrm>
        </p:grpSpPr>
        <p:pic>
          <p:nvPicPr>
            <p:cNvPr id="8" name="Picture 7">
              <a:extLst>
                <a:ext uri="{FF2B5EF4-FFF2-40B4-BE49-F238E27FC236}">
                  <a16:creationId xmlns:a16="http://schemas.microsoft.com/office/drawing/2014/main" id="{DD0ADE01-D3E3-280E-03D5-FE32210F075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82286" y="172880"/>
              <a:ext cx="274320" cy="274320"/>
            </a:xfrm>
            <a:prstGeom prst="rect">
              <a:avLst/>
            </a:prstGeom>
          </p:spPr>
        </p:pic>
        <p:sp>
          <p:nvSpPr>
            <p:cNvPr id="17" name="TextBox 16">
              <a:extLst>
                <a:ext uri="{FF2B5EF4-FFF2-40B4-BE49-F238E27FC236}">
                  <a16:creationId xmlns:a16="http://schemas.microsoft.com/office/drawing/2014/main" id="{75EB4FD3-414C-08E7-B54E-A57DF2E6D5B1}"/>
                </a:ext>
              </a:extLst>
            </p:cNvPr>
            <p:cNvSpPr txBox="1"/>
            <p:nvPr/>
          </p:nvSpPr>
          <p:spPr>
            <a:xfrm>
              <a:off x="6544490" y="171541"/>
              <a:ext cx="2151017" cy="276999"/>
            </a:xfrm>
            <a:prstGeom prst="rect">
              <a:avLst/>
            </a:prstGeom>
            <a:noFill/>
          </p:spPr>
          <p:txBody>
            <a:bodyPr wrap="square" rtlCol="0">
              <a:spAutoFit/>
            </a:bodyPr>
            <a:lstStyle/>
            <a:p>
              <a:r>
                <a:rPr lang="en-US" sz="1200" dirty="0"/>
                <a:t>Money Minutes Series</a:t>
              </a:r>
            </a:p>
          </p:txBody>
        </p:sp>
      </p:grpSp>
      <p:grpSp>
        <p:nvGrpSpPr>
          <p:cNvPr id="24" name="Group 23">
            <a:extLst>
              <a:ext uri="{FF2B5EF4-FFF2-40B4-BE49-F238E27FC236}">
                <a16:creationId xmlns:a16="http://schemas.microsoft.com/office/drawing/2014/main" id="{8FBE3C95-8632-8663-9D49-E94D87426D48}"/>
              </a:ext>
            </a:extLst>
          </p:cNvPr>
          <p:cNvGrpSpPr/>
          <p:nvPr/>
        </p:nvGrpSpPr>
        <p:grpSpPr>
          <a:xfrm>
            <a:off x="5956031" y="5882229"/>
            <a:ext cx="2389402" cy="276999"/>
            <a:chOff x="6306106" y="810452"/>
            <a:chExt cx="2389402" cy="276999"/>
          </a:xfrm>
        </p:grpSpPr>
        <p:pic>
          <p:nvPicPr>
            <p:cNvPr id="25" name="Picture 24">
              <a:extLst>
                <a:ext uri="{FF2B5EF4-FFF2-40B4-BE49-F238E27FC236}">
                  <a16:creationId xmlns:a16="http://schemas.microsoft.com/office/drawing/2014/main" id="{9C22D950-BDD6-ADDB-53BA-862628447F5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06106" y="834651"/>
              <a:ext cx="228600" cy="228600"/>
            </a:xfrm>
            <a:prstGeom prst="rect">
              <a:avLst/>
            </a:prstGeom>
          </p:spPr>
        </p:pic>
        <p:sp>
          <p:nvSpPr>
            <p:cNvPr id="26" name="TextBox 25">
              <a:extLst>
                <a:ext uri="{FF2B5EF4-FFF2-40B4-BE49-F238E27FC236}">
                  <a16:creationId xmlns:a16="http://schemas.microsoft.com/office/drawing/2014/main" id="{50283033-522E-A13C-6650-7C2A5EF9BBCB}"/>
                </a:ext>
              </a:extLst>
            </p:cNvPr>
            <p:cNvSpPr txBox="1"/>
            <p:nvPr/>
          </p:nvSpPr>
          <p:spPr>
            <a:xfrm>
              <a:off x="6544491" y="810452"/>
              <a:ext cx="2151017" cy="276999"/>
            </a:xfrm>
            <a:prstGeom prst="rect">
              <a:avLst/>
            </a:prstGeom>
            <a:noFill/>
          </p:spPr>
          <p:txBody>
            <a:bodyPr wrap="square" rtlCol="0">
              <a:spAutoFit/>
            </a:bodyPr>
            <a:lstStyle/>
            <a:p>
              <a:r>
                <a:rPr lang="en-US" sz="1200" dirty="0"/>
                <a:t>Retirement Readiness Series</a:t>
              </a:r>
            </a:p>
          </p:txBody>
        </p:sp>
      </p:grpSp>
      <p:grpSp>
        <p:nvGrpSpPr>
          <p:cNvPr id="29" name="Group 28">
            <a:extLst>
              <a:ext uri="{FF2B5EF4-FFF2-40B4-BE49-F238E27FC236}">
                <a16:creationId xmlns:a16="http://schemas.microsoft.com/office/drawing/2014/main" id="{B40F7994-135D-3457-E92C-769BF9A9A565}"/>
              </a:ext>
            </a:extLst>
          </p:cNvPr>
          <p:cNvGrpSpPr/>
          <p:nvPr/>
        </p:nvGrpSpPr>
        <p:grpSpPr>
          <a:xfrm>
            <a:off x="3768166" y="5882229"/>
            <a:ext cx="2379308" cy="276999"/>
            <a:chOff x="6316199" y="513980"/>
            <a:chExt cx="2379308" cy="276999"/>
          </a:xfrm>
        </p:grpSpPr>
        <p:pic>
          <p:nvPicPr>
            <p:cNvPr id="30" name="Picture 29">
              <a:extLst>
                <a:ext uri="{FF2B5EF4-FFF2-40B4-BE49-F238E27FC236}">
                  <a16:creationId xmlns:a16="http://schemas.microsoft.com/office/drawing/2014/main" id="{5B710E8D-9137-BAF2-3556-C540A2C6EF0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16199" y="560146"/>
              <a:ext cx="230804" cy="184666"/>
            </a:xfrm>
            <a:prstGeom prst="rect">
              <a:avLst/>
            </a:prstGeom>
          </p:spPr>
        </p:pic>
        <p:sp>
          <p:nvSpPr>
            <p:cNvPr id="31" name="TextBox 30">
              <a:extLst>
                <a:ext uri="{FF2B5EF4-FFF2-40B4-BE49-F238E27FC236}">
                  <a16:creationId xmlns:a16="http://schemas.microsoft.com/office/drawing/2014/main" id="{CF7BED68-245F-8265-FAB2-628657D4D727}"/>
                </a:ext>
              </a:extLst>
            </p:cNvPr>
            <p:cNvSpPr txBox="1"/>
            <p:nvPr/>
          </p:nvSpPr>
          <p:spPr>
            <a:xfrm>
              <a:off x="6544490" y="513980"/>
              <a:ext cx="2151017" cy="276999"/>
            </a:xfrm>
            <a:prstGeom prst="rect">
              <a:avLst/>
            </a:prstGeom>
            <a:noFill/>
          </p:spPr>
          <p:txBody>
            <a:bodyPr wrap="square" rtlCol="0">
              <a:spAutoFit/>
            </a:bodyPr>
            <a:lstStyle/>
            <a:p>
              <a:r>
                <a:rPr lang="en-US" sz="1200" dirty="0"/>
                <a:t>Interactive Panel Session</a:t>
              </a:r>
            </a:p>
          </p:txBody>
        </p:sp>
      </p:grpSp>
      <p:grpSp>
        <p:nvGrpSpPr>
          <p:cNvPr id="32" name="Group 31">
            <a:extLst>
              <a:ext uri="{FF2B5EF4-FFF2-40B4-BE49-F238E27FC236}">
                <a16:creationId xmlns:a16="http://schemas.microsoft.com/office/drawing/2014/main" id="{390CA617-0A2D-298C-5F9A-1B7615C490A0}"/>
              </a:ext>
            </a:extLst>
          </p:cNvPr>
          <p:cNvGrpSpPr/>
          <p:nvPr/>
        </p:nvGrpSpPr>
        <p:grpSpPr>
          <a:xfrm>
            <a:off x="8345433" y="5885110"/>
            <a:ext cx="2425336" cy="276999"/>
            <a:chOff x="9392694" y="5885110"/>
            <a:chExt cx="2425336" cy="276999"/>
          </a:xfrm>
        </p:grpSpPr>
        <p:pic>
          <p:nvPicPr>
            <p:cNvPr id="33" name="Picture 32">
              <a:extLst>
                <a:ext uri="{FF2B5EF4-FFF2-40B4-BE49-F238E27FC236}">
                  <a16:creationId xmlns:a16="http://schemas.microsoft.com/office/drawing/2014/main" id="{87C84786-422E-F892-2888-5D59B548674D}"/>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9392694" y="5910986"/>
              <a:ext cx="274319" cy="219483"/>
            </a:xfrm>
            <a:prstGeom prst="rect">
              <a:avLst/>
            </a:prstGeom>
          </p:spPr>
        </p:pic>
        <p:sp>
          <p:nvSpPr>
            <p:cNvPr id="34" name="TextBox 33">
              <a:extLst>
                <a:ext uri="{FF2B5EF4-FFF2-40B4-BE49-F238E27FC236}">
                  <a16:creationId xmlns:a16="http://schemas.microsoft.com/office/drawing/2014/main" id="{01507A92-124F-51E5-3C0C-570DC43901D7}"/>
                </a:ext>
              </a:extLst>
            </p:cNvPr>
            <p:cNvSpPr txBox="1"/>
            <p:nvPr/>
          </p:nvSpPr>
          <p:spPr>
            <a:xfrm>
              <a:off x="9667013" y="5885110"/>
              <a:ext cx="2151017" cy="276999"/>
            </a:xfrm>
            <a:prstGeom prst="rect">
              <a:avLst/>
            </a:prstGeom>
            <a:noFill/>
          </p:spPr>
          <p:txBody>
            <a:bodyPr wrap="square" rtlCol="0">
              <a:spAutoFit/>
            </a:bodyPr>
            <a:lstStyle/>
            <a:p>
              <a:r>
                <a:rPr lang="en-US" sz="1200" dirty="0"/>
                <a:t>Global Equity Education Event</a:t>
              </a:r>
            </a:p>
          </p:txBody>
        </p:sp>
      </p:grpSp>
      <p:pic>
        <p:nvPicPr>
          <p:cNvPr id="35" name="Picture 34">
            <a:extLst>
              <a:ext uri="{FF2B5EF4-FFF2-40B4-BE49-F238E27FC236}">
                <a16:creationId xmlns:a16="http://schemas.microsoft.com/office/drawing/2014/main" id="{F70AC566-6089-AF48-8717-43CCC2DA4187}"/>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849163" y="2417615"/>
            <a:ext cx="238865" cy="191116"/>
          </a:xfrm>
          <a:prstGeom prst="rect">
            <a:avLst/>
          </a:prstGeom>
        </p:spPr>
      </p:pic>
      <p:pic>
        <p:nvPicPr>
          <p:cNvPr id="36" name="Picture 35">
            <a:extLst>
              <a:ext uri="{FF2B5EF4-FFF2-40B4-BE49-F238E27FC236}">
                <a16:creationId xmlns:a16="http://schemas.microsoft.com/office/drawing/2014/main" id="{AF340EE6-5BA6-A51C-E780-9DAF741C9AB0}"/>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6681767" y="3445440"/>
            <a:ext cx="238865" cy="191116"/>
          </a:xfrm>
          <a:prstGeom prst="rect">
            <a:avLst/>
          </a:prstGeom>
        </p:spPr>
      </p:pic>
    </p:spTree>
    <p:extLst>
      <p:ext uri="{BB962C8B-B14F-4D97-AF65-F5344CB8AC3E}">
        <p14:creationId xmlns:p14="http://schemas.microsoft.com/office/powerpoint/2010/main" val="2264507817"/>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42BBA87-6EA7-948F-2652-785AE3B5A817}"/>
              </a:ext>
            </a:extLst>
          </p:cNvPr>
          <p:cNvPicPr>
            <a:picLocks noChangeAspect="1"/>
          </p:cNvPicPr>
          <p:nvPr/>
        </p:nvPicPr>
        <p:blipFill>
          <a:blip r:embed="rId3"/>
          <a:stretch>
            <a:fillRect/>
          </a:stretch>
        </p:blipFill>
        <p:spPr>
          <a:xfrm>
            <a:off x="1779027" y="423524"/>
            <a:ext cx="8633946" cy="6035040"/>
          </a:xfrm>
          <a:prstGeom prst="rect">
            <a:avLst/>
          </a:prstGeom>
        </p:spPr>
      </p:pic>
      <p:sp>
        <p:nvSpPr>
          <p:cNvPr id="2" name="Slide Number Placeholder 1">
            <a:extLst>
              <a:ext uri="{FF2B5EF4-FFF2-40B4-BE49-F238E27FC236}">
                <a16:creationId xmlns:a16="http://schemas.microsoft.com/office/drawing/2014/main" id="{513BDFD2-C5CE-7B99-959F-678090723A48}"/>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4" name="TextBox 3">
            <a:extLst>
              <a:ext uri="{FF2B5EF4-FFF2-40B4-BE49-F238E27FC236}">
                <a16:creationId xmlns:a16="http://schemas.microsoft.com/office/drawing/2014/main" id="{03A645B7-C9C4-916C-8C86-A93336AE30C3}"/>
              </a:ext>
            </a:extLst>
          </p:cNvPr>
          <p:cNvSpPr txBox="1"/>
          <p:nvPr/>
        </p:nvSpPr>
        <p:spPr>
          <a:xfrm>
            <a:off x="7620000" y="0"/>
            <a:ext cx="4572000" cy="646331"/>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Placeholder for customized communications calendar: </a:t>
            </a:r>
            <a:r>
              <a:rPr lang="en-US" sz="1200" dirty="0">
                <a:hlinkClick r:id="rId4"/>
              </a:rPr>
              <a:t>Communications calendar (ml.com)</a:t>
            </a: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Refer to appendix for alternate calendar versions</a:t>
            </a:r>
          </a:p>
        </p:txBody>
      </p:sp>
      <p:sp>
        <p:nvSpPr>
          <p:cNvPr id="6" name="TextBox 5">
            <a:extLst>
              <a:ext uri="{FF2B5EF4-FFF2-40B4-BE49-F238E27FC236}">
                <a16:creationId xmlns:a16="http://schemas.microsoft.com/office/drawing/2014/main" id="{FFCD72DB-E792-FF73-44B3-BB403AC22C80}"/>
              </a:ext>
            </a:extLst>
          </p:cNvPr>
          <p:cNvSpPr txBox="1"/>
          <p:nvPr/>
        </p:nvSpPr>
        <p:spPr>
          <a:xfrm>
            <a:off x="8655060" y="4878383"/>
            <a:ext cx="6891454" cy="1200329"/>
          </a:xfrm>
          <a:prstGeom prst="rect">
            <a:avLst/>
          </a:prstGeom>
          <a:noFill/>
        </p:spPr>
        <p:txBody>
          <a:bodyPr wrap="square" rtlCol="0">
            <a:spAutoFit/>
          </a:bodyPr>
          <a:lstStyle/>
          <a:p>
            <a:pPr algn="ctr"/>
            <a:r>
              <a:rPr lang="en-US" sz="7200" b="1" dirty="0">
                <a:solidFill>
                  <a:srgbClr val="FF0000"/>
                </a:solidFill>
              </a:rPr>
              <a:t>SAMPLE</a:t>
            </a:r>
          </a:p>
        </p:txBody>
      </p:sp>
    </p:spTree>
    <p:extLst>
      <p:ext uri="{BB962C8B-B14F-4D97-AF65-F5344CB8AC3E}">
        <p14:creationId xmlns:p14="http://schemas.microsoft.com/office/powerpoint/2010/main" val="2432920927"/>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lide Number Placeholder 30">
            <a:extLst>
              <a:ext uri="{FF2B5EF4-FFF2-40B4-BE49-F238E27FC236}">
                <a16:creationId xmlns:a16="http://schemas.microsoft.com/office/drawing/2014/main" id="{7E5F560C-233B-46B5-FE7A-57D5A9DFDD63}"/>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26</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8" name="Title 27">
            <a:extLst>
              <a:ext uri="{FF2B5EF4-FFF2-40B4-BE49-F238E27FC236}">
                <a16:creationId xmlns:a16="http://schemas.microsoft.com/office/drawing/2014/main" id="{1FD39633-2751-4BAA-B7FC-DE7D93175AE2}"/>
              </a:ext>
            </a:extLst>
          </p:cNvPr>
          <p:cNvSpPr>
            <a:spLocks noGrp="1"/>
          </p:cNvSpPr>
          <p:nvPr>
            <p:ph type="title"/>
          </p:nvPr>
        </p:nvSpPr>
        <p:spPr/>
        <p:txBody>
          <a:bodyPr/>
          <a:lstStyle/>
          <a:p>
            <a:r>
              <a:rPr lang="en-US" sz="3200" dirty="0"/>
              <a:t>Preparing for next steps</a:t>
            </a:r>
          </a:p>
        </p:txBody>
      </p:sp>
      <p:sp>
        <p:nvSpPr>
          <p:cNvPr id="4" name="TextBox 3">
            <a:extLst>
              <a:ext uri="{FF2B5EF4-FFF2-40B4-BE49-F238E27FC236}">
                <a16:creationId xmlns:a16="http://schemas.microsoft.com/office/drawing/2014/main" id="{63E6BE7C-9465-57A7-32D3-1D878BA67769}"/>
              </a:ext>
            </a:extLst>
          </p:cNvPr>
          <p:cNvSpPr txBox="1"/>
          <p:nvPr/>
        </p:nvSpPr>
        <p:spPr>
          <a:xfrm>
            <a:off x="733974" y="2720025"/>
            <a:ext cx="3176546" cy="1007968"/>
          </a:xfrm>
          <a:prstGeom prst="rect">
            <a:avLst/>
          </a:prstGeom>
          <a:noFill/>
        </p:spPr>
        <p:txBody>
          <a:bodyPr wrap="square">
            <a:spAutoFit/>
          </a:bodyPr>
          <a:lstStyle/>
          <a:p>
            <a:pPr marL="0" marR="0" lvl="3" indent="0" algn="ctr" defTabSz="914400" eaLnBrk="1" fontAlgn="base" latinLnBrk="0" hangingPunct="1">
              <a:lnSpc>
                <a:spcPct val="10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accent3"/>
                </a:solidFill>
                <a:effectLst/>
                <a:uLnTx/>
                <a:uFillTx/>
                <a:latin typeface="Calibri Light" panose="020F0302020204030204" pitchFamily="34" charset="0"/>
                <a:ea typeface="ＭＳ Ｐゴシック" charset="0"/>
                <a:cs typeface="Calibri Light" panose="020F0302020204030204" pitchFamily="34" charset="0"/>
              </a:rPr>
              <a:t>Approve</a:t>
            </a:r>
            <a:r>
              <a:rPr kumimoji="0" lang="en-US" sz="2400" b="0" i="0" u="none" strike="noStrike" kern="0" cap="none" spc="0" normalizeH="0" noProof="0" dirty="0">
                <a:ln>
                  <a:noFill/>
                </a:ln>
                <a:solidFill>
                  <a:schemeClr val="accent3"/>
                </a:solidFill>
                <a:effectLst/>
                <a:uLnTx/>
                <a:uFillTx/>
                <a:latin typeface="Calibri Light" panose="020F0302020204030204" pitchFamily="34" charset="0"/>
                <a:ea typeface="ＭＳ Ｐゴシック" charset="0"/>
                <a:cs typeface="Calibri Light" panose="020F0302020204030204" pitchFamily="34" charset="0"/>
              </a:rPr>
              <a:t> strategy</a:t>
            </a:r>
            <a:endParaRPr kumimoji="0" lang="en-US" sz="2400" b="0" i="0" u="none" strike="noStrike" kern="0" cap="none" spc="0" normalizeH="0" baseline="0" noProof="0" dirty="0">
              <a:ln>
                <a:noFill/>
              </a:ln>
              <a:solidFill>
                <a:schemeClr val="accent3"/>
              </a:solidFill>
              <a:effectLst/>
              <a:uLnTx/>
              <a:uFillTx/>
              <a:latin typeface="Calibri Light" panose="020F0302020204030204" pitchFamily="34" charset="0"/>
              <a:ea typeface="ＭＳ Ｐゴシック" charset="0"/>
              <a:cs typeface="Calibri Light" panose="020F0302020204030204" pitchFamily="34" charset="0"/>
            </a:endParaRPr>
          </a:p>
          <a:p>
            <a:pPr marL="0" marR="0" lvl="4" algn="ctr" defTabSz="914400" eaLnBrk="1" fontAlgn="base" latinLnBrk="0" hangingPunct="1">
              <a:lnSpc>
                <a:spcPct val="100000"/>
              </a:lnSpc>
              <a:spcBef>
                <a:spcPts val="0"/>
              </a:spcBef>
              <a:spcAft>
                <a:spcPts val="300"/>
              </a:spcAft>
              <a:buClr>
                <a:schemeClr val="tx1"/>
              </a:buClr>
              <a:buSzTx/>
              <a:tabLst/>
              <a:defRPr/>
            </a:pPr>
            <a:r>
              <a:rPr kumimoji="0" lang="en-US" sz="1400" b="0" i="0" u="none" strike="noStrike" kern="0" cap="none" spc="0" normalizeH="0" baseline="0" noProof="0" dirty="0">
                <a:ln>
                  <a:noFill/>
                </a:ln>
                <a:solidFill>
                  <a:schemeClr val="tx1"/>
                </a:solidFill>
                <a:effectLst/>
                <a:uLnTx/>
                <a:uFillTx/>
                <a:latin typeface="Calibri Light" panose="020F0302020204030204" pitchFamily="34" charset="0"/>
                <a:ea typeface="ＭＳ Ｐゴシック" charset="0"/>
                <a:cs typeface="Calibri Light" panose="020F0302020204030204" pitchFamily="34" charset="0"/>
              </a:rPr>
              <a:t>Confirm 2025 recommended strategy</a:t>
            </a:r>
          </a:p>
          <a:p>
            <a:pPr marL="0" marR="0" lvl="4" algn="ctr" defTabSz="914400" eaLnBrk="1" fontAlgn="base" latinLnBrk="0" hangingPunct="1">
              <a:lnSpc>
                <a:spcPct val="100000"/>
              </a:lnSpc>
              <a:spcBef>
                <a:spcPts val="0"/>
              </a:spcBef>
              <a:spcAft>
                <a:spcPts val="300"/>
              </a:spcAft>
              <a:buClr>
                <a:schemeClr val="tx1"/>
              </a:buClr>
              <a:buSzTx/>
              <a:tabLst/>
              <a:defRPr/>
            </a:pPr>
            <a:r>
              <a:rPr kumimoji="0" lang="en-US" sz="1400" b="0" i="0" u="none" strike="noStrike" kern="0" cap="none" spc="0" normalizeH="0" baseline="0" noProof="0" dirty="0">
                <a:ln>
                  <a:noFill/>
                </a:ln>
                <a:solidFill>
                  <a:schemeClr val="tx1"/>
                </a:solidFill>
                <a:effectLst/>
                <a:uLnTx/>
                <a:uFillTx/>
                <a:latin typeface="Calibri Light" panose="020F0302020204030204" pitchFamily="34" charset="0"/>
                <a:ea typeface="ＭＳ Ｐゴシック" charset="0"/>
                <a:cs typeface="Calibri Light" panose="020F0302020204030204" pitchFamily="34" charset="0"/>
              </a:rPr>
              <a:t>Suggest changes or enhancements</a:t>
            </a:r>
            <a:endParaRPr lang="en-US" sz="1400" b="0" i="0" baseline="0" dirty="0">
              <a:solidFill>
                <a:schemeClr val="tx1"/>
              </a:solidFill>
              <a:latin typeface="Calibri Light" panose="020F0302020204030204" pitchFamily="34" charset="0"/>
              <a:cs typeface="Calibri Light" panose="020F0302020204030204" pitchFamily="34" charset="0"/>
            </a:endParaRPr>
          </a:p>
        </p:txBody>
      </p:sp>
      <p:sp>
        <p:nvSpPr>
          <p:cNvPr id="6" name="TextBox 5">
            <a:extLst>
              <a:ext uri="{FF2B5EF4-FFF2-40B4-BE49-F238E27FC236}">
                <a16:creationId xmlns:a16="http://schemas.microsoft.com/office/drawing/2014/main" id="{1CDDA2FF-59E4-5DFE-8882-43ABBD442959}"/>
              </a:ext>
            </a:extLst>
          </p:cNvPr>
          <p:cNvSpPr txBox="1"/>
          <p:nvPr/>
        </p:nvSpPr>
        <p:spPr>
          <a:xfrm>
            <a:off x="4420264" y="2720025"/>
            <a:ext cx="3467234" cy="1007968"/>
          </a:xfrm>
          <a:prstGeom prst="rect">
            <a:avLst/>
          </a:prstGeom>
          <a:noFill/>
        </p:spPr>
        <p:txBody>
          <a:bodyPr wrap="square">
            <a:spAutoFit/>
          </a:bodyPr>
          <a:lstStyle/>
          <a:p>
            <a:pPr marL="0" marR="0" lvl="3" indent="0" algn="ctr" defTabSz="914400" eaLnBrk="1" fontAlgn="base" latinLnBrk="0" hangingPunct="1">
              <a:lnSpc>
                <a:spcPct val="100000"/>
              </a:lnSpc>
              <a:spcBef>
                <a:spcPts val="0"/>
              </a:spcBef>
              <a:spcAft>
                <a:spcPts val="600"/>
              </a:spcAft>
              <a:buClrTx/>
              <a:buSzTx/>
              <a:buFontTx/>
              <a:buNone/>
              <a:tabLst/>
              <a:defRPr/>
            </a:pPr>
            <a:r>
              <a:rPr lang="en-US" sz="2400" b="0" i="0" kern="0" dirty="0">
                <a:solidFill>
                  <a:schemeClr val="accent4"/>
                </a:solidFill>
                <a:latin typeface="Calibri Light" panose="020F0302020204030204" pitchFamily="34" charset="0"/>
                <a:ea typeface="ＭＳ Ｐゴシック" charset="0"/>
                <a:cs typeface="Calibri Light" panose="020F0302020204030204" pitchFamily="34" charset="0"/>
              </a:rPr>
              <a:t>Discuss </a:t>
            </a:r>
            <a:r>
              <a:rPr kumimoji="0" lang="en-US" sz="2400" b="0" i="0" u="none" strike="noStrike" kern="0" cap="none" spc="0" normalizeH="0" baseline="0" noProof="0" dirty="0">
                <a:ln>
                  <a:noFill/>
                </a:ln>
                <a:solidFill>
                  <a:schemeClr val="accent4"/>
                </a:solidFill>
                <a:effectLst/>
                <a:uLnTx/>
                <a:uFillTx/>
                <a:latin typeface="Calibri Light" panose="020F0302020204030204" pitchFamily="34" charset="0"/>
                <a:ea typeface="ＭＳ Ｐゴシック" charset="0"/>
                <a:cs typeface="Calibri Light" panose="020F0302020204030204" pitchFamily="34" charset="0"/>
              </a:rPr>
              <a:t>implementation</a:t>
            </a:r>
          </a:p>
          <a:p>
            <a:pPr marL="0" marR="0" lvl="4" algn="ctr" defTabSz="914400" eaLnBrk="1" fontAlgn="base" latinLnBrk="0" hangingPunct="1">
              <a:lnSpc>
                <a:spcPct val="100000"/>
              </a:lnSpc>
              <a:spcBef>
                <a:spcPts val="0"/>
              </a:spcBef>
              <a:spcAft>
                <a:spcPts val="300"/>
              </a:spcAft>
              <a:buClr>
                <a:schemeClr val="tx1"/>
              </a:buClr>
              <a:buSzTx/>
              <a:tabLst/>
              <a:defRPr/>
            </a:pPr>
            <a:r>
              <a:rPr kumimoji="0" lang="en-US" sz="1400" b="0" i="0" u="none" strike="noStrike" kern="0" cap="none" spc="0" normalizeH="0" baseline="0" noProof="0" dirty="0">
                <a:ln>
                  <a:noFill/>
                </a:ln>
                <a:solidFill>
                  <a:schemeClr val="tx1"/>
                </a:solidFill>
                <a:effectLst/>
                <a:uLnTx/>
                <a:uFillTx/>
                <a:latin typeface="Calibri Light" panose="020F0302020204030204" pitchFamily="34" charset="0"/>
                <a:ea typeface="ＭＳ Ｐゴシック" charset="0"/>
                <a:cs typeface="Calibri Light" panose="020F0302020204030204" pitchFamily="34" charset="0"/>
              </a:rPr>
              <a:t>Review delivery outline</a:t>
            </a:r>
          </a:p>
          <a:p>
            <a:pPr marL="0" marR="0" lvl="4" algn="ctr" defTabSz="914400" eaLnBrk="1" fontAlgn="base" latinLnBrk="0" hangingPunct="1">
              <a:lnSpc>
                <a:spcPct val="100000"/>
              </a:lnSpc>
              <a:spcBef>
                <a:spcPts val="0"/>
              </a:spcBef>
              <a:spcAft>
                <a:spcPts val="300"/>
              </a:spcAft>
              <a:buClr>
                <a:schemeClr val="tx1"/>
              </a:buClr>
              <a:buSzTx/>
              <a:tabLst/>
              <a:defRPr/>
            </a:pPr>
            <a:r>
              <a:rPr kumimoji="0" lang="en-US" sz="1400" b="0" i="0" u="none" strike="noStrike" kern="0" cap="none" spc="0" normalizeH="0" baseline="0" noProof="0" dirty="0">
                <a:ln>
                  <a:noFill/>
                </a:ln>
                <a:solidFill>
                  <a:schemeClr val="tx1"/>
                </a:solidFill>
                <a:effectLst/>
                <a:uLnTx/>
                <a:uFillTx/>
                <a:latin typeface="Calibri Light" panose="020F0302020204030204" pitchFamily="34" charset="0"/>
                <a:ea typeface="ＭＳ Ｐゴシック" charset="0"/>
                <a:cs typeface="Calibri Light" panose="020F0302020204030204" pitchFamily="34" charset="0"/>
              </a:rPr>
              <a:t>Approve all timelines and estimates</a:t>
            </a:r>
          </a:p>
        </p:txBody>
      </p:sp>
      <p:sp>
        <p:nvSpPr>
          <p:cNvPr id="13" name="TextBox 12">
            <a:extLst>
              <a:ext uri="{FF2B5EF4-FFF2-40B4-BE49-F238E27FC236}">
                <a16:creationId xmlns:a16="http://schemas.microsoft.com/office/drawing/2014/main" id="{A30F93D2-98D0-3174-6898-5A1A63210520}"/>
              </a:ext>
            </a:extLst>
          </p:cNvPr>
          <p:cNvSpPr txBox="1"/>
          <p:nvPr/>
        </p:nvSpPr>
        <p:spPr>
          <a:xfrm>
            <a:off x="7887498" y="2720025"/>
            <a:ext cx="3500562" cy="1007968"/>
          </a:xfrm>
          <a:prstGeom prst="rect">
            <a:avLst/>
          </a:prstGeom>
          <a:noFill/>
        </p:spPr>
        <p:txBody>
          <a:bodyPr wrap="square">
            <a:spAutoFit/>
          </a:bodyPr>
          <a:lstStyle/>
          <a:p>
            <a:pPr marL="0" marR="0" lvl="3" indent="0" algn="ctr" defTabSz="914400" eaLnBrk="1" fontAlgn="base" latinLnBrk="0" hangingPunct="1">
              <a:lnSpc>
                <a:spcPct val="10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accent5"/>
                </a:solidFill>
                <a:effectLst/>
                <a:uLnTx/>
                <a:uFillTx/>
                <a:latin typeface="Calibri Light" panose="020F0302020204030204" pitchFamily="34" charset="0"/>
                <a:ea typeface="ＭＳ Ｐゴシック" charset="0"/>
                <a:cs typeface="Calibri Light" panose="020F0302020204030204" pitchFamily="34" charset="0"/>
              </a:rPr>
              <a:t>Begin delivery   </a:t>
            </a:r>
          </a:p>
          <a:p>
            <a:pPr marL="0" marR="0" lvl="4" algn="ctr" defTabSz="914400" eaLnBrk="1" fontAlgn="base" latinLnBrk="0" hangingPunct="1">
              <a:lnSpc>
                <a:spcPct val="100000"/>
              </a:lnSpc>
              <a:spcBef>
                <a:spcPts val="0"/>
              </a:spcBef>
              <a:spcAft>
                <a:spcPts val="300"/>
              </a:spcAft>
              <a:buClr>
                <a:schemeClr val="tx1"/>
              </a:buClr>
              <a:buSzTx/>
              <a:tabLst/>
              <a:defRPr/>
            </a:pPr>
            <a:r>
              <a:rPr kumimoji="0" lang="en-US" sz="1400" b="0" i="0" u="none" strike="noStrike" kern="0" cap="none" spc="0" normalizeH="0" baseline="0" noProof="0" dirty="0">
                <a:ln>
                  <a:noFill/>
                </a:ln>
                <a:solidFill>
                  <a:schemeClr val="tx1"/>
                </a:solidFill>
                <a:effectLst/>
                <a:uLnTx/>
                <a:uFillTx/>
                <a:latin typeface="Calibri Light" panose="020F0302020204030204" pitchFamily="34" charset="0"/>
                <a:ea typeface="ＭＳ Ｐゴシック" charset="0"/>
                <a:cs typeface="Calibri Light" panose="020F0302020204030204" pitchFamily="34" charset="0"/>
              </a:rPr>
              <a:t>Set</a:t>
            </a:r>
            <a:r>
              <a:rPr kumimoji="0" lang="en-US" sz="1400" b="0" i="0" u="none" strike="noStrike" kern="0" cap="none" spc="0" normalizeH="0" noProof="0" dirty="0">
                <a:ln>
                  <a:noFill/>
                </a:ln>
                <a:solidFill>
                  <a:schemeClr val="tx1"/>
                </a:solidFill>
                <a:effectLst/>
                <a:uLnTx/>
                <a:uFillTx/>
                <a:latin typeface="Calibri Light" panose="020F0302020204030204" pitchFamily="34" charset="0"/>
                <a:ea typeface="ＭＳ Ｐゴシック" charset="0"/>
                <a:cs typeface="Calibri Light" panose="020F0302020204030204" pitchFamily="34" charset="0"/>
              </a:rPr>
              <a:t> </a:t>
            </a:r>
            <a:r>
              <a:rPr kumimoji="0" lang="en-US" sz="1400" b="0" i="0" u="none" strike="noStrike" kern="0" cap="none" spc="0" normalizeH="0" baseline="0" noProof="0" dirty="0">
                <a:ln>
                  <a:noFill/>
                </a:ln>
                <a:solidFill>
                  <a:schemeClr val="tx1"/>
                </a:solidFill>
                <a:effectLst/>
                <a:uLnTx/>
                <a:uFillTx/>
                <a:latin typeface="Calibri Light" panose="020F0302020204030204" pitchFamily="34" charset="0"/>
                <a:ea typeface="ＭＳ Ｐゴシック" charset="0"/>
                <a:cs typeface="Calibri Light" panose="020F0302020204030204" pitchFamily="34" charset="0"/>
              </a:rPr>
              <a:t>up recurring calls, if necessary</a:t>
            </a:r>
          </a:p>
          <a:p>
            <a:pPr marL="0" marR="0" lvl="4" algn="ctr" defTabSz="914400" eaLnBrk="1" fontAlgn="base" latinLnBrk="0" hangingPunct="1">
              <a:lnSpc>
                <a:spcPct val="100000"/>
              </a:lnSpc>
              <a:spcBef>
                <a:spcPts val="0"/>
              </a:spcBef>
              <a:spcAft>
                <a:spcPts val="300"/>
              </a:spcAft>
              <a:buClr>
                <a:schemeClr val="tx1"/>
              </a:buClr>
              <a:buSzTx/>
              <a:tabLst/>
              <a:defRPr/>
            </a:pPr>
            <a:r>
              <a:rPr kumimoji="0" lang="en-US" sz="1400" b="0" i="0" u="none" strike="noStrike" kern="0" cap="none" spc="0" normalizeH="0" baseline="0" noProof="0" dirty="0">
                <a:ln>
                  <a:noFill/>
                </a:ln>
                <a:solidFill>
                  <a:schemeClr val="tx1"/>
                </a:solidFill>
                <a:effectLst/>
                <a:uLnTx/>
                <a:uFillTx/>
                <a:latin typeface="Calibri Light" panose="020F0302020204030204" pitchFamily="34" charset="0"/>
                <a:ea typeface="ＭＳ Ｐゴシック" charset="0"/>
                <a:cs typeface="Calibri Light" panose="020F0302020204030204" pitchFamily="34" charset="0"/>
              </a:rPr>
              <a:t>Discuss results and further plans</a:t>
            </a:r>
            <a:endParaRPr lang="en-US" sz="1400" b="0" i="0" baseline="0" dirty="0">
              <a:solidFill>
                <a:schemeClr val="tx1"/>
              </a:solidFill>
              <a:latin typeface="Calibri Light" panose="020F0302020204030204" pitchFamily="34" charset="0"/>
              <a:cs typeface="Calibri Light" panose="020F0302020204030204" pitchFamily="34" charset="0"/>
            </a:endParaRPr>
          </a:p>
        </p:txBody>
      </p:sp>
      <p:grpSp>
        <p:nvGrpSpPr>
          <p:cNvPr id="29" name="Group 28">
            <a:extLst>
              <a:ext uri="{FF2B5EF4-FFF2-40B4-BE49-F238E27FC236}">
                <a16:creationId xmlns:a16="http://schemas.microsoft.com/office/drawing/2014/main" id="{F349348D-F9BE-DA1B-EB49-4598B136E473}"/>
              </a:ext>
            </a:extLst>
          </p:cNvPr>
          <p:cNvGrpSpPr/>
          <p:nvPr/>
        </p:nvGrpSpPr>
        <p:grpSpPr>
          <a:xfrm>
            <a:off x="1342248" y="3838467"/>
            <a:ext cx="9275530" cy="369332"/>
            <a:chOff x="1342248" y="3838467"/>
            <a:chExt cx="9275530" cy="369332"/>
          </a:xfrm>
        </p:grpSpPr>
        <p:sp>
          <p:nvSpPr>
            <p:cNvPr id="16" name="TextBox 15">
              <a:extLst>
                <a:ext uri="{FF2B5EF4-FFF2-40B4-BE49-F238E27FC236}">
                  <a16:creationId xmlns:a16="http://schemas.microsoft.com/office/drawing/2014/main" id="{B2DFE397-DEEF-10F6-6DA1-F2EB2BC5B134}"/>
                </a:ext>
              </a:extLst>
            </p:cNvPr>
            <p:cNvSpPr txBox="1"/>
            <p:nvPr/>
          </p:nvSpPr>
          <p:spPr>
            <a:xfrm>
              <a:off x="1342248" y="3838467"/>
              <a:ext cx="1959997"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accent3"/>
                  </a:solidFill>
                  <a:effectLst/>
                  <a:uLnTx/>
                  <a:uFillTx/>
                  <a:latin typeface="Calibri Light" panose="020F0302020204030204" pitchFamily="34" charset="0"/>
                  <a:ea typeface="ＭＳ Ｐゴシック" charset="0"/>
                  <a:cs typeface="Calibri Light" panose="020F0302020204030204" pitchFamily="34" charset="0"/>
                </a:rPr>
                <a:t>1–2 weeks</a:t>
              </a:r>
            </a:p>
          </p:txBody>
        </p:sp>
        <p:sp>
          <p:nvSpPr>
            <p:cNvPr id="17" name="TextBox 16">
              <a:extLst>
                <a:ext uri="{FF2B5EF4-FFF2-40B4-BE49-F238E27FC236}">
                  <a16:creationId xmlns:a16="http://schemas.microsoft.com/office/drawing/2014/main" id="{0962F434-27E6-F129-8792-EF64088F225D}"/>
                </a:ext>
              </a:extLst>
            </p:cNvPr>
            <p:cNvSpPr txBox="1"/>
            <p:nvPr/>
          </p:nvSpPr>
          <p:spPr>
            <a:xfrm>
              <a:off x="5209431" y="3838467"/>
              <a:ext cx="1959997"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accent3"/>
                  </a:solidFill>
                  <a:effectLst/>
                  <a:uLnTx/>
                  <a:uFillTx/>
                  <a:latin typeface="Calibri Light" panose="020F0302020204030204" pitchFamily="34" charset="0"/>
                  <a:ea typeface="ＭＳ Ｐゴシック" charset="0"/>
                  <a:cs typeface="Calibri Light" panose="020F0302020204030204" pitchFamily="34" charset="0"/>
                </a:rPr>
                <a:t>2-3 weeks</a:t>
              </a:r>
            </a:p>
          </p:txBody>
        </p:sp>
        <p:sp>
          <p:nvSpPr>
            <p:cNvPr id="19" name="TextBox 18">
              <a:extLst>
                <a:ext uri="{FF2B5EF4-FFF2-40B4-BE49-F238E27FC236}">
                  <a16:creationId xmlns:a16="http://schemas.microsoft.com/office/drawing/2014/main" id="{192861D6-67D0-61B0-B155-1ACD10A1B734}"/>
                </a:ext>
              </a:extLst>
            </p:cNvPr>
            <p:cNvSpPr txBox="1"/>
            <p:nvPr/>
          </p:nvSpPr>
          <p:spPr>
            <a:xfrm>
              <a:off x="8657781" y="3838467"/>
              <a:ext cx="1959997"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accent3"/>
                  </a:solidFill>
                  <a:effectLst/>
                  <a:uLnTx/>
                  <a:uFillTx/>
                  <a:latin typeface="Calibri Light" panose="020F0302020204030204" pitchFamily="34" charset="0"/>
                  <a:ea typeface="ＭＳ Ｐゴシック" charset="0"/>
                  <a:cs typeface="Calibri Light" panose="020F0302020204030204" pitchFamily="34" charset="0"/>
                </a:rPr>
                <a:t>3-4 weeks</a:t>
              </a:r>
            </a:p>
          </p:txBody>
        </p:sp>
      </p:grpSp>
      <p:sp>
        <p:nvSpPr>
          <p:cNvPr id="3" name="Slide Number Placeholder 4">
            <a:extLst>
              <a:ext uri="{FF2B5EF4-FFF2-40B4-BE49-F238E27FC236}">
                <a16:creationId xmlns:a16="http://schemas.microsoft.com/office/drawing/2014/main" id="{0ADB3FDE-7421-9C70-6B23-C3EDBE0C358B}"/>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Light" panose="020F0302020204030204" pitchFamily="34" charset="0"/>
                <a:cs typeface="Calibri Light" panose="020F0302020204030204" pitchFamily="34" charset="0"/>
              </a:rPr>
              <a:pPr defTabSz="457200">
                <a:defRPr/>
              </a:pPr>
              <a:t>26</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30" name="TextBox 29">
            <a:extLst>
              <a:ext uri="{FF2B5EF4-FFF2-40B4-BE49-F238E27FC236}">
                <a16:creationId xmlns:a16="http://schemas.microsoft.com/office/drawing/2014/main" id="{45FC4ABA-B262-4438-A916-5D0B1EB82B4E}"/>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a:t>
            </a:r>
            <a:r>
              <a:rPr lang="en-US" sz="1200" b="1" dirty="0">
                <a:solidFill>
                  <a:srgbClr val="FF0000"/>
                </a:solidFill>
                <a:latin typeface="Calibri Light" panose="020F0302020204030204" pitchFamily="34" charset="0"/>
                <a:cs typeface="Calibri Light" panose="020F0302020204030204" pitchFamily="34" charset="0"/>
              </a:rPr>
              <a:t>institutional </a:t>
            </a: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Refer to appendix for alternate Lower mkt version</a:t>
            </a:r>
          </a:p>
        </p:txBody>
      </p:sp>
      <p:pic>
        <p:nvPicPr>
          <p:cNvPr id="10" name="Graphic 9">
            <a:extLst>
              <a:ext uri="{FF2B5EF4-FFF2-40B4-BE49-F238E27FC236}">
                <a16:creationId xmlns:a16="http://schemas.microsoft.com/office/drawing/2014/main" id="{E5DB302C-5328-6584-4994-3876946ED3EC}"/>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885048" y="2069995"/>
            <a:ext cx="682006" cy="589005"/>
          </a:xfrm>
          <a:prstGeom prst="rect">
            <a:avLst/>
          </a:prstGeom>
        </p:spPr>
      </p:pic>
      <p:pic>
        <p:nvPicPr>
          <p:cNvPr id="12" name="Graphic 11">
            <a:extLst>
              <a:ext uri="{FF2B5EF4-FFF2-40B4-BE49-F238E27FC236}">
                <a16:creationId xmlns:a16="http://schemas.microsoft.com/office/drawing/2014/main" id="{AAFC396C-06A2-18FB-8DB4-B52ED0F6AA9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085768" y="1995055"/>
            <a:ext cx="677883" cy="610095"/>
          </a:xfrm>
          <a:prstGeom prst="rect">
            <a:avLst/>
          </a:prstGeom>
        </p:spPr>
      </p:pic>
      <p:pic>
        <p:nvPicPr>
          <p:cNvPr id="18" name="Graphic 17">
            <a:extLst>
              <a:ext uri="{FF2B5EF4-FFF2-40B4-BE49-F238E27FC236}">
                <a16:creationId xmlns:a16="http://schemas.microsoft.com/office/drawing/2014/main" id="{671416EA-7DB1-5034-2DCF-5EA9E440EFF5}"/>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317015" y="1972293"/>
            <a:ext cx="634505" cy="634505"/>
          </a:xfrm>
          <a:prstGeom prst="rect">
            <a:avLst/>
          </a:prstGeom>
        </p:spPr>
      </p:pic>
      <p:grpSp>
        <p:nvGrpSpPr>
          <p:cNvPr id="9" name="Group 8">
            <a:extLst>
              <a:ext uri="{FF2B5EF4-FFF2-40B4-BE49-F238E27FC236}">
                <a16:creationId xmlns:a16="http://schemas.microsoft.com/office/drawing/2014/main" id="{F812D9BB-6E92-34E6-B9E9-3CC0AD8183BA}"/>
              </a:ext>
            </a:extLst>
          </p:cNvPr>
          <p:cNvGrpSpPr/>
          <p:nvPr/>
        </p:nvGrpSpPr>
        <p:grpSpPr>
          <a:xfrm>
            <a:off x="2135772" y="4535154"/>
            <a:ext cx="7673602" cy="394776"/>
            <a:chOff x="2240280" y="4334855"/>
            <a:chExt cx="7673602" cy="394776"/>
          </a:xfrm>
        </p:grpSpPr>
        <p:grpSp>
          <p:nvGrpSpPr>
            <p:cNvPr id="25" name="Group 24">
              <a:extLst>
                <a:ext uri="{FF2B5EF4-FFF2-40B4-BE49-F238E27FC236}">
                  <a16:creationId xmlns:a16="http://schemas.microsoft.com/office/drawing/2014/main" id="{04DA0C9B-0077-6D54-875A-00974DA6EC8D}"/>
                </a:ext>
              </a:extLst>
            </p:cNvPr>
            <p:cNvGrpSpPr/>
            <p:nvPr/>
          </p:nvGrpSpPr>
          <p:grpSpPr>
            <a:xfrm>
              <a:off x="2240280" y="4463331"/>
              <a:ext cx="7540488" cy="137823"/>
              <a:chOff x="2240280" y="4463331"/>
              <a:chExt cx="7540488" cy="137823"/>
            </a:xfrm>
          </p:grpSpPr>
          <p:cxnSp>
            <p:nvCxnSpPr>
              <p:cNvPr id="21" name="Straight Connector 20">
                <a:extLst>
                  <a:ext uri="{FF2B5EF4-FFF2-40B4-BE49-F238E27FC236}">
                    <a16:creationId xmlns:a16="http://schemas.microsoft.com/office/drawing/2014/main" id="{F71E5F2E-7656-6115-24AF-B30FAAF10A2D}"/>
                  </a:ext>
                </a:extLst>
              </p:cNvPr>
              <p:cNvCxnSpPr>
                <a:cxnSpLocks/>
                <a:endCxn id="7" idx="2"/>
              </p:cNvCxnSpPr>
              <p:nvPr/>
            </p:nvCxnSpPr>
            <p:spPr>
              <a:xfrm>
                <a:off x="2337683" y="4532243"/>
                <a:ext cx="7181423" cy="0"/>
              </a:xfrm>
              <a:prstGeom prst="line">
                <a:avLst/>
              </a:prstGeom>
              <a:ln w="19050">
                <a:solidFill>
                  <a:schemeClr val="accent3"/>
                </a:solidFill>
              </a:ln>
            </p:spPr>
            <p:style>
              <a:lnRef idx="1">
                <a:schemeClr val="accent4"/>
              </a:lnRef>
              <a:fillRef idx="0">
                <a:schemeClr val="accent4"/>
              </a:fillRef>
              <a:effectRef idx="0">
                <a:schemeClr val="accent4"/>
              </a:effectRef>
              <a:fontRef idx="minor">
                <a:schemeClr val="tx1"/>
              </a:fontRef>
            </p:style>
          </p:cxnSp>
          <p:sp>
            <p:nvSpPr>
              <p:cNvPr id="22" name="Oval 21">
                <a:extLst>
                  <a:ext uri="{FF2B5EF4-FFF2-40B4-BE49-F238E27FC236}">
                    <a16:creationId xmlns:a16="http://schemas.microsoft.com/office/drawing/2014/main" id="{BC60BE9C-2D75-B286-A12A-22DAD8D0CE9A}"/>
                  </a:ext>
                </a:extLst>
              </p:cNvPr>
              <p:cNvSpPr/>
              <p:nvPr/>
            </p:nvSpPr>
            <p:spPr bwMode="auto">
              <a:xfrm>
                <a:off x="6172771" y="4463331"/>
                <a:ext cx="137823" cy="137823"/>
              </a:xfrm>
              <a:prstGeom prst="ellipse">
                <a:avLst/>
              </a:prstGeom>
              <a:solidFill>
                <a:schemeClr val="accent4"/>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alibri Light" panose="020F0302020204030204" pitchFamily="34" charset="0"/>
                  <a:cs typeface="Calibri Light" panose="020F0302020204030204" pitchFamily="34" charset="0"/>
                </a:endParaRPr>
              </a:p>
            </p:txBody>
          </p:sp>
          <p:sp>
            <p:nvSpPr>
              <p:cNvPr id="23" name="Oval 22">
                <a:extLst>
                  <a:ext uri="{FF2B5EF4-FFF2-40B4-BE49-F238E27FC236}">
                    <a16:creationId xmlns:a16="http://schemas.microsoft.com/office/drawing/2014/main" id="{8B7046DB-E20E-E95F-80DC-F7489497A494}"/>
                  </a:ext>
                </a:extLst>
              </p:cNvPr>
              <p:cNvSpPr/>
              <p:nvPr/>
            </p:nvSpPr>
            <p:spPr bwMode="auto">
              <a:xfrm>
                <a:off x="2240280" y="4463331"/>
                <a:ext cx="137823" cy="137823"/>
              </a:xfrm>
              <a:prstGeom prst="ellipse">
                <a:avLst/>
              </a:prstGeom>
              <a:solidFill>
                <a:schemeClr val="accent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alibri Light" panose="020F0302020204030204" pitchFamily="34" charset="0"/>
                  <a:cs typeface="Calibri Light" panose="020F0302020204030204" pitchFamily="34" charset="0"/>
                </a:endParaRPr>
              </a:p>
            </p:txBody>
          </p:sp>
          <p:sp>
            <p:nvSpPr>
              <p:cNvPr id="24" name="Oval 23">
                <a:extLst>
                  <a:ext uri="{FF2B5EF4-FFF2-40B4-BE49-F238E27FC236}">
                    <a16:creationId xmlns:a16="http://schemas.microsoft.com/office/drawing/2014/main" id="{7B096F3C-6000-302C-AFD6-FA15CA6A4BB1}"/>
                  </a:ext>
                </a:extLst>
              </p:cNvPr>
              <p:cNvSpPr/>
              <p:nvPr/>
            </p:nvSpPr>
            <p:spPr bwMode="auto">
              <a:xfrm>
                <a:off x="9642945" y="4463331"/>
                <a:ext cx="137823" cy="137823"/>
              </a:xfrm>
              <a:prstGeom prst="ellipse">
                <a:avLst/>
              </a:prstGeom>
              <a:solidFill>
                <a:schemeClr val="accent5"/>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alibri Light" panose="020F0302020204030204" pitchFamily="34" charset="0"/>
                  <a:cs typeface="Calibri Light" panose="020F0302020204030204" pitchFamily="34" charset="0"/>
                </a:endParaRPr>
              </a:p>
            </p:txBody>
          </p:sp>
        </p:grpSp>
        <p:sp>
          <p:nvSpPr>
            <p:cNvPr id="7" name="Oval 6">
              <a:extLst>
                <a:ext uri="{FF2B5EF4-FFF2-40B4-BE49-F238E27FC236}">
                  <a16:creationId xmlns:a16="http://schemas.microsoft.com/office/drawing/2014/main" id="{B635CAD0-ACD4-957D-93FA-43521662F01C}"/>
                </a:ext>
              </a:extLst>
            </p:cNvPr>
            <p:cNvSpPr/>
            <p:nvPr/>
          </p:nvSpPr>
          <p:spPr bwMode="auto">
            <a:xfrm>
              <a:off x="9519106" y="4334855"/>
              <a:ext cx="394776" cy="394776"/>
            </a:xfrm>
            <a:prstGeom prst="ellipse">
              <a:avLst/>
            </a:prstGeom>
            <a:noFill/>
            <a:ln w="19050" cap="flat" cmpd="sng" algn="ctr">
              <a:solidFill>
                <a:schemeClr val="accent5"/>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alibri Light" panose="020F0302020204030204" pitchFamily="34" charset="0"/>
                <a:cs typeface="Calibri Light" panose="020F0302020204030204" pitchFamily="34" charset="0"/>
              </a:endParaRPr>
            </a:p>
          </p:txBody>
        </p:sp>
      </p:grpSp>
    </p:spTree>
    <p:extLst>
      <p:ext uri="{BB962C8B-B14F-4D97-AF65-F5344CB8AC3E}">
        <p14:creationId xmlns:p14="http://schemas.microsoft.com/office/powerpoint/2010/main" val="18208034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0"/>
                                        <p:tgtEl>
                                          <p:spTgt spid="29"/>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846731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65A0A-780E-F02D-6FF6-145EC8F72D7A}"/>
              </a:ext>
            </a:extLst>
          </p:cNvPr>
          <p:cNvSpPr>
            <a:spLocks noGrp="1"/>
          </p:cNvSpPr>
          <p:nvPr>
            <p:ph type="title"/>
          </p:nvPr>
        </p:nvSpPr>
        <p:spPr/>
        <p:txBody>
          <a:bodyPr/>
          <a:lstStyle/>
          <a:p>
            <a:r>
              <a:rPr lang="en-US" dirty="0"/>
              <a:t>Appendix</a:t>
            </a:r>
          </a:p>
        </p:txBody>
      </p:sp>
      <p:sp>
        <p:nvSpPr>
          <p:cNvPr id="3" name="Slide Number Placeholder 2">
            <a:extLst>
              <a:ext uri="{FF2B5EF4-FFF2-40B4-BE49-F238E27FC236}">
                <a16:creationId xmlns:a16="http://schemas.microsoft.com/office/drawing/2014/main" id="{C92EFED7-AADB-3CE1-E6D9-EE59FB48C587}"/>
              </a:ext>
            </a:extLst>
          </p:cNvPr>
          <p:cNvSpPr>
            <a:spLocks noGrp="1"/>
          </p:cNvSpPr>
          <p:nvPr>
            <p:ph type="sldNum"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28</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1306751441"/>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B6220C6-08AF-4343-B337-462BFE77C8BF}"/>
              </a:ext>
            </a:extLst>
          </p:cNvPr>
          <p:cNvSpPr txBox="1"/>
          <p:nvPr/>
        </p:nvSpPr>
        <p:spPr>
          <a:xfrm>
            <a:off x="457200" y="1105786"/>
            <a:ext cx="11367939" cy="4787894"/>
          </a:xfrm>
          <a:prstGeom prst="rect">
            <a:avLst/>
          </a:prstGeom>
          <a:noFill/>
        </p:spPr>
        <p:txBody>
          <a:bodyPr wrap="square" lIns="0" rIns="0" rtlCol="0" anchor="b" anchorCtr="0">
            <a:noAutofit/>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Any screenshots or images included in this presentation are for illustrative purposes only, and are not meant as exact representations of the screens or communication pieces available through your plan.</a:t>
            </a:r>
          </a:p>
          <a:p>
            <a:pPr marL="0" marR="0" lvl="0" indent="0" algn="l" defTabSz="457200" rtl="0" eaLnBrk="1" fontAlgn="auto" latinLnBrk="0" hangingPunct="1">
              <a:lnSpc>
                <a:spcPct val="100000"/>
              </a:lnSpc>
              <a:spcBef>
                <a:spcPts val="0"/>
              </a:spcBef>
              <a:spcAft>
                <a:spcPts val="300"/>
              </a:spcAft>
              <a:buClrTx/>
              <a:buSzTx/>
              <a:buFontTx/>
              <a:buNone/>
              <a:tabLst/>
              <a:defRPr/>
            </a:pPr>
            <a:r>
              <a:rPr kumimoji="0" lang="en-US" sz="1000" b="0" i="1"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Personal Retirement Strategy is an online investment advisory program sponsored by Merrill Lynch, Pierce, </a:t>
            </a:r>
            <a:r>
              <a:rPr kumimoji="0" lang="en-US" sz="1000" b="0" i="1" u="none" strike="noStrike" kern="1200" cap="none" spc="0" normalizeH="0" baseline="0" noProof="0" dirty="0" err="1">
                <a:ln>
                  <a:noFill/>
                </a:ln>
                <a:solidFill>
                  <a:srgbClr val="000000"/>
                </a:solidFill>
                <a:effectLst/>
                <a:uLnTx/>
                <a:uFillTx/>
                <a:latin typeface="Calibri Light" panose="020F0302020204030204" pitchFamily="34" charset="0"/>
                <a:ea typeface="+mn-ea"/>
                <a:cs typeface="Calibri Light" panose="020F0302020204030204" pitchFamily="34" charset="0"/>
              </a:rPr>
              <a:t>Fenner</a:t>
            </a:r>
            <a:r>
              <a:rPr kumimoji="0" lang="en-US" sz="1000" b="0" i="1"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&amp; Smith Inc. (“MLPF&amp;S” or “Merrill”) that uses a probabilistic approach to determine the likelihood that participants in the program will accumulate sufficient total assets to achieve their annual retirement income goal. The recommendations provided by Personal Retirement Strategy may include a higher level of investment risk than a participant may be personally comfortable with. Participants are strongly advised to consider their personal goals, overall risk tolerance, and retirement horizon before accepting any recommendations made by Personal Retirement Strategy. Participants should carefully review the explanation of the methodology used, including key assumptions and limitations, as well as a description of services and related fees, which is provided in the Personal Retirement Strategy Brochure (ADV Part 2A). It can be obtained through Benefits OnLine® or through the Retirement &amp; Benefits Contact Center. </a:t>
            </a:r>
          </a:p>
          <a:p>
            <a:pPr marL="0" marR="0" lvl="0" indent="0" algn="l" defTabSz="457200" rtl="0" eaLnBrk="1" fontAlgn="auto" latinLnBrk="0" hangingPunct="1">
              <a:lnSpc>
                <a:spcPct val="100000"/>
              </a:lnSpc>
              <a:spcBef>
                <a:spcPts val="0"/>
              </a:spcBef>
              <a:spcAft>
                <a:spcPts val="300"/>
              </a:spcAft>
              <a:buClrTx/>
              <a:buSzTx/>
              <a:buFontTx/>
              <a:buNone/>
              <a:tabLst/>
              <a:defRPr/>
            </a:pPr>
            <a:r>
              <a:rPr kumimoji="0" lang="en-US" sz="1000" b="0" i="1"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Merrill offers a broad range of brokerage, investment advisory and other services. There are important differences between brokerage and investment advisory services, including the type of advice and assistance provided, the fees charged, and the rights and obligations of the parties. It is important to understand the differences, particularly when determining which service or services to select. </a:t>
            </a:r>
          </a:p>
          <a:p>
            <a:pPr marL="0" marR="0" lvl="0" indent="0" algn="l" defTabSz="457200" rtl="0" eaLnBrk="1" fontAlgn="auto" latinLnBrk="0" hangingPunct="1">
              <a:lnSpc>
                <a:spcPct val="100000"/>
              </a:lnSpc>
              <a:spcBef>
                <a:spcPts val="0"/>
              </a:spcBef>
              <a:spcAft>
                <a:spcPts val="300"/>
              </a:spcAft>
              <a:buClrTx/>
              <a:buSzTx/>
              <a:buFontTx/>
              <a:buNone/>
              <a:tabLst/>
              <a:defRPr/>
            </a:pPr>
            <a:r>
              <a:rPr kumimoji="0" lang="en-US" sz="1000" b="0" i="1"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IMPORTANT: The projections or other information shown in the Personal Retirement Strategy program regarding the likelihood of various investment outcomes are hypothetical in nature, do not reflect actual investment results and are not guarantees of future results. Results may vary with each use and over time.</a:t>
            </a:r>
            <a:endParaRPr kumimoji="0" lang="en-US" sz="1200" b="0" i="1"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a:p>
            <a:pPr marL="0" marR="0" lvl="0" indent="0" algn="l" defTabSz="457200" rtl="0" eaLnBrk="1" fontAlgn="auto" latinLnBrk="0" hangingPunct="1">
              <a:lnSpc>
                <a:spcPct val="100000"/>
              </a:lnSpc>
              <a:spcBef>
                <a:spcPts val="0"/>
              </a:spcBef>
              <a:spcAft>
                <a:spcPts val="300"/>
              </a:spcAft>
              <a:buClrTx/>
              <a:buSzTx/>
              <a:buFontTx/>
              <a:buNone/>
              <a:tabLst/>
              <a:defRPr/>
            </a:pPr>
            <a:r>
              <a:rPr kumimoji="0" lang="en-US" sz="1200" b="1" i="1" u="none" strike="noStrike" kern="9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Bank of America and its affiliates do not provide legal, tax or accounting advice. You should consult your legal and/or tax advisors before making any financial decisions.</a:t>
            </a:r>
            <a:r>
              <a:rPr kumimoji="0" lang="en-US" sz="1200" b="0" i="1" u="none" strike="noStrike" kern="9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a:t>
            </a:r>
          </a:p>
          <a:p>
            <a:pPr marL="0" marR="0" lvl="0" indent="0" algn="l" defTabSz="457200" rtl="0" eaLnBrk="1" fontAlgn="auto" latinLnBrk="0" hangingPunct="1">
              <a:lnSpc>
                <a:spcPct val="100000"/>
              </a:lnSpc>
              <a:spcBef>
                <a:spcPts val="0"/>
              </a:spcBef>
              <a:spcAft>
                <a:spcPts val="3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This material should be regarded as general information on health care considerations and is not intended to provide specific health care advice. If you have questions regarding your particular health care situation, please contact your health care, legal or tax advisor.</a:t>
            </a:r>
          </a:p>
          <a:p>
            <a:pPr marL="0" marR="0" lvl="0" indent="0" algn="l" defTabSz="457200" rtl="0" eaLnBrk="1" fontAlgn="auto" latinLnBrk="0" hangingPunct="1">
              <a:lnSpc>
                <a:spcPct val="100000"/>
              </a:lnSpc>
              <a:spcBef>
                <a:spcPts val="0"/>
              </a:spcBef>
              <a:spcAft>
                <a:spcPts val="3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Mutual Fund investment offerings for the Bank of America HSA are made available by Merrill Lynch, Pierce, </a:t>
            </a:r>
            <a:r>
              <a:rPr kumimoji="0" lang="en-US" sz="1000" b="0" i="0" u="none" strike="noStrike" kern="1200" cap="none" spc="0" normalizeH="0" baseline="0" noProof="0" dirty="0" err="1">
                <a:ln>
                  <a:noFill/>
                </a:ln>
                <a:solidFill>
                  <a:srgbClr val="000000"/>
                </a:solidFill>
                <a:effectLst/>
                <a:uLnTx/>
                <a:uFillTx/>
                <a:latin typeface="Calibri Light" panose="020F0302020204030204" pitchFamily="34" charset="0"/>
                <a:ea typeface="+mn-ea"/>
                <a:cs typeface="Calibri Light" panose="020F0302020204030204" pitchFamily="34" charset="0"/>
              </a:rPr>
              <a:t>Fenner</a:t>
            </a: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&amp; Smith Incorporated (“MLPF&amp;S”), a registered broker-dealer, Member SIPC and a wholly owned subsidiary of Bank of America Corporation (“</a:t>
            </a:r>
            <a:r>
              <a:rPr kumimoji="0" lang="en-US" sz="1000" b="0" i="0" u="none" strike="noStrike" kern="1200" cap="none" spc="0" normalizeH="0" baseline="0" noProof="0" dirty="0" err="1">
                <a:ln>
                  <a:noFill/>
                </a:ln>
                <a:solidFill>
                  <a:srgbClr val="000000"/>
                </a:solidFill>
                <a:effectLst/>
                <a:uLnTx/>
                <a:uFillTx/>
                <a:latin typeface="Calibri Light" panose="020F0302020204030204" pitchFamily="34" charset="0"/>
                <a:ea typeface="+mn-ea"/>
                <a:cs typeface="Calibri Light" panose="020F0302020204030204" pitchFamily="34" charset="0"/>
              </a:rPr>
              <a:t>BofA</a:t>
            </a: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Corp.”). Investments in mutual funds are held in an omnibus account at MLPF&amp;S in the name of Bank of America, N.A. (“BANA”), for the benefit of all HSA account owners. Recommendations as to HSA investment menu options are provided to BANA by the Chief Investment Office (“CIO”), Global Wealth &amp; Investment Management (“GWIM”), a division of </a:t>
            </a:r>
            <a:r>
              <a:rPr kumimoji="0" lang="en-US" sz="1000" b="0" i="0" u="none" strike="noStrike" kern="1200" cap="none" spc="0" normalizeH="0" baseline="0" noProof="0" dirty="0" err="1">
                <a:ln>
                  <a:noFill/>
                </a:ln>
                <a:solidFill>
                  <a:srgbClr val="000000"/>
                </a:solidFill>
                <a:effectLst/>
                <a:uLnTx/>
                <a:uFillTx/>
                <a:latin typeface="Calibri Light" panose="020F0302020204030204" pitchFamily="34" charset="0"/>
                <a:ea typeface="+mn-ea"/>
                <a:cs typeface="Calibri Light" panose="020F0302020204030204" pitchFamily="34" charset="0"/>
              </a:rPr>
              <a:t>BofA</a:t>
            </a: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Corp. The CIO, which provides investment strategies, due diligence, portfolio construction guidance and wealth management solutions for GWIM clients, is part of the Investment Solutions Group (ISG) of GWIM.</a:t>
            </a:r>
          </a:p>
          <a:p>
            <a:pPr marL="0" marR="0" lvl="0" indent="0" algn="l" defTabSz="457200" rtl="0" eaLnBrk="1" fontAlgn="auto" latinLnBrk="0" hangingPunct="1">
              <a:lnSpc>
                <a:spcPct val="100000"/>
              </a:lnSpc>
              <a:spcBef>
                <a:spcPts val="0"/>
              </a:spcBef>
              <a:spcAft>
                <a:spcPts val="3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Retirement and Personal Wealth Solutions is the institutional retirement business of Bank of America Corporation (“</a:t>
            </a:r>
            <a:r>
              <a:rPr kumimoji="0" lang="en-US" sz="1000" b="0" i="0" u="none" strike="noStrike" kern="1200" cap="none" spc="0" normalizeH="0" baseline="0" noProof="0" dirty="0" err="1">
                <a:ln>
                  <a:noFill/>
                </a:ln>
                <a:solidFill>
                  <a:srgbClr val="000000"/>
                </a:solidFill>
                <a:effectLst/>
                <a:uLnTx/>
                <a:uFillTx/>
                <a:latin typeface="Calibri Light" panose="020F0302020204030204" pitchFamily="34" charset="0"/>
                <a:ea typeface="+mn-ea"/>
                <a:cs typeface="Calibri Light" panose="020F0302020204030204" pitchFamily="34" charset="0"/>
              </a:rPr>
              <a:t>BofA</a:t>
            </a: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Corp.”) operating under the name “Bank of America.” Investment advisory and brokerage services are provided by wholly owned non-bank affiliates of </a:t>
            </a:r>
            <a:r>
              <a:rPr kumimoji="0" lang="en-US" sz="1000" b="0" i="0" u="none" strike="noStrike" kern="1200" cap="none" spc="0" normalizeH="0" baseline="0" noProof="0" dirty="0" err="1">
                <a:ln>
                  <a:noFill/>
                </a:ln>
                <a:solidFill>
                  <a:srgbClr val="000000"/>
                </a:solidFill>
                <a:effectLst/>
                <a:uLnTx/>
                <a:uFillTx/>
                <a:latin typeface="Calibri Light" panose="020F0302020204030204" pitchFamily="34" charset="0"/>
                <a:ea typeface="+mn-ea"/>
                <a:cs typeface="Calibri Light" panose="020F0302020204030204" pitchFamily="34" charset="0"/>
              </a:rPr>
              <a:t>BofA</a:t>
            </a: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Corp., including Merrill Lynch, Pierce, </a:t>
            </a:r>
            <a:r>
              <a:rPr kumimoji="0" lang="en-US" sz="1000" b="0" i="0" u="none" strike="noStrike" kern="1200" cap="none" spc="0" normalizeH="0" baseline="0" noProof="0" dirty="0" err="1">
                <a:ln>
                  <a:noFill/>
                </a:ln>
                <a:solidFill>
                  <a:srgbClr val="000000"/>
                </a:solidFill>
                <a:effectLst/>
                <a:uLnTx/>
                <a:uFillTx/>
                <a:latin typeface="Calibri Light" panose="020F0302020204030204" pitchFamily="34" charset="0"/>
                <a:ea typeface="+mn-ea"/>
                <a:cs typeface="Calibri Light" panose="020F0302020204030204" pitchFamily="34" charset="0"/>
              </a:rPr>
              <a:t>Fenner</a:t>
            </a: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&amp; Smith Incorporated (also referred to as "MLPF&amp;S" or "Merrill"), a dually registered broker-dealer and investment adviser and Member SIPC. Banking activities may be performed by wholly owned banking affiliates of </a:t>
            </a:r>
            <a:r>
              <a:rPr kumimoji="0" lang="en-US" sz="1000" b="0" i="0" u="none" strike="noStrike" kern="1200" cap="none" spc="0" normalizeH="0" baseline="0" noProof="0" dirty="0" err="1">
                <a:ln>
                  <a:noFill/>
                </a:ln>
                <a:solidFill>
                  <a:srgbClr val="000000"/>
                </a:solidFill>
                <a:effectLst/>
                <a:uLnTx/>
                <a:uFillTx/>
                <a:latin typeface="Calibri Light" panose="020F0302020204030204" pitchFamily="34" charset="0"/>
                <a:ea typeface="+mn-ea"/>
                <a:cs typeface="Calibri Light" panose="020F0302020204030204" pitchFamily="34" charset="0"/>
              </a:rPr>
              <a:t>BofA</a:t>
            </a: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Corp., including Bank of America, N.A., Member FDIC.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Investment products:</a:t>
            </a:r>
            <a:endPar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45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Certain Bank of America associates are registered representatives with MLPF&amp;S and may assist you with investment products and services provided through MLPF&amp;S and other nonbank investment affiliates.</a:t>
            </a:r>
          </a:p>
          <a:p>
            <a:pPr marL="0" marR="0" lvl="0" indent="0" algn="l" defTabSz="914400" rtl="0" eaLnBrk="1" fontAlgn="auto" latinLnBrk="0" hangingPunct="1">
              <a:lnSpc>
                <a:spcPct val="100000"/>
              </a:lnSpc>
              <a:spcBef>
                <a:spcPts val="0"/>
              </a:spcBef>
              <a:spcAft>
                <a:spcPts val="45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 2024 Bank of America Corporation. All rights reserved.  |  MAP  |  11/2024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       To learn about Bank of America’s environmental goals and initiatives, go to  </a:t>
            </a:r>
            <a:r>
              <a:rPr kumimoji="0" lang="en-US" sz="900" b="1" i="0" u="sng" strike="noStrike" kern="1200" cap="none" spc="0" normalizeH="0" baseline="0" noProof="0" dirty="0">
                <a:ln>
                  <a:noFill/>
                </a:ln>
                <a:solidFill>
                  <a:srgbClr val="000000"/>
                </a:solidFill>
                <a:effectLst/>
                <a:uLnTx/>
                <a:uFill>
                  <a:solidFill>
                    <a:srgbClr val="FFFFFF"/>
                  </a:solidFill>
                </a:uFill>
                <a:latin typeface="Calibri Light" panose="020F0302020204030204" pitchFamily="34" charset="0"/>
                <a:cs typeface="Calibri Light" panose="020F0302020204030204" pitchFamily="34" charset="0"/>
                <a:hlinkClick r:id="rId3"/>
              </a:rPr>
              <a:t>bankofamerica.com/environment</a:t>
            </a:r>
            <a:r>
              <a:rPr kumimoji="0" lang="en-US" sz="9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 Leaf icon is a registered trademark of Bank of America Corporation. </a:t>
            </a:r>
          </a:p>
        </p:txBody>
      </p:sp>
      <p:sp>
        <p:nvSpPr>
          <p:cNvPr id="3" name="Title 2">
            <a:extLst>
              <a:ext uri="{FF2B5EF4-FFF2-40B4-BE49-F238E27FC236}">
                <a16:creationId xmlns:a16="http://schemas.microsoft.com/office/drawing/2014/main" id="{20FB3F2C-BF0F-794A-9949-B494BA08CAE6}"/>
              </a:ext>
            </a:extLst>
          </p:cNvPr>
          <p:cNvSpPr>
            <a:spLocks noGrp="1"/>
          </p:cNvSpPr>
          <p:nvPr>
            <p:ph type="title"/>
          </p:nvPr>
        </p:nvSpPr>
        <p:spPr>
          <a:xfrm>
            <a:off x="457199" y="517760"/>
            <a:ext cx="11115107" cy="687310"/>
          </a:xfrm>
        </p:spPr>
        <p:txBody>
          <a:bodyPr/>
          <a:lstStyle/>
          <a:p>
            <a:r>
              <a:rPr lang="en-US" dirty="0"/>
              <a:t>Disclosures</a:t>
            </a:r>
          </a:p>
        </p:txBody>
      </p:sp>
      <p:graphicFrame>
        <p:nvGraphicFramePr>
          <p:cNvPr id="7" name="Table 6">
            <a:extLst>
              <a:ext uri="{FF2B5EF4-FFF2-40B4-BE49-F238E27FC236}">
                <a16:creationId xmlns:a16="http://schemas.microsoft.com/office/drawing/2014/main" id="{FFFE9534-3ADC-2547-8AC9-D26EF6F6891A}"/>
              </a:ext>
            </a:extLst>
          </p:cNvPr>
          <p:cNvGraphicFramePr>
            <a:graphicFrameLocks noGrp="1"/>
          </p:cNvGraphicFramePr>
          <p:nvPr>
            <p:extLst>
              <p:ext uri="{D42A27DB-BD31-4B8C-83A1-F6EECF244321}">
                <p14:modId xmlns:p14="http://schemas.microsoft.com/office/powerpoint/2010/main" val="4053458528"/>
              </p:ext>
            </p:extLst>
          </p:nvPr>
        </p:nvGraphicFramePr>
        <p:xfrm>
          <a:off x="457200" y="4988669"/>
          <a:ext cx="5294604" cy="228600"/>
        </p:xfrm>
        <a:graphic>
          <a:graphicData uri="http://schemas.openxmlformats.org/drawingml/2006/table">
            <a:tbl>
              <a:tblPr firstRow="1" bandRow="1">
                <a:tableStyleId>{5C22544A-7EE6-4342-B048-85BDC9FD1C3A}</a:tableStyleId>
              </a:tblPr>
              <a:tblGrid>
                <a:gridCol w="1764868">
                  <a:extLst>
                    <a:ext uri="{9D8B030D-6E8A-4147-A177-3AD203B41FA5}">
                      <a16:colId xmlns:a16="http://schemas.microsoft.com/office/drawing/2014/main" val="20000"/>
                    </a:ext>
                  </a:extLst>
                </a:gridCol>
                <a:gridCol w="1764868">
                  <a:extLst>
                    <a:ext uri="{9D8B030D-6E8A-4147-A177-3AD203B41FA5}">
                      <a16:colId xmlns:a16="http://schemas.microsoft.com/office/drawing/2014/main" val="20001"/>
                    </a:ext>
                  </a:extLst>
                </a:gridCol>
                <a:gridCol w="1764868">
                  <a:extLst>
                    <a:ext uri="{9D8B030D-6E8A-4147-A177-3AD203B41FA5}">
                      <a16:colId xmlns:a16="http://schemas.microsoft.com/office/drawing/2014/main" val="20002"/>
                    </a:ext>
                  </a:extLst>
                </a:gridCol>
              </a:tblGrid>
              <a:tr h="228600">
                <a:tc>
                  <a:txBody>
                    <a:bodyPr/>
                    <a:lstStyle/>
                    <a:p>
                      <a:pPr algn="ctr"/>
                      <a:r>
                        <a:rPr lang="en-US" sz="1100" b="1" dirty="0">
                          <a:solidFill>
                            <a:schemeClr val="tx1"/>
                          </a:solidFill>
                        </a:rPr>
                        <a:t>Are Not</a:t>
                      </a:r>
                      <a:r>
                        <a:rPr lang="en-US" sz="1100" b="1" baseline="0" dirty="0">
                          <a:solidFill>
                            <a:schemeClr val="tx1"/>
                          </a:solidFill>
                        </a:rPr>
                        <a:t> FDIC Insured</a:t>
                      </a:r>
                      <a:endParaRPr lang="en-US" sz="1100" b="1" dirty="0">
                        <a:solidFill>
                          <a:schemeClr val="tx1"/>
                        </a:solidFill>
                      </a:endParaRPr>
                    </a:p>
                  </a:txBody>
                  <a:tcPr marL="68580" marR="68580" marT="0" marB="0"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b="1" dirty="0">
                          <a:solidFill>
                            <a:schemeClr val="tx1"/>
                          </a:solidFill>
                        </a:rPr>
                        <a:t>Are Not Bank Guaranteed</a:t>
                      </a:r>
                    </a:p>
                  </a:txBody>
                  <a:tcPr marL="68580" marR="68580" marT="0" marB="0"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b="1" dirty="0">
                          <a:solidFill>
                            <a:schemeClr val="tx1"/>
                          </a:solidFill>
                        </a:rPr>
                        <a:t>May Lose</a:t>
                      </a:r>
                      <a:r>
                        <a:rPr lang="en-US" sz="1100" b="1" baseline="0" dirty="0">
                          <a:solidFill>
                            <a:schemeClr val="tx1"/>
                          </a:solidFill>
                        </a:rPr>
                        <a:t> Value</a:t>
                      </a:r>
                      <a:endParaRPr lang="en-US" sz="1100" b="1" dirty="0">
                        <a:solidFill>
                          <a:schemeClr val="tx1"/>
                        </a:solidFill>
                      </a:endParaRPr>
                    </a:p>
                  </a:txBody>
                  <a:tcPr marL="68580" marR="68580" marT="0" marB="0"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bl>
          </a:graphicData>
        </a:graphic>
      </p:graphicFrame>
      <p:sp>
        <p:nvSpPr>
          <p:cNvPr id="10" name="TextBox 9"/>
          <p:cNvSpPr txBox="1"/>
          <p:nvPr/>
        </p:nvSpPr>
        <p:spPr>
          <a:xfrm>
            <a:off x="7619999" y="0"/>
            <a:ext cx="4572000" cy="646331"/>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PRS plans only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A version of this slide MUST BE INCLUDED AND CANNOT BE MOVED! Alternate </a:t>
            </a:r>
            <a:r>
              <a:rPr kumimoji="0" lang="en-US" sz="1200" b="1"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Advice Access or no AA/PRS </a:t>
            </a: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version available</a:t>
            </a:r>
          </a:p>
        </p:txBody>
      </p:sp>
      <p:pic>
        <p:nvPicPr>
          <p:cNvPr id="11" name="Picture 10">
            <a:extLst>
              <a:ext uri="{FF2B5EF4-FFF2-40B4-BE49-F238E27FC236}">
                <a16:creationId xmlns:a16="http://schemas.microsoft.com/office/drawing/2014/main" id="{AB22EAAD-E4D7-D14D-B84A-D0B9FB566FC3}"/>
              </a:ext>
            </a:extLst>
          </p:cNvPr>
          <p:cNvPicPr>
            <a:picLocks noChangeAspect="1"/>
          </p:cNvPicPr>
          <p:nvPr/>
        </p:nvPicPr>
        <p:blipFill>
          <a:blip r:embed="rId4"/>
          <a:stretch>
            <a:fillRect/>
          </a:stretch>
        </p:blipFill>
        <p:spPr>
          <a:xfrm>
            <a:off x="414137" y="5665080"/>
            <a:ext cx="228600" cy="228600"/>
          </a:xfrm>
          <a:prstGeom prst="rect">
            <a:avLst/>
          </a:prstGeom>
        </p:spPr>
      </p:pic>
      <p:sp>
        <p:nvSpPr>
          <p:cNvPr id="13" name="Slide Number Placeholder 4">
            <a:extLst>
              <a:ext uri="{FF2B5EF4-FFF2-40B4-BE49-F238E27FC236}">
                <a16:creationId xmlns:a16="http://schemas.microsoft.com/office/drawing/2014/main" id="{E080E694-7F92-4382-8DD7-1DA02AA329A4}"/>
              </a:ext>
            </a:extLst>
          </p:cNvPr>
          <p:cNvSpPr txBox="1">
            <a:spLocks/>
          </p:cNvSpPr>
          <p:nvPr/>
        </p:nvSpPr>
        <p:spPr>
          <a:xfrm>
            <a:off x="11678231" y="6481839"/>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Light" panose="020F0302020204030204" pitchFamily="34" charset="0"/>
                <a:cs typeface="Calibri Light" panose="020F0302020204030204" pitchFamily="34" charset="0"/>
              </a:rPr>
              <a:pPr defTabSz="457200">
                <a:defRPr/>
              </a:pPr>
              <a:t>29</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4" name="Slide Number Placeholder 3">
            <a:extLst>
              <a:ext uri="{FF2B5EF4-FFF2-40B4-BE49-F238E27FC236}">
                <a16:creationId xmlns:a16="http://schemas.microsoft.com/office/drawing/2014/main" id="{64430A7F-3277-EFD0-B10E-6F2EC2676F95}"/>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29</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194634239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DDF2DE3-B143-7DA5-37FA-32E7D1316BC6}"/>
              </a:ext>
            </a:extLst>
          </p:cNvPr>
          <p:cNvSpPr>
            <a:spLocks noGrp="1"/>
          </p:cNvSpPr>
          <p:nvPr>
            <p:ph type="body" sz="quarter" idx="10"/>
          </p:nvPr>
        </p:nvSpPr>
        <p:spPr/>
        <p:txBody>
          <a:bodyPr/>
          <a:lstStyle/>
          <a:p>
            <a:r>
              <a:rPr lang="en-US" sz="2800" dirty="0">
                <a:solidFill>
                  <a:schemeClr val="accent3"/>
                </a:solidFill>
                <a:latin typeface="+mj-lt"/>
                <a:cs typeface="Calibri" panose="020F0502020204030204" pitchFamily="34" charset="0"/>
              </a:rPr>
              <a:t>Latest employee trends and i</a:t>
            </a:r>
            <a:r>
              <a:rPr lang="en-US" sz="2800" dirty="0">
                <a:solidFill>
                  <a:schemeClr val="accent3"/>
                </a:solidFill>
                <a:latin typeface="+mj-lt"/>
                <a:cs typeface="Calibri Light" panose="020F0302020204030204" pitchFamily="34" charset="0"/>
              </a:rPr>
              <a:t>nsights</a:t>
            </a:r>
          </a:p>
        </p:txBody>
      </p:sp>
    </p:spTree>
    <p:extLst>
      <p:ext uri="{BB962C8B-B14F-4D97-AF65-F5344CB8AC3E}">
        <p14:creationId xmlns:p14="http://schemas.microsoft.com/office/powerpoint/2010/main" val="339130936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B6220C6-08AF-4343-B337-462BFE77C8BF}"/>
              </a:ext>
            </a:extLst>
          </p:cNvPr>
          <p:cNvSpPr txBox="1"/>
          <p:nvPr/>
        </p:nvSpPr>
        <p:spPr>
          <a:xfrm>
            <a:off x="457200" y="1966882"/>
            <a:ext cx="11367939" cy="3926798"/>
          </a:xfrm>
          <a:prstGeom prst="rect">
            <a:avLst/>
          </a:prstGeom>
          <a:noFill/>
        </p:spPr>
        <p:txBody>
          <a:bodyPr wrap="square" lIns="0" rIns="0" rtlCol="0" anchor="b" anchorCtr="0">
            <a:noAutofit/>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Any screenshots or images included in this presentation are for illustrative purposes only, and are not meant as exact representations of the screens or communication pieces available through your plan.</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Bank of America and its affiliates do not provide legal, tax or accounting advice. You should consult your legal and/or tax advisors before making any financial decisions.</a:t>
            </a:r>
            <a:endParaRPr kumimoji="0" lang="en-US" sz="1200" b="0" i="1"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This material should be regarded as general information on health care considerations and is not intended to provide specific health care advice. If you have questions regarding your particular health care situation, please contact your health care, legal or tax advisor.</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Mutual Fund investment offerings for the Bank of America HSA are made available by Merrill Lynch, Pierce, Fenner &amp; Smith Incorporated (“MLPF&amp;S”), a registered broker-dealer, Member SIPC and a wholly owned subsidiary of Bank of America Corporation (“BofA Corp.”). Investments in mutual funds are held in an omnibus account at MLPF&amp;S in the name of Bank of America, N.A. (“BANA”), for the benefit of all HSA account owners. Recommendations as to HSA investment menu options are provided to BANA by the Chief Investment Office (“CIO”), Global Wealth &amp; Investment Management (“GWIM”), a division of BofA Corp. The CIO, which provides investment strategies, due diligence, portfolio construction guidance and wealth management solutions for GWIM clients, is part of the Investment Solutions Group (ISG) of GWIM.</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Workplace Benefits is the institutional retirement and benefits business of Bank of America Corporation (“BofA Corp.”) operating under the name “Bank of America.” Investment advisory and brokerage services are provided by wholly owned non-bank affiliates of BofA Corp., including Merrill Lynch, Pierce, Fenner &amp; Smith Incorporated (also referred to as “MLPF&amp;S” or “Merrill”), a dually registered broker-dealer and investment adviser and Member SIPC. Banking activities may be performed by wholly owned banking affiliates of BofA Corp., including Bank of America, N.A., Member FDIC.  </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Investment products: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45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Certain Bank of America associates are registered representatives with MLPF&amp;S and may assist you with investment products and services provided through MLPF&amp;S and other nonbank investment affiliates.</a:t>
            </a:r>
          </a:p>
          <a:p>
            <a:pPr marL="0" marR="0" lvl="0" indent="0" algn="l" defTabSz="914400" rtl="0" eaLnBrk="1" fontAlgn="auto" latinLnBrk="0" hangingPunct="1">
              <a:lnSpc>
                <a:spcPct val="100000"/>
              </a:lnSpc>
              <a:spcBef>
                <a:spcPts val="0"/>
              </a:spcBef>
              <a:spcAft>
                <a:spcPts val="45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 2024 Bank of America Corporation. All rights reserved.  |  MAP  |  11/2024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       To learn about Bank of America’s environmental goals and initiatives, go to  </a:t>
            </a:r>
            <a:r>
              <a:rPr kumimoji="0" lang="en-US" sz="900" b="1" i="0" u="sng" strike="noStrike" kern="1200" cap="none" spc="0" normalizeH="0" baseline="0" noProof="0" dirty="0">
                <a:ln>
                  <a:noFill/>
                </a:ln>
                <a:solidFill>
                  <a:srgbClr val="000000"/>
                </a:solidFill>
                <a:effectLst/>
                <a:uLnTx/>
                <a:uFill>
                  <a:solidFill>
                    <a:srgbClr val="FFFFFF"/>
                  </a:solidFill>
                </a:uFill>
                <a:latin typeface="Calibri Light" panose="020F0302020204030204" pitchFamily="34" charset="0"/>
                <a:cs typeface="Calibri Light" panose="020F0302020204030204" pitchFamily="34" charset="0"/>
                <a:hlinkClick r:id="rId3"/>
              </a:rPr>
              <a:t>bankofamerica.com/environment</a:t>
            </a:r>
            <a:r>
              <a:rPr kumimoji="0" lang="en-US" sz="9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 Leaf icon is a registered trademark of Bank of America Corporation. </a:t>
            </a:r>
          </a:p>
        </p:txBody>
      </p:sp>
      <p:sp>
        <p:nvSpPr>
          <p:cNvPr id="3" name="Title 2">
            <a:extLst>
              <a:ext uri="{FF2B5EF4-FFF2-40B4-BE49-F238E27FC236}">
                <a16:creationId xmlns:a16="http://schemas.microsoft.com/office/drawing/2014/main" id="{20FB3F2C-BF0F-794A-9949-B494BA08CAE6}"/>
              </a:ext>
            </a:extLst>
          </p:cNvPr>
          <p:cNvSpPr>
            <a:spLocks noGrp="1"/>
          </p:cNvSpPr>
          <p:nvPr>
            <p:ph type="title"/>
          </p:nvPr>
        </p:nvSpPr>
        <p:spPr>
          <a:xfrm>
            <a:off x="457199" y="517760"/>
            <a:ext cx="11115107" cy="687310"/>
          </a:xfrm>
        </p:spPr>
        <p:txBody>
          <a:bodyPr/>
          <a:lstStyle/>
          <a:p>
            <a:r>
              <a:rPr lang="en-US" dirty="0"/>
              <a:t>Disclosures</a:t>
            </a:r>
          </a:p>
        </p:txBody>
      </p:sp>
      <p:graphicFrame>
        <p:nvGraphicFramePr>
          <p:cNvPr id="7" name="Table 6">
            <a:extLst>
              <a:ext uri="{FF2B5EF4-FFF2-40B4-BE49-F238E27FC236}">
                <a16:creationId xmlns:a16="http://schemas.microsoft.com/office/drawing/2014/main" id="{FFFE9534-3ADC-2547-8AC9-D26EF6F6891A}"/>
              </a:ext>
            </a:extLst>
          </p:cNvPr>
          <p:cNvGraphicFramePr>
            <a:graphicFrameLocks noGrp="1"/>
          </p:cNvGraphicFramePr>
          <p:nvPr>
            <p:extLst>
              <p:ext uri="{D42A27DB-BD31-4B8C-83A1-F6EECF244321}">
                <p14:modId xmlns:p14="http://schemas.microsoft.com/office/powerpoint/2010/main" val="2325125176"/>
              </p:ext>
            </p:extLst>
          </p:nvPr>
        </p:nvGraphicFramePr>
        <p:xfrm>
          <a:off x="457200" y="4964605"/>
          <a:ext cx="5294604" cy="228600"/>
        </p:xfrm>
        <a:graphic>
          <a:graphicData uri="http://schemas.openxmlformats.org/drawingml/2006/table">
            <a:tbl>
              <a:tblPr firstRow="1" bandRow="1">
                <a:tableStyleId>{5C22544A-7EE6-4342-B048-85BDC9FD1C3A}</a:tableStyleId>
              </a:tblPr>
              <a:tblGrid>
                <a:gridCol w="1764868">
                  <a:extLst>
                    <a:ext uri="{9D8B030D-6E8A-4147-A177-3AD203B41FA5}">
                      <a16:colId xmlns:a16="http://schemas.microsoft.com/office/drawing/2014/main" val="20000"/>
                    </a:ext>
                  </a:extLst>
                </a:gridCol>
                <a:gridCol w="1764868">
                  <a:extLst>
                    <a:ext uri="{9D8B030D-6E8A-4147-A177-3AD203B41FA5}">
                      <a16:colId xmlns:a16="http://schemas.microsoft.com/office/drawing/2014/main" val="20001"/>
                    </a:ext>
                  </a:extLst>
                </a:gridCol>
                <a:gridCol w="1764868">
                  <a:extLst>
                    <a:ext uri="{9D8B030D-6E8A-4147-A177-3AD203B41FA5}">
                      <a16:colId xmlns:a16="http://schemas.microsoft.com/office/drawing/2014/main" val="20002"/>
                    </a:ext>
                  </a:extLst>
                </a:gridCol>
              </a:tblGrid>
              <a:tr h="228600">
                <a:tc>
                  <a:txBody>
                    <a:bodyPr/>
                    <a:lstStyle/>
                    <a:p>
                      <a:pPr algn="ctr"/>
                      <a:r>
                        <a:rPr lang="en-US" sz="1100" b="1" dirty="0">
                          <a:solidFill>
                            <a:schemeClr val="tx1"/>
                          </a:solidFill>
                        </a:rPr>
                        <a:t>Are Not</a:t>
                      </a:r>
                      <a:r>
                        <a:rPr lang="en-US" sz="1100" b="1" baseline="0" dirty="0">
                          <a:solidFill>
                            <a:schemeClr val="tx1"/>
                          </a:solidFill>
                        </a:rPr>
                        <a:t> FDIC Insured</a:t>
                      </a:r>
                      <a:endParaRPr lang="en-US" sz="1100" b="1" dirty="0">
                        <a:solidFill>
                          <a:schemeClr val="tx1"/>
                        </a:solidFill>
                      </a:endParaRPr>
                    </a:p>
                  </a:txBody>
                  <a:tcPr marL="68580" marR="68580" marT="0" marB="0"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b="1" dirty="0">
                          <a:solidFill>
                            <a:schemeClr val="tx1"/>
                          </a:solidFill>
                        </a:rPr>
                        <a:t>Are Not Bank Guaranteed</a:t>
                      </a:r>
                    </a:p>
                  </a:txBody>
                  <a:tcPr marL="68580" marR="68580" marT="0" marB="0"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b="1" dirty="0">
                          <a:solidFill>
                            <a:schemeClr val="tx1"/>
                          </a:solidFill>
                        </a:rPr>
                        <a:t>May Lose</a:t>
                      </a:r>
                      <a:r>
                        <a:rPr lang="en-US" sz="1100" b="1" baseline="0" dirty="0">
                          <a:solidFill>
                            <a:schemeClr val="tx1"/>
                          </a:solidFill>
                        </a:rPr>
                        <a:t> Value</a:t>
                      </a:r>
                      <a:endParaRPr lang="en-US" sz="1100" b="1" dirty="0">
                        <a:solidFill>
                          <a:schemeClr val="tx1"/>
                        </a:solidFill>
                      </a:endParaRPr>
                    </a:p>
                  </a:txBody>
                  <a:tcPr marL="68580" marR="68580" marT="0" marB="0"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bl>
          </a:graphicData>
        </a:graphic>
      </p:graphicFrame>
      <p:sp>
        <p:nvSpPr>
          <p:cNvPr id="10" name="TextBox 9"/>
          <p:cNvSpPr txBox="1"/>
          <p:nvPr/>
        </p:nvSpPr>
        <p:spPr>
          <a:xfrm>
            <a:off x="7620000" y="0"/>
            <a:ext cx="4572000" cy="646331"/>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Advice Access plans only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A version of this slide MUST BE INCLUDED AND CANNOT BE MOVED! Alternate PRS version or AA version available</a:t>
            </a:r>
          </a:p>
        </p:txBody>
      </p:sp>
      <p:pic>
        <p:nvPicPr>
          <p:cNvPr id="11" name="Picture 10">
            <a:extLst>
              <a:ext uri="{FF2B5EF4-FFF2-40B4-BE49-F238E27FC236}">
                <a16:creationId xmlns:a16="http://schemas.microsoft.com/office/drawing/2014/main" id="{AB22EAAD-E4D7-D14D-B84A-D0B9FB566FC3}"/>
              </a:ext>
            </a:extLst>
          </p:cNvPr>
          <p:cNvPicPr>
            <a:picLocks noChangeAspect="1"/>
          </p:cNvPicPr>
          <p:nvPr/>
        </p:nvPicPr>
        <p:blipFill>
          <a:blip r:embed="rId4"/>
          <a:stretch>
            <a:fillRect/>
          </a:stretch>
        </p:blipFill>
        <p:spPr>
          <a:xfrm>
            <a:off x="402105" y="5665080"/>
            <a:ext cx="228600" cy="228600"/>
          </a:xfrm>
          <a:prstGeom prst="rect">
            <a:avLst/>
          </a:prstGeom>
        </p:spPr>
      </p:pic>
      <p:sp>
        <p:nvSpPr>
          <p:cNvPr id="13" name="Slide Number Placeholder 4">
            <a:extLst>
              <a:ext uri="{FF2B5EF4-FFF2-40B4-BE49-F238E27FC236}">
                <a16:creationId xmlns:a16="http://schemas.microsoft.com/office/drawing/2014/main" id="{E080E694-7F92-4382-8DD7-1DA02AA329A4}"/>
              </a:ext>
            </a:extLst>
          </p:cNvPr>
          <p:cNvSpPr txBox="1">
            <a:spLocks/>
          </p:cNvSpPr>
          <p:nvPr/>
        </p:nvSpPr>
        <p:spPr>
          <a:xfrm>
            <a:off x="11678231" y="6481839"/>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Light" panose="020F0302020204030204" pitchFamily="34" charset="0"/>
                <a:cs typeface="Calibri Light" panose="020F0302020204030204" pitchFamily="34" charset="0"/>
              </a:rPr>
              <a:pPr defTabSz="457200">
                <a:defRPr/>
              </a:pPr>
              <a:t>30</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4" name="Slide Number Placeholder 3">
            <a:extLst>
              <a:ext uri="{FF2B5EF4-FFF2-40B4-BE49-F238E27FC236}">
                <a16:creationId xmlns:a16="http://schemas.microsoft.com/office/drawing/2014/main" id="{64430A7F-3277-EFD0-B10E-6F2EC2676F95}"/>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30</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1228471230"/>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Slide Number Placeholder 40">
            <a:extLst>
              <a:ext uri="{FF2B5EF4-FFF2-40B4-BE49-F238E27FC236}">
                <a16:creationId xmlns:a16="http://schemas.microsoft.com/office/drawing/2014/main" id="{B719E8A5-5DC5-F5AF-A71E-2F8BF3DA6E06}"/>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31</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3" name="Title 2">
            <a:extLst>
              <a:ext uri="{FF2B5EF4-FFF2-40B4-BE49-F238E27FC236}">
                <a16:creationId xmlns:a16="http://schemas.microsoft.com/office/drawing/2014/main" id="{3422DCFF-1E28-803F-221C-B67FCB73B639}"/>
              </a:ext>
            </a:extLst>
          </p:cNvPr>
          <p:cNvSpPr>
            <a:spLocks noGrp="1"/>
          </p:cNvSpPr>
          <p:nvPr>
            <p:ph type="title"/>
          </p:nvPr>
        </p:nvSpPr>
        <p:spPr/>
        <p:txBody>
          <a:bodyPr/>
          <a:lstStyle/>
          <a:p>
            <a:r>
              <a:rPr lang="en-US" sz="3200" dirty="0"/>
              <a:t>Globally, equity awards are an essential part of total compensation</a:t>
            </a:r>
          </a:p>
        </p:txBody>
      </p:sp>
      <p:grpSp>
        <p:nvGrpSpPr>
          <p:cNvPr id="17" name="Group 16">
            <a:extLst>
              <a:ext uri="{FF2B5EF4-FFF2-40B4-BE49-F238E27FC236}">
                <a16:creationId xmlns:a16="http://schemas.microsoft.com/office/drawing/2014/main" id="{9E32BB61-6D70-A9BA-C601-A1F56B435094}"/>
              </a:ext>
            </a:extLst>
          </p:cNvPr>
          <p:cNvGrpSpPr/>
          <p:nvPr/>
        </p:nvGrpSpPr>
        <p:grpSpPr>
          <a:xfrm>
            <a:off x="2038350" y="5113329"/>
            <a:ext cx="8115300" cy="880567"/>
            <a:chOff x="457200" y="4634263"/>
            <a:chExt cx="11138584" cy="880567"/>
          </a:xfrm>
        </p:grpSpPr>
        <p:sp>
          <p:nvSpPr>
            <p:cNvPr id="64" name="Rectangle 63">
              <a:extLst>
                <a:ext uri="{FF2B5EF4-FFF2-40B4-BE49-F238E27FC236}">
                  <a16:creationId xmlns:a16="http://schemas.microsoft.com/office/drawing/2014/main" id="{9501F1C6-BF1A-4AF2-9AA0-5DD1BCBB0D10}"/>
                </a:ext>
              </a:extLst>
            </p:cNvPr>
            <p:cNvSpPr/>
            <p:nvPr/>
          </p:nvSpPr>
          <p:spPr bwMode="auto">
            <a:xfrm>
              <a:off x="457200" y="4634263"/>
              <a:ext cx="11138584" cy="880567"/>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63" name="TextBox 62">
              <a:extLst>
                <a:ext uri="{FF2B5EF4-FFF2-40B4-BE49-F238E27FC236}">
                  <a16:creationId xmlns:a16="http://schemas.microsoft.com/office/drawing/2014/main" id="{3954BEEB-5E8D-889D-F1EA-8A6A5DCCC392}"/>
                </a:ext>
              </a:extLst>
            </p:cNvPr>
            <p:cNvSpPr txBox="1"/>
            <p:nvPr/>
          </p:nvSpPr>
          <p:spPr>
            <a:xfrm>
              <a:off x="654716" y="4713999"/>
              <a:ext cx="10735615" cy="741681"/>
            </a:xfrm>
            <a:prstGeom prst="rect">
              <a:avLst/>
            </a:prstGeom>
            <a:noFill/>
          </p:spPr>
          <p:txBody>
            <a:bodyPr wrap="square" lIns="0" tIns="0" rIns="0" bIns="0" rtlCol="0">
              <a:noAutofit/>
            </a:bodyPr>
            <a:lstStyle/>
            <a:p>
              <a:pPr marL="0" marR="0" lvl="0" indent="0" algn="ctr" defTabSz="457200" rtl="0" eaLnBrk="1" fontAlgn="auto" latinLnBrk="0" hangingPunct="1">
                <a:spcBef>
                  <a:spcPts val="0"/>
                </a:spcBef>
                <a:spcAft>
                  <a:spcPts val="1200"/>
                </a:spcAft>
                <a:buClrTx/>
                <a:buSzTx/>
                <a:buFontTx/>
                <a:buNone/>
                <a:tabLst/>
                <a:defRPr/>
              </a:pPr>
              <a:r>
                <a:rPr kumimoji="0" lang="en-US" sz="2200"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Connecting with your employees when it matters most</a:t>
              </a:r>
              <a:br>
                <a:rPr kumimoji="0" lang="en-US" sz="2200"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br>
              <a:r>
                <a:rPr kumimoji="0" lang="en-US" sz="2200"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helps support their financial well-being.</a:t>
              </a:r>
            </a:p>
          </p:txBody>
        </p:sp>
      </p:grpSp>
      <p:grpSp>
        <p:nvGrpSpPr>
          <p:cNvPr id="16" name="Group 15">
            <a:extLst>
              <a:ext uri="{FF2B5EF4-FFF2-40B4-BE49-F238E27FC236}">
                <a16:creationId xmlns:a16="http://schemas.microsoft.com/office/drawing/2014/main" id="{DE4E22E6-F428-8D39-7D0D-CB2D7226055E}"/>
              </a:ext>
            </a:extLst>
          </p:cNvPr>
          <p:cNvGrpSpPr/>
          <p:nvPr/>
        </p:nvGrpSpPr>
        <p:grpSpPr>
          <a:xfrm>
            <a:off x="358064" y="1567569"/>
            <a:ext cx="11309492" cy="3324969"/>
            <a:chOff x="358064" y="1567569"/>
            <a:chExt cx="11309492" cy="3324969"/>
          </a:xfrm>
        </p:grpSpPr>
        <p:grpSp>
          <p:nvGrpSpPr>
            <p:cNvPr id="2" name="Group 1">
              <a:extLst>
                <a:ext uri="{FF2B5EF4-FFF2-40B4-BE49-F238E27FC236}">
                  <a16:creationId xmlns:a16="http://schemas.microsoft.com/office/drawing/2014/main" id="{F5117A99-D5CD-237A-D067-CB0E2BA4EB02}"/>
                </a:ext>
              </a:extLst>
            </p:cNvPr>
            <p:cNvGrpSpPr/>
            <p:nvPr/>
          </p:nvGrpSpPr>
          <p:grpSpPr>
            <a:xfrm>
              <a:off x="1869975" y="1567569"/>
              <a:ext cx="4607593" cy="3088227"/>
              <a:chOff x="5035073" y="1186027"/>
              <a:chExt cx="4607593" cy="3088227"/>
            </a:xfrm>
          </p:grpSpPr>
          <p:graphicFrame>
            <p:nvGraphicFramePr>
              <p:cNvPr id="5" name="Chart 4">
                <a:extLst>
                  <a:ext uri="{FF2B5EF4-FFF2-40B4-BE49-F238E27FC236}">
                    <a16:creationId xmlns:a16="http://schemas.microsoft.com/office/drawing/2014/main" id="{AF292238-E0B2-93D8-8DC2-7D18F884A989}"/>
                  </a:ext>
                </a:extLst>
              </p:cNvPr>
              <p:cNvGraphicFramePr/>
              <p:nvPr>
                <p:extLst>
                  <p:ext uri="{D42A27DB-BD31-4B8C-83A1-F6EECF244321}">
                    <p14:modId xmlns:p14="http://schemas.microsoft.com/office/powerpoint/2010/main" val="3453706918"/>
                  </p:ext>
                </p:extLst>
              </p:nvPr>
            </p:nvGraphicFramePr>
            <p:xfrm>
              <a:off x="5035073" y="1186027"/>
              <a:ext cx="4607593" cy="308822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2DC06298-4CEE-DAF4-6454-17BBED4AB0AA}"/>
                  </a:ext>
                </a:extLst>
              </p:cNvPr>
              <p:cNvSpPr txBox="1"/>
              <p:nvPr/>
            </p:nvSpPr>
            <p:spPr>
              <a:xfrm>
                <a:off x="6782337" y="2077762"/>
                <a:ext cx="1210650" cy="646331"/>
              </a:xfrm>
              <a:prstGeom prst="rect">
                <a:avLst/>
              </a:prstGeom>
              <a:noFill/>
            </p:spPr>
            <p:txBody>
              <a:bodyPr wrap="square" rtlCol="0">
                <a:spAutoFit/>
              </a:bodyPr>
              <a:lstStyle/>
              <a:p>
                <a:pPr algn="ctr"/>
                <a:r>
                  <a:rPr lang="en-US" sz="3600" dirty="0">
                    <a:solidFill>
                      <a:schemeClr val="accent3"/>
                    </a:solidFill>
                    <a:latin typeface="+mj-lt"/>
                  </a:rPr>
                  <a:t>62%</a:t>
                </a:r>
              </a:p>
            </p:txBody>
          </p:sp>
          <p:sp>
            <p:nvSpPr>
              <p:cNvPr id="10" name="TextBox 9">
                <a:extLst>
                  <a:ext uri="{FF2B5EF4-FFF2-40B4-BE49-F238E27FC236}">
                    <a16:creationId xmlns:a16="http://schemas.microsoft.com/office/drawing/2014/main" id="{A7245259-B9D0-919A-43A5-CB3541862029}"/>
                  </a:ext>
                </a:extLst>
              </p:cNvPr>
              <p:cNvSpPr txBox="1"/>
              <p:nvPr/>
            </p:nvSpPr>
            <p:spPr>
              <a:xfrm>
                <a:off x="6478101" y="2690336"/>
                <a:ext cx="1712641"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Increased # of employees receiving awards</a:t>
                </a:r>
              </a:p>
            </p:txBody>
          </p:sp>
        </p:grpSp>
        <p:grpSp>
          <p:nvGrpSpPr>
            <p:cNvPr id="11" name="Group 10">
              <a:extLst>
                <a:ext uri="{FF2B5EF4-FFF2-40B4-BE49-F238E27FC236}">
                  <a16:creationId xmlns:a16="http://schemas.microsoft.com/office/drawing/2014/main" id="{5BB70374-7193-9E87-1744-A26D22BAD9F6}"/>
                </a:ext>
              </a:extLst>
            </p:cNvPr>
            <p:cNvGrpSpPr/>
            <p:nvPr/>
          </p:nvGrpSpPr>
          <p:grpSpPr>
            <a:xfrm>
              <a:off x="5172233" y="1567569"/>
              <a:ext cx="4607593" cy="3088227"/>
              <a:chOff x="8104921" y="1186027"/>
              <a:chExt cx="4607593" cy="3088227"/>
            </a:xfrm>
          </p:grpSpPr>
          <p:graphicFrame>
            <p:nvGraphicFramePr>
              <p:cNvPr id="12" name="Chart 11">
                <a:extLst>
                  <a:ext uri="{FF2B5EF4-FFF2-40B4-BE49-F238E27FC236}">
                    <a16:creationId xmlns:a16="http://schemas.microsoft.com/office/drawing/2014/main" id="{BBAE4A4A-139F-A34F-3A9C-81DF73D2BCEE}"/>
                  </a:ext>
                </a:extLst>
              </p:cNvPr>
              <p:cNvGraphicFramePr/>
              <p:nvPr>
                <p:extLst>
                  <p:ext uri="{D42A27DB-BD31-4B8C-83A1-F6EECF244321}">
                    <p14:modId xmlns:p14="http://schemas.microsoft.com/office/powerpoint/2010/main" val="1736693707"/>
                  </p:ext>
                </p:extLst>
              </p:nvPr>
            </p:nvGraphicFramePr>
            <p:xfrm>
              <a:off x="8104921" y="1186027"/>
              <a:ext cx="4607593" cy="3088227"/>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2">
                <a:extLst>
                  <a:ext uri="{FF2B5EF4-FFF2-40B4-BE49-F238E27FC236}">
                    <a16:creationId xmlns:a16="http://schemas.microsoft.com/office/drawing/2014/main" id="{DF2E0BDE-85CA-E83B-A73B-F956F43073DA}"/>
                  </a:ext>
                </a:extLst>
              </p:cNvPr>
              <p:cNvSpPr txBox="1"/>
              <p:nvPr/>
            </p:nvSpPr>
            <p:spPr>
              <a:xfrm>
                <a:off x="9886853" y="2077762"/>
                <a:ext cx="1043729" cy="646331"/>
              </a:xfrm>
              <a:prstGeom prst="rect">
                <a:avLst/>
              </a:prstGeom>
              <a:noFill/>
            </p:spPr>
            <p:txBody>
              <a:bodyPr wrap="square" rtlCol="0">
                <a:spAutoFit/>
              </a:bodyPr>
              <a:lstStyle/>
              <a:p>
                <a:pPr algn="ctr"/>
                <a:r>
                  <a:rPr lang="en-US" sz="3600" dirty="0">
                    <a:solidFill>
                      <a:schemeClr val="accent3"/>
                    </a:solidFill>
                    <a:latin typeface="+mj-lt"/>
                  </a:rPr>
                  <a:t>54%</a:t>
                </a:r>
              </a:p>
            </p:txBody>
          </p:sp>
          <p:sp>
            <p:nvSpPr>
              <p:cNvPr id="14" name="TextBox 13">
                <a:extLst>
                  <a:ext uri="{FF2B5EF4-FFF2-40B4-BE49-F238E27FC236}">
                    <a16:creationId xmlns:a16="http://schemas.microsoft.com/office/drawing/2014/main" id="{BA0B02D8-9F4E-2753-DA00-FADFDB7FA921}"/>
                  </a:ext>
                </a:extLst>
              </p:cNvPr>
              <p:cNvSpPr txBox="1"/>
              <p:nvPr/>
            </p:nvSpPr>
            <p:spPr>
              <a:xfrm>
                <a:off x="9697865" y="2690336"/>
                <a:ext cx="142170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Increased award value</a:t>
                </a:r>
              </a:p>
            </p:txBody>
          </p:sp>
        </p:grpSp>
        <p:grpSp>
          <p:nvGrpSpPr>
            <p:cNvPr id="4" name="Group 3">
              <a:extLst>
                <a:ext uri="{FF2B5EF4-FFF2-40B4-BE49-F238E27FC236}">
                  <a16:creationId xmlns:a16="http://schemas.microsoft.com/office/drawing/2014/main" id="{0C97563F-C0D7-14CB-7BA5-01DF2E5A5FBD}"/>
                </a:ext>
              </a:extLst>
            </p:cNvPr>
            <p:cNvGrpSpPr/>
            <p:nvPr/>
          </p:nvGrpSpPr>
          <p:grpSpPr>
            <a:xfrm>
              <a:off x="9315520" y="1662603"/>
              <a:ext cx="2352036" cy="3229935"/>
              <a:chOff x="136338" y="1822132"/>
              <a:chExt cx="2352036" cy="3229935"/>
            </a:xfrm>
          </p:grpSpPr>
          <p:sp>
            <p:nvSpPr>
              <p:cNvPr id="39" name="TextBox 38">
                <a:extLst>
                  <a:ext uri="{FF2B5EF4-FFF2-40B4-BE49-F238E27FC236}">
                    <a16:creationId xmlns:a16="http://schemas.microsoft.com/office/drawing/2014/main" id="{F9C8074F-44AC-8248-F8A5-145256F5F638}"/>
                  </a:ext>
                </a:extLst>
              </p:cNvPr>
              <p:cNvSpPr txBox="1"/>
              <p:nvPr/>
            </p:nvSpPr>
            <p:spPr>
              <a:xfrm>
                <a:off x="136338" y="1822132"/>
                <a:ext cx="2352035" cy="830997"/>
              </a:xfrm>
              <a:prstGeom prst="rect">
                <a:avLst/>
              </a:prstGeom>
              <a:noFill/>
            </p:spPr>
            <p:txBody>
              <a:bodyPr wrap="square" rtlCol="0">
                <a:spAutoFit/>
              </a:bodyPr>
              <a:lstStyle/>
              <a:p>
                <a:pPr algn="ctr"/>
                <a:r>
                  <a:rPr lang="en-US" sz="2400" b="1" dirty="0">
                    <a:solidFill>
                      <a:schemeClr val="accent3"/>
                    </a:solidFill>
                    <a:latin typeface="+mj-lt"/>
                  </a:rPr>
                  <a:t>Employees want benefits that:*</a:t>
                </a:r>
              </a:p>
            </p:txBody>
          </p:sp>
          <p:sp>
            <p:nvSpPr>
              <p:cNvPr id="40" name="TextBox 39">
                <a:extLst>
                  <a:ext uri="{FF2B5EF4-FFF2-40B4-BE49-F238E27FC236}">
                    <a16:creationId xmlns:a16="http://schemas.microsoft.com/office/drawing/2014/main" id="{9F7BD695-5FE9-593E-B778-7D1B7A46DC7C}"/>
                  </a:ext>
                </a:extLst>
              </p:cNvPr>
              <p:cNvSpPr txBox="1"/>
              <p:nvPr/>
            </p:nvSpPr>
            <p:spPr>
              <a:xfrm>
                <a:off x="136339" y="2805298"/>
                <a:ext cx="2352035" cy="2246769"/>
              </a:xfrm>
              <a:prstGeom prst="rect">
                <a:avLst/>
              </a:prstGeom>
              <a:noFill/>
            </p:spPr>
            <p:txBody>
              <a:bodyPr wrap="square" rtlCol="0">
                <a:spAutoFit/>
              </a:bodyPr>
              <a:lstStyle/>
              <a:p>
                <a:pPr algn="ctr"/>
                <a:r>
                  <a:rPr kumimoji="0" lang="en-US" sz="2000" b="0" i="0" u="none" strike="noStrike" kern="1200" cap="none" spc="0" normalizeH="0" baseline="0" noProof="0" dirty="0">
                    <a:ln>
                      <a:noFill/>
                    </a:ln>
                    <a:effectLst/>
                    <a:uLnTx/>
                    <a:uFillTx/>
                    <a:latin typeface="Calibri Light" panose="020F0302020204030204" pitchFamily="34" charset="0"/>
                    <a:ea typeface="+mn-ea"/>
                    <a:cs typeface="Calibri Light" panose="020F0302020204030204" pitchFamily="34" charset="0"/>
                  </a:rPr>
                  <a:t>contribute to their overall well-being </a:t>
                </a:r>
              </a:p>
              <a:p>
                <a:pPr algn="ctr"/>
                <a:endParaRPr lang="en-US" sz="2000" dirty="0">
                  <a:latin typeface="Calibri Light" panose="020F0302020204030204" pitchFamily="34" charset="0"/>
                  <a:cs typeface="Calibri Light" panose="020F0302020204030204" pitchFamily="34" charset="0"/>
                </a:endParaRPr>
              </a:p>
              <a:p>
                <a:pPr algn="ctr"/>
                <a:r>
                  <a:rPr kumimoji="0" lang="en-US" sz="2000" b="0" i="0" u="none" strike="noStrike" kern="1200" cap="none" spc="0" normalizeH="0" baseline="0" noProof="0" dirty="0">
                    <a:ln>
                      <a:noFill/>
                    </a:ln>
                    <a:effectLst/>
                    <a:uLnTx/>
                    <a:uFillTx/>
                    <a:latin typeface="Calibri Light" panose="020F0302020204030204" pitchFamily="34" charset="0"/>
                    <a:ea typeface="+mn-ea"/>
                    <a:cs typeface="Calibri Light" panose="020F0302020204030204" pitchFamily="34" charset="0"/>
                  </a:rPr>
                  <a:t>can help them balance their current and future financial priorities</a:t>
                </a:r>
              </a:p>
            </p:txBody>
          </p:sp>
        </p:grpSp>
        <p:sp>
          <p:nvSpPr>
            <p:cNvPr id="9" name="TextBox 8">
              <a:extLst>
                <a:ext uri="{FF2B5EF4-FFF2-40B4-BE49-F238E27FC236}">
                  <a16:creationId xmlns:a16="http://schemas.microsoft.com/office/drawing/2014/main" id="{DF0FCE3D-2A89-2003-2A71-75F60F39731D}"/>
                </a:ext>
              </a:extLst>
            </p:cNvPr>
            <p:cNvSpPr txBox="1"/>
            <p:nvPr/>
          </p:nvSpPr>
          <p:spPr>
            <a:xfrm>
              <a:off x="358064" y="1663200"/>
              <a:ext cx="2180545" cy="132343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sz="2000" dirty="0">
                  <a:solidFill>
                    <a:srgbClr val="000000"/>
                  </a:solidFill>
                  <a:latin typeface="Calibri Light" panose="020F0302020204030204" pitchFamily="34" charset="0"/>
                  <a:cs typeface="Calibri Light" panose="020F0302020204030204" pitchFamily="34" charset="0"/>
                </a:rPr>
                <a:t>Companies are willing to invest more, specifically in North America:</a:t>
              </a:r>
              <a:endParaRPr kumimoji="0" lang="en-US" sz="20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sp>
        <p:nvSpPr>
          <p:cNvPr id="15" name="TextBox 14">
            <a:extLst>
              <a:ext uri="{FF2B5EF4-FFF2-40B4-BE49-F238E27FC236}">
                <a16:creationId xmlns:a16="http://schemas.microsoft.com/office/drawing/2014/main" id="{96790822-1638-8D90-86EA-8A6FF5E782E1}"/>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Equity only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Alternate DC/integrated client version available</a:t>
            </a:r>
          </a:p>
        </p:txBody>
      </p:sp>
      <p:sp>
        <p:nvSpPr>
          <p:cNvPr id="18" name="TextBox 17">
            <a:extLst>
              <a:ext uri="{FF2B5EF4-FFF2-40B4-BE49-F238E27FC236}">
                <a16:creationId xmlns:a16="http://schemas.microsoft.com/office/drawing/2014/main" id="{0D8998C1-F963-359B-3D23-EC3FDAC42909}"/>
              </a:ext>
            </a:extLst>
          </p:cNvPr>
          <p:cNvSpPr txBox="1"/>
          <p:nvPr/>
        </p:nvSpPr>
        <p:spPr>
          <a:xfrm>
            <a:off x="457199" y="6036422"/>
            <a:ext cx="2892176" cy="2308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effectLst/>
                <a:uLnTx/>
                <a:uFillTx/>
                <a:latin typeface="Calibri Light" panose="020F0302020204030204" pitchFamily="34" charset="0"/>
                <a:cs typeface="Calibri Light" panose="020F0302020204030204" pitchFamily="34" charset="0"/>
              </a:rPr>
              <a:t>Source: GEO Global Equity Insights Survey 2024</a:t>
            </a:r>
          </a:p>
        </p:txBody>
      </p:sp>
      <p:sp>
        <p:nvSpPr>
          <p:cNvPr id="19" name="TextBox 18">
            <a:extLst>
              <a:ext uri="{FF2B5EF4-FFF2-40B4-BE49-F238E27FC236}">
                <a16:creationId xmlns:a16="http://schemas.microsoft.com/office/drawing/2014/main" id="{9E3B03B7-6B4B-7973-8AAC-1AA413C62CDC}"/>
              </a:ext>
            </a:extLst>
          </p:cNvPr>
          <p:cNvSpPr txBox="1"/>
          <p:nvPr/>
        </p:nvSpPr>
        <p:spPr>
          <a:xfrm>
            <a:off x="8995023" y="6040072"/>
            <a:ext cx="2892176" cy="2308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effectLst/>
                <a:uLnTx/>
                <a:uFillTx/>
                <a:latin typeface="Calibri Light" panose="020F0302020204030204" pitchFamily="34" charset="0"/>
                <a:cs typeface="Calibri Light" panose="020F0302020204030204" pitchFamily="34" charset="0"/>
              </a:rPr>
              <a:t>*Bank of America 2024 Workplace Benefits Report</a:t>
            </a:r>
          </a:p>
        </p:txBody>
      </p:sp>
    </p:spTree>
    <p:extLst>
      <p:ext uri="{BB962C8B-B14F-4D97-AF65-F5344CB8AC3E}">
        <p14:creationId xmlns:p14="http://schemas.microsoft.com/office/powerpoint/2010/main" val="35271948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lide Number Placeholder 30">
            <a:extLst>
              <a:ext uri="{FF2B5EF4-FFF2-40B4-BE49-F238E27FC236}">
                <a16:creationId xmlns:a16="http://schemas.microsoft.com/office/drawing/2014/main" id="{F31A985D-7A67-C0FC-5A3D-70BA4E7C6009}"/>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32</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5" name="Title 14">
            <a:extLst>
              <a:ext uri="{FF2B5EF4-FFF2-40B4-BE49-F238E27FC236}">
                <a16:creationId xmlns:a16="http://schemas.microsoft.com/office/drawing/2014/main" id="{7DCDFA3A-312D-E764-6D12-076B796BDAC5}"/>
              </a:ext>
            </a:extLst>
          </p:cNvPr>
          <p:cNvSpPr>
            <a:spLocks noGrp="1"/>
          </p:cNvSpPr>
          <p:nvPr>
            <p:ph type="title"/>
          </p:nvPr>
        </p:nvSpPr>
        <p:spPr/>
        <p:txBody>
          <a:bodyPr/>
          <a:lstStyle/>
          <a:p>
            <a:r>
              <a:rPr lang="en-US" sz="3200" dirty="0"/>
              <a:t>We know what works to engage employees</a:t>
            </a:r>
            <a:br>
              <a:rPr lang="en-US" sz="3200" dirty="0"/>
            </a:br>
            <a:endParaRPr lang="en-US" sz="3200" dirty="0"/>
          </a:p>
        </p:txBody>
      </p:sp>
      <p:sp>
        <p:nvSpPr>
          <p:cNvPr id="10" name="TextBox 9">
            <a:extLst>
              <a:ext uri="{FF2B5EF4-FFF2-40B4-BE49-F238E27FC236}">
                <a16:creationId xmlns:a16="http://schemas.microsoft.com/office/drawing/2014/main" id="{9DE8B275-2B67-45E4-6997-98AA6785C067}"/>
              </a:ext>
            </a:extLst>
          </p:cNvPr>
          <p:cNvSpPr txBox="1"/>
          <p:nvPr/>
        </p:nvSpPr>
        <p:spPr>
          <a:xfrm>
            <a:off x="7525745" y="5388430"/>
            <a:ext cx="2646628" cy="2308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effectLst/>
                <a:uLnTx/>
                <a:uFillTx/>
                <a:latin typeface="Calibri Light" panose="020F0302020204030204" pitchFamily="34" charset="0"/>
                <a:cs typeface="Calibri Light" panose="020F0302020204030204" pitchFamily="34" charset="0"/>
              </a:rPr>
              <a:t>Source: Bank of America 2024 event results </a:t>
            </a:r>
          </a:p>
        </p:txBody>
      </p:sp>
      <p:sp>
        <p:nvSpPr>
          <p:cNvPr id="17" name="TextBox 16">
            <a:extLst>
              <a:ext uri="{FF2B5EF4-FFF2-40B4-BE49-F238E27FC236}">
                <a16:creationId xmlns:a16="http://schemas.microsoft.com/office/drawing/2014/main" id="{5F2A06EE-8219-7815-55C1-42F26099DC5B}"/>
              </a:ext>
            </a:extLst>
          </p:cNvPr>
          <p:cNvSpPr txBox="1"/>
          <p:nvPr/>
        </p:nvSpPr>
        <p:spPr>
          <a:xfrm>
            <a:off x="7619139" y="1262879"/>
            <a:ext cx="3882737" cy="400110"/>
          </a:xfrm>
          <a:prstGeom prst="rect">
            <a:avLst/>
          </a:prstGeom>
          <a:noFill/>
        </p:spPr>
        <p:txBody>
          <a:bodyPr wrap="square" rtlCol="0">
            <a:spAutoFit/>
          </a:bodyPr>
          <a:lstStyle/>
          <a:p>
            <a:r>
              <a:rPr lang="en-US" sz="2000" dirty="0">
                <a:latin typeface="+mj-lt"/>
                <a:cs typeface="Calibri Light" panose="020F0302020204030204" pitchFamily="34" charset="0"/>
              </a:rPr>
              <a:t>Global equity award events educate </a:t>
            </a:r>
          </a:p>
        </p:txBody>
      </p:sp>
      <p:sp>
        <p:nvSpPr>
          <p:cNvPr id="16" name="TextBox 15">
            <a:extLst>
              <a:ext uri="{FF2B5EF4-FFF2-40B4-BE49-F238E27FC236}">
                <a16:creationId xmlns:a16="http://schemas.microsoft.com/office/drawing/2014/main" id="{B00F8C98-C997-5728-35B8-8A1B56A27CAC}"/>
              </a:ext>
            </a:extLst>
          </p:cNvPr>
          <p:cNvSpPr txBox="1"/>
          <p:nvPr/>
        </p:nvSpPr>
        <p:spPr>
          <a:xfrm>
            <a:off x="503358" y="5827416"/>
            <a:ext cx="1199433" cy="2308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effectLst/>
                <a:uLnTx/>
                <a:uFillTx/>
                <a:latin typeface="Calibri Light" panose="020F0302020204030204" pitchFamily="34" charset="0"/>
                <a:cs typeface="Calibri Light" panose="020F0302020204030204" pitchFamily="34" charset="0"/>
              </a:rPr>
              <a:t>YTD as of </a:t>
            </a:r>
            <a:r>
              <a:rPr lang="en-US" sz="900" dirty="0">
                <a:latin typeface="Calibri Light" panose="020F0302020204030204" pitchFamily="34" charset="0"/>
                <a:cs typeface="Calibri Light" panose="020F0302020204030204" pitchFamily="34" charset="0"/>
              </a:rPr>
              <a:t>9</a:t>
            </a:r>
            <a:r>
              <a:rPr kumimoji="0" lang="en-US" sz="900" b="0" i="0" u="none" strike="noStrike" kern="1200" cap="none" spc="0" normalizeH="0" baseline="0" noProof="0" dirty="0">
                <a:ln>
                  <a:noFill/>
                </a:ln>
                <a:effectLst/>
                <a:uLnTx/>
                <a:uFillTx/>
                <a:latin typeface="Calibri Light" panose="020F0302020204030204" pitchFamily="34" charset="0"/>
                <a:cs typeface="Calibri Light" panose="020F0302020204030204" pitchFamily="34" charset="0"/>
              </a:rPr>
              <a:t>/30/2024</a:t>
            </a:r>
          </a:p>
        </p:txBody>
      </p:sp>
      <p:sp>
        <p:nvSpPr>
          <p:cNvPr id="20" name="TextBox 19">
            <a:extLst>
              <a:ext uri="{FF2B5EF4-FFF2-40B4-BE49-F238E27FC236}">
                <a16:creationId xmlns:a16="http://schemas.microsoft.com/office/drawing/2014/main" id="{B563FDCD-4569-BA4B-3244-DC631ECD4909}"/>
              </a:ext>
            </a:extLst>
          </p:cNvPr>
          <p:cNvSpPr txBox="1"/>
          <p:nvPr/>
        </p:nvSpPr>
        <p:spPr>
          <a:xfrm>
            <a:off x="479526" y="3932467"/>
            <a:ext cx="6463631" cy="400110"/>
          </a:xfrm>
          <a:prstGeom prst="rect">
            <a:avLst/>
          </a:prstGeom>
          <a:noFill/>
        </p:spPr>
        <p:txBody>
          <a:bodyPr wrap="square" rtlCol="0">
            <a:spAutoFit/>
          </a:bodyPr>
          <a:lstStyle/>
          <a:p>
            <a:r>
              <a:rPr lang="en-US" sz="2000" dirty="0">
                <a:latin typeface="+mj-lt"/>
                <a:cs typeface="Calibri Light" panose="020F0302020204030204" pitchFamily="34" charset="0"/>
              </a:rPr>
              <a:t>Multi-lingual step-by-step demos save time</a:t>
            </a:r>
          </a:p>
        </p:txBody>
      </p:sp>
      <p:cxnSp>
        <p:nvCxnSpPr>
          <p:cNvPr id="4" name="Straight Connector 3">
            <a:extLst>
              <a:ext uri="{FF2B5EF4-FFF2-40B4-BE49-F238E27FC236}">
                <a16:creationId xmlns:a16="http://schemas.microsoft.com/office/drawing/2014/main" id="{C8F24288-0D99-E595-2E33-D2A880B97A6A}"/>
              </a:ext>
            </a:extLst>
          </p:cNvPr>
          <p:cNvCxnSpPr/>
          <p:nvPr/>
        </p:nvCxnSpPr>
        <p:spPr>
          <a:xfrm>
            <a:off x="473914" y="3724792"/>
            <a:ext cx="6583680" cy="0"/>
          </a:xfrm>
          <a:prstGeom prst="line">
            <a:avLst/>
          </a:prstGeom>
          <a:ln>
            <a:solidFill>
              <a:schemeClr val="accent3"/>
            </a:solidFill>
          </a:ln>
        </p:spPr>
        <p:style>
          <a:lnRef idx="1">
            <a:schemeClr val="accent4"/>
          </a:lnRef>
          <a:fillRef idx="0">
            <a:schemeClr val="accent4"/>
          </a:fillRef>
          <a:effectRef idx="0">
            <a:schemeClr val="accent4"/>
          </a:effectRef>
          <a:fontRef idx="minor">
            <a:schemeClr val="tx1"/>
          </a:fontRef>
        </p:style>
      </p:cxnSp>
      <p:cxnSp>
        <p:nvCxnSpPr>
          <p:cNvPr id="3" name="Straight Connector 2">
            <a:extLst>
              <a:ext uri="{FF2B5EF4-FFF2-40B4-BE49-F238E27FC236}">
                <a16:creationId xmlns:a16="http://schemas.microsoft.com/office/drawing/2014/main" id="{B7ED4265-6043-DC54-E100-349AFCA19325}"/>
              </a:ext>
            </a:extLst>
          </p:cNvPr>
          <p:cNvCxnSpPr>
            <a:cxnSpLocks/>
          </p:cNvCxnSpPr>
          <p:nvPr/>
        </p:nvCxnSpPr>
        <p:spPr>
          <a:xfrm>
            <a:off x="7234451" y="1216652"/>
            <a:ext cx="0" cy="4846320"/>
          </a:xfrm>
          <a:prstGeom prst="line">
            <a:avLst/>
          </a:prstGeom>
          <a:ln>
            <a:solidFill>
              <a:schemeClr val="accent3"/>
            </a:solidFill>
          </a:ln>
        </p:spPr>
        <p:style>
          <a:lnRef idx="1">
            <a:schemeClr val="accent4"/>
          </a:lnRef>
          <a:fillRef idx="0">
            <a:schemeClr val="accent4"/>
          </a:fillRef>
          <a:effectRef idx="0">
            <a:schemeClr val="accent4"/>
          </a:effectRef>
          <a:fontRef idx="minor">
            <a:schemeClr val="tx1"/>
          </a:fontRef>
        </p:style>
      </p:cxnSp>
      <p:sp>
        <p:nvSpPr>
          <p:cNvPr id="26" name="TextBox 25">
            <a:extLst>
              <a:ext uri="{FF2B5EF4-FFF2-40B4-BE49-F238E27FC236}">
                <a16:creationId xmlns:a16="http://schemas.microsoft.com/office/drawing/2014/main" id="{DD02AEEF-007C-535B-77FE-28902CB5534E}"/>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Equity only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Alternate version for DC/integrated clients available</a:t>
            </a:r>
          </a:p>
        </p:txBody>
      </p:sp>
      <p:sp>
        <p:nvSpPr>
          <p:cNvPr id="9" name="TextBox 8">
            <a:extLst>
              <a:ext uri="{FF2B5EF4-FFF2-40B4-BE49-F238E27FC236}">
                <a16:creationId xmlns:a16="http://schemas.microsoft.com/office/drawing/2014/main" id="{EEC1771A-47F2-2068-B388-2F33306FA64E}"/>
              </a:ext>
            </a:extLst>
          </p:cNvPr>
          <p:cNvSpPr txBox="1"/>
          <p:nvPr/>
        </p:nvSpPr>
        <p:spPr>
          <a:xfrm>
            <a:off x="457200" y="3384110"/>
            <a:ext cx="2646628" cy="2308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effectLst/>
                <a:uLnTx/>
                <a:uFillTx/>
                <a:latin typeface="Calibri Light" panose="020F0302020204030204" pitchFamily="34" charset="0"/>
                <a:cs typeface="Calibri Light" panose="020F0302020204030204" pitchFamily="34" charset="0"/>
              </a:rPr>
              <a:t>As of 12/31/2022 through 9/30/2024</a:t>
            </a:r>
          </a:p>
        </p:txBody>
      </p:sp>
      <p:sp>
        <p:nvSpPr>
          <p:cNvPr id="14" name="TextBox 13">
            <a:extLst>
              <a:ext uri="{FF2B5EF4-FFF2-40B4-BE49-F238E27FC236}">
                <a16:creationId xmlns:a16="http://schemas.microsoft.com/office/drawing/2014/main" id="{06E79156-BBB9-8F55-58E4-26C636DF7876}"/>
              </a:ext>
            </a:extLst>
          </p:cNvPr>
          <p:cNvSpPr txBox="1"/>
          <p:nvPr/>
        </p:nvSpPr>
        <p:spPr>
          <a:xfrm>
            <a:off x="473913" y="1258862"/>
            <a:ext cx="5145931" cy="400110"/>
          </a:xfrm>
          <a:prstGeom prst="rect">
            <a:avLst/>
          </a:prstGeom>
          <a:noFill/>
        </p:spPr>
        <p:txBody>
          <a:bodyPr wrap="square" rtlCol="0">
            <a:spAutoFit/>
          </a:bodyPr>
          <a:lstStyle/>
          <a:p>
            <a:r>
              <a:rPr lang="en-US" sz="2000" dirty="0">
                <a:latin typeface="+mj-lt"/>
                <a:cs typeface="Calibri Light" panose="020F0302020204030204" pitchFamily="34" charset="0"/>
              </a:rPr>
              <a:t>Personalized messages drive next steps</a:t>
            </a:r>
          </a:p>
        </p:txBody>
      </p:sp>
      <p:sp>
        <p:nvSpPr>
          <p:cNvPr id="6" name="TextBox 5">
            <a:extLst>
              <a:ext uri="{FF2B5EF4-FFF2-40B4-BE49-F238E27FC236}">
                <a16:creationId xmlns:a16="http://schemas.microsoft.com/office/drawing/2014/main" id="{94771F12-9AF5-3415-2810-E6ADB0841E9D}"/>
              </a:ext>
            </a:extLst>
          </p:cNvPr>
          <p:cNvSpPr txBox="1"/>
          <p:nvPr/>
        </p:nvSpPr>
        <p:spPr>
          <a:xfrm>
            <a:off x="9905561" y="6015874"/>
            <a:ext cx="2046956" cy="21544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grpSp>
        <p:nvGrpSpPr>
          <p:cNvPr id="38" name="Group 37">
            <a:extLst>
              <a:ext uri="{FF2B5EF4-FFF2-40B4-BE49-F238E27FC236}">
                <a16:creationId xmlns:a16="http://schemas.microsoft.com/office/drawing/2014/main" id="{76CED265-03E4-1FC3-FC4A-CB9A9B616B25}"/>
              </a:ext>
            </a:extLst>
          </p:cNvPr>
          <p:cNvGrpSpPr/>
          <p:nvPr/>
        </p:nvGrpSpPr>
        <p:grpSpPr>
          <a:xfrm>
            <a:off x="2685481" y="2122651"/>
            <a:ext cx="1226080" cy="1089729"/>
            <a:chOff x="359281" y="2440541"/>
            <a:chExt cx="1226080" cy="1089729"/>
          </a:xfrm>
        </p:grpSpPr>
        <p:sp>
          <p:nvSpPr>
            <p:cNvPr id="7" name="TextBox 6">
              <a:extLst>
                <a:ext uri="{FF2B5EF4-FFF2-40B4-BE49-F238E27FC236}">
                  <a16:creationId xmlns:a16="http://schemas.microsoft.com/office/drawing/2014/main" id="{56341A4F-023F-5E06-CFC9-AD1EC88576AF}"/>
                </a:ext>
              </a:extLst>
            </p:cNvPr>
            <p:cNvSpPr txBox="1"/>
            <p:nvPr/>
          </p:nvSpPr>
          <p:spPr>
            <a:xfrm>
              <a:off x="359281" y="2733990"/>
              <a:ext cx="1226080" cy="796280"/>
            </a:xfrm>
            <a:prstGeom prst="rect">
              <a:avLst/>
            </a:prstGeom>
            <a:noFill/>
            <a:ln>
              <a:noFill/>
            </a:ln>
          </p:spPr>
          <p:txBody>
            <a:bodyPr wrap="square" numCol="1" spcCol="457200" rtlCol="0">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2000" dirty="0">
                  <a:solidFill>
                    <a:srgbClr val="012069"/>
                  </a:solidFill>
                  <a:latin typeface="Calibri Light" panose="020F0302020204030204" pitchFamily="34" charset="0"/>
                  <a:cs typeface="Calibri Light" panose="020F0302020204030204" pitchFamily="34" charset="0"/>
                </a:rPr>
                <a:t>5</a:t>
              </a: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 </a:t>
              </a:r>
              <a:br>
                <a:rPr kumimoji="0" lang="en-US" sz="24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br>
              <a:r>
                <a:rPr kumimoji="0" lang="en-US" sz="12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Manual</a:t>
              </a:r>
              <a:r>
                <a:rPr lang="en-US" sz="1200" dirty="0">
                  <a:solidFill>
                    <a:srgbClr val="012069"/>
                  </a:solidFill>
                  <a:latin typeface="Calibri Light" panose="020F0302020204030204" pitchFamily="34" charset="0"/>
                  <a:cs typeface="Calibri Light" panose="020F0302020204030204" pitchFamily="34" charset="0"/>
                </a:rPr>
                <a:t> e</a:t>
              </a:r>
              <a:r>
                <a:rPr kumimoji="0" lang="en-US" sz="12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mail engagement rate</a:t>
              </a:r>
              <a:endParaRPr kumimoji="0" lang="en-US"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endParaRPr>
            </a:p>
          </p:txBody>
        </p:sp>
        <p:pic>
          <p:nvPicPr>
            <p:cNvPr id="33" name="Picture 32">
              <a:extLst>
                <a:ext uri="{FF2B5EF4-FFF2-40B4-BE49-F238E27FC236}">
                  <a16:creationId xmlns:a16="http://schemas.microsoft.com/office/drawing/2014/main" id="{7A70AD59-623B-6338-64D1-7FE9B192E1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9441" y="2440541"/>
              <a:ext cx="365760" cy="234828"/>
            </a:xfrm>
            <a:prstGeom prst="rect">
              <a:avLst/>
            </a:prstGeom>
            <a:ln>
              <a:noFill/>
            </a:ln>
          </p:spPr>
        </p:pic>
      </p:grpSp>
      <p:grpSp>
        <p:nvGrpSpPr>
          <p:cNvPr id="31" name="Group 30">
            <a:extLst>
              <a:ext uri="{FF2B5EF4-FFF2-40B4-BE49-F238E27FC236}">
                <a16:creationId xmlns:a16="http://schemas.microsoft.com/office/drawing/2014/main" id="{B9FD3592-7BBA-DEE3-24E8-51C8DF85D079}"/>
              </a:ext>
            </a:extLst>
          </p:cNvPr>
          <p:cNvGrpSpPr/>
          <p:nvPr/>
        </p:nvGrpSpPr>
        <p:grpSpPr>
          <a:xfrm>
            <a:off x="557265" y="1844991"/>
            <a:ext cx="1294813" cy="1353100"/>
            <a:chOff x="2202915" y="2177170"/>
            <a:chExt cx="1294813" cy="1353100"/>
          </a:xfrm>
        </p:grpSpPr>
        <p:sp>
          <p:nvSpPr>
            <p:cNvPr id="27" name="TextBox 26">
              <a:extLst>
                <a:ext uri="{FF2B5EF4-FFF2-40B4-BE49-F238E27FC236}">
                  <a16:creationId xmlns:a16="http://schemas.microsoft.com/office/drawing/2014/main" id="{D5760EA4-3862-8834-0AB8-D2DA7B4C6DC9}"/>
                </a:ext>
              </a:extLst>
            </p:cNvPr>
            <p:cNvSpPr txBox="1"/>
            <p:nvPr/>
          </p:nvSpPr>
          <p:spPr>
            <a:xfrm>
              <a:off x="2202915" y="2733990"/>
              <a:ext cx="1294813" cy="796280"/>
            </a:xfrm>
            <a:prstGeom prst="rect">
              <a:avLst/>
            </a:prstGeom>
            <a:noFill/>
          </p:spPr>
          <p:txBody>
            <a:bodyPr wrap="square" numCol="1" spcCol="457200" rtlCol="0">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26%</a:t>
              </a:r>
              <a:endParaRPr kumimoji="0" lang="en-US" sz="14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Online messaging transaction rate</a:t>
              </a:r>
              <a:endParaRPr kumimoji="0" lang="en-US" sz="1200" b="1"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endParaRPr>
            </a:p>
          </p:txBody>
        </p:sp>
        <p:pic>
          <p:nvPicPr>
            <p:cNvPr id="34" name="Picture 33">
              <a:extLst>
                <a:ext uri="{FF2B5EF4-FFF2-40B4-BE49-F238E27FC236}">
                  <a16:creationId xmlns:a16="http://schemas.microsoft.com/office/drawing/2014/main" id="{828EF711-B391-9CC6-EF8F-D7C1B14027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30125" y="2248805"/>
              <a:ext cx="440392" cy="440392"/>
            </a:xfrm>
            <a:prstGeom prst="rect">
              <a:avLst/>
            </a:prstGeom>
          </p:spPr>
        </p:pic>
        <p:sp>
          <p:nvSpPr>
            <p:cNvPr id="44" name="Rectangle 43">
              <a:extLst>
                <a:ext uri="{FF2B5EF4-FFF2-40B4-BE49-F238E27FC236}">
                  <a16:creationId xmlns:a16="http://schemas.microsoft.com/office/drawing/2014/main" id="{9F51B9DA-F9EF-71FD-C332-182296523B69}"/>
                </a:ext>
              </a:extLst>
            </p:cNvPr>
            <p:cNvSpPr/>
            <p:nvPr/>
          </p:nvSpPr>
          <p:spPr bwMode="auto">
            <a:xfrm>
              <a:off x="2239509" y="2177170"/>
              <a:ext cx="1221624" cy="1353100"/>
            </a:xfrm>
            <a:prstGeom prst="rect">
              <a:avLst/>
            </a:prstGeom>
            <a:noFill/>
            <a:ln w="28575" cap="flat" cmpd="sng" algn="ctr">
              <a:solidFill>
                <a:srgbClr val="00B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pic>
        <p:nvPicPr>
          <p:cNvPr id="2" name="Picture 1" descr="A screen shot of a phone&#10;&#10;Description automatically generated">
            <a:extLst>
              <a:ext uri="{FF2B5EF4-FFF2-40B4-BE49-F238E27FC236}">
                <a16:creationId xmlns:a16="http://schemas.microsoft.com/office/drawing/2014/main" id="{013EE558-F2EC-1118-8CED-D0AD3315F82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25055" y="1572396"/>
            <a:ext cx="1200580" cy="2170711"/>
          </a:xfrm>
          <a:prstGeom prst="rect">
            <a:avLst/>
          </a:prstGeom>
        </p:spPr>
      </p:pic>
      <p:sp>
        <p:nvSpPr>
          <p:cNvPr id="12" name="TextBox 11">
            <a:extLst>
              <a:ext uri="{FF2B5EF4-FFF2-40B4-BE49-F238E27FC236}">
                <a16:creationId xmlns:a16="http://schemas.microsoft.com/office/drawing/2014/main" id="{11BEC137-94DC-5DF7-A60E-76FE6C520A5E}"/>
              </a:ext>
            </a:extLst>
          </p:cNvPr>
          <p:cNvSpPr txBox="1"/>
          <p:nvPr/>
        </p:nvSpPr>
        <p:spPr>
          <a:xfrm>
            <a:off x="897541" y="4761627"/>
            <a:ext cx="1067288" cy="924385"/>
          </a:xfrm>
          <a:prstGeom prst="rect">
            <a:avLst/>
          </a:prstGeom>
          <a:noFill/>
        </p:spPr>
        <p:txBody>
          <a:bodyPr wrap="square" lIns="0" tIns="0" rIns="0" bIns="0" numCol="1" rtlCol="0">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110,000+</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Views since launch</a:t>
            </a:r>
          </a:p>
        </p:txBody>
      </p:sp>
      <p:sp>
        <p:nvSpPr>
          <p:cNvPr id="19" name="TextBox 18">
            <a:extLst>
              <a:ext uri="{FF2B5EF4-FFF2-40B4-BE49-F238E27FC236}">
                <a16:creationId xmlns:a16="http://schemas.microsoft.com/office/drawing/2014/main" id="{B61C6AFB-E70C-12AD-C1F6-CF63521094F2}"/>
              </a:ext>
            </a:extLst>
          </p:cNvPr>
          <p:cNvSpPr txBox="1"/>
          <p:nvPr/>
        </p:nvSpPr>
        <p:spPr>
          <a:xfrm>
            <a:off x="2284964" y="4760729"/>
            <a:ext cx="1844435" cy="673915"/>
          </a:xfrm>
          <a:prstGeom prst="rect">
            <a:avLst/>
          </a:prstGeom>
          <a:noFill/>
        </p:spPr>
        <p:txBody>
          <a:bodyPr wrap="square" lIns="0" tIns="0" rIns="0" bIns="0" numCol="1" rtlCol="0">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Accepting Awards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Most viewed demo</a:t>
            </a:r>
            <a:endParaRPr kumimoji="0" lang="en-US"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endParaRPr>
          </a:p>
        </p:txBody>
      </p:sp>
      <p:pic>
        <p:nvPicPr>
          <p:cNvPr id="21" name="Picture 20">
            <a:extLst>
              <a:ext uri="{FF2B5EF4-FFF2-40B4-BE49-F238E27FC236}">
                <a16:creationId xmlns:a16="http://schemas.microsoft.com/office/drawing/2014/main" id="{01D7036B-39FD-F87E-5E40-643FCF8083E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426666" y="4410960"/>
            <a:ext cx="2423098" cy="1833555"/>
          </a:xfrm>
          <a:prstGeom prst="rect">
            <a:avLst/>
          </a:prstGeom>
          <a:effectLst>
            <a:outerShdw blurRad="63500" sx="102000" sy="102000" algn="ctr" rotWithShape="0">
              <a:prstClr val="black">
                <a:alpha val="40000"/>
              </a:prstClr>
            </a:outerShdw>
          </a:effectLst>
        </p:spPr>
      </p:pic>
      <p:sp>
        <p:nvSpPr>
          <p:cNvPr id="22" name="TextBox 21">
            <a:extLst>
              <a:ext uri="{FF2B5EF4-FFF2-40B4-BE49-F238E27FC236}">
                <a16:creationId xmlns:a16="http://schemas.microsoft.com/office/drawing/2014/main" id="{B4B11567-36B9-60D2-E897-D4A14F3D2DB4}"/>
              </a:ext>
            </a:extLst>
          </p:cNvPr>
          <p:cNvSpPr txBox="1"/>
          <p:nvPr/>
        </p:nvSpPr>
        <p:spPr>
          <a:xfrm>
            <a:off x="9803850" y="2117960"/>
            <a:ext cx="1741364" cy="3069435"/>
          </a:xfrm>
          <a:prstGeom prst="rect">
            <a:avLst/>
          </a:prstGeom>
          <a:noFill/>
        </p:spPr>
        <p:txBody>
          <a:bodyPr wrap="square" lIns="0" tIns="0" rIns="0" bIns="0" numCol="1" rtlCol="0">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12,000+</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Registrations</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50%</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Attendance rate</a:t>
            </a:r>
          </a:p>
          <a:p>
            <a:pPr marL="0" marR="0" lvl="0" indent="0" algn="ctr" defTabSz="914400" rtl="0" eaLnBrk="0" fontAlgn="base" latinLnBrk="0" hangingPunct="0">
              <a:lnSpc>
                <a:spcPct val="100000"/>
              </a:lnSpc>
              <a:spcBef>
                <a:spcPct val="0"/>
              </a:spcBef>
              <a:spcAft>
                <a:spcPct val="0"/>
              </a:spcAft>
              <a:buClrTx/>
              <a:buSzTx/>
              <a:buFontTx/>
              <a:buNone/>
              <a:tabLst/>
              <a:defRPr/>
            </a:pPr>
            <a:endParaRPr lang="en-US" dirty="0">
              <a:solidFill>
                <a:srgbClr val="012069"/>
              </a:solidFill>
              <a:latin typeface="Calibri Light" panose="020F0302020204030204" pitchFamily="34" charset="0"/>
              <a:cs typeface="Calibri Light" panose="020F03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lang="en-US" dirty="0">
              <a:solidFill>
                <a:srgbClr val="012069"/>
              </a:solidFill>
              <a:latin typeface="Calibri Light" panose="020F0302020204030204" pitchFamily="34" charset="0"/>
              <a:cs typeface="Calibri Light" panose="020F03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90%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Likely to attend the next webinar</a:t>
            </a:r>
          </a:p>
        </p:txBody>
      </p:sp>
      <p:pic>
        <p:nvPicPr>
          <p:cNvPr id="25" name="Picture 24">
            <a:extLst>
              <a:ext uri="{FF2B5EF4-FFF2-40B4-BE49-F238E27FC236}">
                <a16:creationId xmlns:a16="http://schemas.microsoft.com/office/drawing/2014/main" id="{0AD8243E-F5E0-24BC-12FD-27CA4388B4C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610214" y="2005487"/>
            <a:ext cx="1931167" cy="3181909"/>
          </a:xfrm>
          <a:prstGeom prst="rect">
            <a:avLst/>
          </a:prstGeom>
          <a:effectLst>
            <a:outerShdw blurRad="63500" sx="102000" sy="102000" algn="ctr" rotWithShape="0">
              <a:prstClr val="black">
                <a:alpha val="40000"/>
              </a:prstClr>
            </a:outerShdw>
          </a:effectLst>
        </p:spPr>
      </p:pic>
      <p:sp>
        <p:nvSpPr>
          <p:cNvPr id="5" name="TextBox 4">
            <a:extLst>
              <a:ext uri="{FF2B5EF4-FFF2-40B4-BE49-F238E27FC236}">
                <a16:creationId xmlns:a16="http://schemas.microsoft.com/office/drawing/2014/main" id="{52A67064-868A-4468-3CF9-5C5A67DDF1B5}"/>
              </a:ext>
            </a:extLst>
          </p:cNvPr>
          <p:cNvSpPr txBox="1"/>
          <p:nvPr/>
        </p:nvSpPr>
        <p:spPr>
          <a:xfrm>
            <a:off x="1992340" y="2467461"/>
            <a:ext cx="693141" cy="400110"/>
          </a:xfrm>
          <a:prstGeom prst="rect">
            <a:avLst/>
          </a:prstGeom>
          <a:noFill/>
        </p:spPr>
        <p:txBody>
          <a:bodyPr wrap="square" lIns="0" tIns="0" rIns="0" bIns="0" numCol="1" rtlCol="0">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Vs.</a:t>
            </a:r>
            <a:endParaRPr kumimoji="0" lang="en-US"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252301899"/>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5E01446-9EAA-7BA1-74FA-64730F836392}"/>
              </a:ext>
            </a:extLst>
          </p:cNvPr>
          <p:cNvSpPr txBox="1"/>
          <p:nvPr/>
        </p:nvSpPr>
        <p:spPr>
          <a:xfrm>
            <a:off x="3972992" y="1716456"/>
            <a:ext cx="3858208" cy="1311128"/>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EDUCATION EVENTS &amp; WEBINAR SERIES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Expanded calendar</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Diverse topics &amp; engaging formats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Multi-touchpoint promotion</a:t>
            </a:r>
          </a:p>
        </p:txBody>
      </p:sp>
      <p:sp>
        <p:nvSpPr>
          <p:cNvPr id="3" name="Slide Number Placeholder 4">
            <a:extLst>
              <a:ext uri="{FF2B5EF4-FFF2-40B4-BE49-F238E27FC236}">
                <a16:creationId xmlns:a16="http://schemas.microsoft.com/office/drawing/2014/main" id="{35584000-BB7F-4CBC-2498-97CF3503C030}"/>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Light" panose="020F0302020204030204" pitchFamily="34" charset="0"/>
                <a:ea typeface="+mn-ea"/>
                <a:cs typeface="Calibri Light" panose="020F030202020403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33</a:t>
            </a:fld>
            <a:endPar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p:txBody>
      </p:sp>
      <p:sp>
        <p:nvSpPr>
          <p:cNvPr id="4" name="TextBox 3">
            <a:extLst>
              <a:ext uri="{FF2B5EF4-FFF2-40B4-BE49-F238E27FC236}">
                <a16:creationId xmlns:a16="http://schemas.microsoft.com/office/drawing/2014/main" id="{5E2700DC-2DE3-F83C-F44D-CBB6C8E7EB14}"/>
              </a:ext>
            </a:extLst>
          </p:cNvPr>
          <p:cNvSpPr txBox="1"/>
          <p:nvPr/>
        </p:nvSpPr>
        <p:spPr>
          <a:xfrm>
            <a:off x="3972992" y="3565862"/>
            <a:ext cx="3181878" cy="1234184"/>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ONE-ON-ONE CONSULTATIONS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Available throughout the year</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Helping participants prepare </a:t>
            </a:r>
            <a:b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b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to retire</a:t>
            </a:r>
          </a:p>
        </p:txBody>
      </p:sp>
      <p:sp>
        <p:nvSpPr>
          <p:cNvPr id="6" name="TextBox 5">
            <a:extLst>
              <a:ext uri="{FF2B5EF4-FFF2-40B4-BE49-F238E27FC236}">
                <a16:creationId xmlns:a16="http://schemas.microsoft.com/office/drawing/2014/main" id="{651CB9DB-5115-F58E-BCFB-886942754606}"/>
              </a:ext>
            </a:extLst>
          </p:cNvPr>
          <p:cNvSpPr txBox="1"/>
          <p:nvPr/>
        </p:nvSpPr>
        <p:spPr>
          <a:xfrm>
            <a:off x="457200" y="3565862"/>
            <a:ext cx="3332335" cy="1311128"/>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FINANCIAL WELLNESS PROGRAMS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Audiocasts, on-demand videos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myFuture blog &amp; quarterly email</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Benefits OnLine Education Center</a:t>
            </a:r>
          </a:p>
        </p:txBody>
      </p:sp>
      <p:sp>
        <p:nvSpPr>
          <p:cNvPr id="14" name="TextBox 13">
            <a:extLst>
              <a:ext uri="{FF2B5EF4-FFF2-40B4-BE49-F238E27FC236}">
                <a16:creationId xmlns:a16="http://schemas.microsoft.com/office/drawing/2014/main" id="{86DF7B73-67A6-C845-856A-3AFDAABB38E4}"/>
              </a:ext>
            </a:extLst>
          </p:cNvPr>
          <p:cNvSpPr txBox="1"/>
          <p:nvPr/>
        </p:nvSpPr>
        <p:spPr>
          <a:xfrm>
            <a:off x="457200" y="1716456"/>
            <a:ext cx="3464880" cy="1234184"/>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ACTIONABLE TOUCHPOINTS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Next step personalized messages, notifications, emails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Targeted, in-time campaigns</a:t>
            </a:r>
          </a:p>
        </p:txBody>
      </p:sp>
      <p:sp>
        <p:nvSpPr>
          <p:cNvPr id="8" name="Slide Number Placeholder 7">
            <a:extLst>
              <a:ext uri="{FF2B5EF4-FFF2-40B4-BE49-F238E27FC236}">
                <a16:creationId xmlns:a16="http://schemas.microsoft.com/office/drawing/2014/main" id="{79B78680-79CD-32E4-378F-38E979141FD3}"/>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33</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0" name="Title 9">
            <a:extLst>
              <a:ext uri="{FF2B5EF4-FFF2-40B4-BE49-F238E27FC236}">
                <a16:creationId xmlns:a16="http://schemas.microsoft.com/office/drawing/2014/main" id="{21D55671-0149-EC9C-CB4F-B13BC9C639F8}"/>
              </a:ext>
            </a:extLst>
          </p:cNvPr>
          <p:cNvSpPr>
            <a:spLocks noGrp="1"/>
          </p:cNvSpPr>
          <p:nvPr>
            <p:ph type="title"/>
          </p:nvPr>
        </p:nvSpPr>
        <p:spPr/>
        <p:txBody>
          <a:bodyPr/>
          <a:lstStyle/>
          <a:p>
            <a:pPr lvl="0"/>
            <a:r>
              <a:rPr lang="en-US" sz="3200" noProof="0" dirty="0"/>
              <a:t>Driving key actions in 2024</a:t>
            </a:r>
            <a:endParaRPr lang="en-US" sz="3200" dirty="0"/>
          </a:p>
        </p:txBody>
      </p:sp>
      <p:sp>
        <p:nvSpPr>
          <p:cNvPr id="22" name="Freeform 23">
            <a:extLst>
              <a:ext uri="{FF2B5EF4-FFF2-40B4-BE49-F238E27FC236}">
                <a16:creationId xmlns:a16="http://schemas.microsoft.com/office/drawing/2014/main" id="{FD041DDE-00FF-4050-FE50-A5CE45B3DED0}"/>
              </a:ext>
            </a:extLst>
          </p:cNvPr>
          <p:cNvSpPr/>
          <p:nvPr/>
        </p:nvSpPr>
        <p:spPr>
          <a:xfrm>
            <a:off x="9585564" y="5696445"/>
            <a:ext cx="2098841" cy="1176480"/>
          </a:xfrm>
          <a:custGeom>
            <a:avLst/>
            <a:gdLst>
              <a:gd name="connsiteX0" fmla="*/ 1385835 w 4580876"/>
              <a:gd name="connsiteY0" fmla="*/ 0 h 2567756"/>
              <a:gd name="connsiteX1" fmla="*/ 3195039 w 4580876"/>
              <a:gd name="connsiteY1" fmla="*/ 0 h 2567756"/>
              <a:gd name="connsiteX2" fmla="*/ 3610731 w 4580876"/>
              <a:gd name="connsiteY2" fmla="*/ 243259 h 2567756"/>
              <a:gd name="connsiteX3" fmla="*/ 4515335 w 4580876"/>
              <a:gd name="connsiteY3" fmla="*/ 1809094 h 2567756"/>
              <a:gd name="connsiteX4" fmla="*/ 4515335 w 4580876"/>
              <a:gd name="connsiteY4" fmla="*/ 2288527 h 2567756"/>
              <a:gd name="connsiteX5" fmla="*/ 4354021 w 4580876"/>
              <a:gd name="connsiteY5" fmla="*/ 2567756 h 2567756"/>
              <a:gd name="connsiteX6" fmla="*/ 226855 w 4580876"/>
              <a:gd name="connsiteY6" fmla="*/ 2567756 h 2567756"/>
              <a:gd name="connsiteX7" fmla="*/ 65541 w 4580876"/>
              <a:gd name="connsiteY7" fmla="*/ 2288527 h 2567756"/>
              <a:gd name="connsiteX8" fmla="*/ 65541 w 4580876"/>
              <a:gd name="connsiteY8" fmla="*/ 1809094 h 2567756"/>
              <a:gd name="connsiteX9" fmla="*/ 970143 w 4580876"/>
              <a:gd name="connsiteY9" fmla="*/ 243259 h 2567756"/>
              <a:gd name="connsiteX10" fmla="*/ 1385835 w 4580876"/>
              <a:gd name="connsiteY10" fmla="*/ 0 h 2567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80876" h="2567756">
                <a:moveTo>
                  <a:pt x="1385835" y="0"/>
                </a:moveTo>
                <a:lnTo>
                  <a:pt x="3195039" y="0"/>
                </a:lnTo>
                <a:cubicBezTo>
                  <a:pt x="3365095" y="0"/>
                  <a:pt x="3523343" y="92108"/>
                  <a:pt x="3610731" y="243259"/>
                </a:cubicBezTo>
                <a:lnTo>
                  <a:pt x="4515335" y="1809094"/>
                </a:lnTo>
                <a:cubicBezTo>
                  <a:pt x="4602723" y="1955522"/>
                  <a:pt x="4602723" y="2142099"/>
                  <a:pt x="4515335" y="2288527"/>
                </a:cubicBezTo>
                <a:lnTo>
                  <a:pt x="4354021" y="2567756"/>
                </a:lnTo>
                <a:lnTo>
                  <a:pt x="226855" y="2567756"/>
                </a:lnTo>
                <a:lnTo>
                  <a:pt x="65541" y="2288527"/>
                </a:lnTo>
                <a:cubicBezTo>
                  <a:pt x="-21847" y="2142099"/>
                  <a:pt x="-21847" y="1955522"/>
                  <a:pt x="65541" y="1809094"/>
                </a:cubicBezTo>
                <a:lnTo>
                  <a:pt x="970143" y="243259"/>
                </a:lnTo>
                <a:cubicBezTo>
                  <a:pt x="1052809" y="92108"/>
                  <a:pt x="1213419" y="0"/>
                  <a:pt x="1385835" y="0"/>
                </a:cubicBezTo>
                <a:close/>
              </a:path>
            </a:pathLst>
          </a:custGeom>
          <a:solidFill>
            <a:schemeClr val="accent5"/>
          </a:solidFill>
          <a:ln cap="flat">
            <a:noFill/>
            <a:prstDash val="solid"/>
          </a:ln>
          <a:effectLst/>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sp>
        <p:nvSpPr>
          <p:cNvPr id="27" name="Freeform 23">
            <a:extLst>
              <a:ext uri="{FF2B5EF4-FFF2-40B4-BE49-F238E27FC236}">
                <a16:creationId xmlns:a16="http://schemas.microsoft.com/office/drawing/2014/main" id="{C1C94ED9-F33E-904A-905A-882B63B36C1D}"/>
              </a:ext>
            </a:extLst>
          </p:cNvPr>
          <p:cNvSpPr/>
          <p:nvPr/>
        </p:nvSpPr>
        <p:spPr>
          <a:xfrm flipV="1">
            <a:off x="9550205" y="201233"/>
            <a:ext cx="2098841" cy="1176480"/>
          </a:xfrm>
          <a:custGeom>
            <a:avLst/>
            <a:gdLst>
              <a:gd name="connsiteX0" fmla="*/ 1385835 w 4580876"/>
              <a:gd name="connsiteY0" fmla="*/ 0 h 2567756"/>
              <a:gd name="connsiteX1" fmla="*/ 3195039 w 4580876"/>
              <a:gd name="connsiteY1" fmla="*/ 0 h 2567756"/>
              <a:gd name="connsiteX2" fmla="*/ 3610731 w 4580876"/>
              <a:gd name="connsiteY2" fmla="*/ 243259 h 2567756"/>
              <a:gd name="connsiteX3" fmla="*/ 4515335 w 4580876"/>
              <a:gd name="connsiteY3" fmla="*/ 1809094 h 2567756"/>
              <a:gd name="connsiteX4" fmla="*/ 4515335 w 4580876"/>
              <a:gd name="connsiteY4" fmla="*/ 2288527 h 2567756"/>
              <a:gd name="connsiteX5" fmla="*/ 4354021 w 4580876"/>
              <a:gd name="connsiteY5" fmla="*/ 2567756 h 2567756"/>
              <a:gd name="connsiteX6" fmla="*/ 226855 w 4580876"/>
              <a:gd name="connsiteY6" fmla="*/ 2567756 h 2567756"/>
              <a:gd name="connsiteX7" fmla="*/ 65541 w 4580876"/>
              <a:gd name="connsiteY7" fmla="*/ 2288527 h 2567756"/>
              <a:gd name="connsiteX8" fmla="*/ 65541 w 4580876"/>
              <a:gd name="connsiteY8" fmla="*/ 1809094 h 2567756"/>
              <a:gd name="connsiteX9" fmla="*/ 970143 w 4580876"/>
              <a:gd name="connsiteY9" fmla="*/ 243259 h 2567756"/>
              <a:gd name="connsiteX10" fmla="*/ 1385835 w 4580876"/>
              <a:gd name="connsiteY10" fmla="*/ 0 h 2567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80876" h="2567756">
                <a:moveTo>
                  <a:pt x="1385835" y="0"/>
                </a:moveTo>
                <a:lnTo>
                  <a:pt x="3195039" y="0"/>
                </a:lnTo>
                <a:cubicBezTo>
                  <a:pt x="3365095" y="0"/>
                  <a:pt x="3523343" y="92108"/>
                  <a:pt x="3610731" y="243259"/>
                </a:cubicBezTo>
                <a:lnTo>
                  <a:pt x="4515335" y="1809094"/>
                </a:lnTo>
                <a:cubicBezTo>
                  <a:pt x="4602723" y="1955522"/>
                  <a:pt x="4602723" y="2142099"/>
                  <a:pt x="4515335" y="2288527"/>
                </a:cubicBezTo>
                <a:lnTo>
                  <a:pt x="4354021" y="2567756"/>
                </a:lnTo>
                <a:lnTo>
                  <a:pt x="226855" y="2567756"/>
                </a:lnTo>
                <a:lnTo>
                  <a:pt x="65541" y="2288527"/>
                </a:lnTo>
                <a:cubicBezTo>
                  <a:pt x="-21847" y="2142099"/>
                  <a:pt x="-21847" y="1955522"/>
                  <a:pt x="65541" y="1809094"/>
                </a:cubicBezTo>
                <a:lnTo>
                  <a:pt x="970143" y="243259"/>
                </a:lnTo>
                <a:cubicBezTo>
                  <a:pt x="1052809" y="92108"/>
                  <a:pt x="1213419" y="0"/>
                  <a:pt x="1385835" y="0"/>
                </a:cubicBezTo>
                <a:close/>
              </a:path>
            </a:pathLst>
          </a:custGeom>
          <a:solidFill>
            <a:schemeClr val="accent4"/>
          </a:solidFill>
          <a:ln cap="flat">
            <a:noFill/>
            <a:prstDash val="solid"/>
          </a:ln>
          <a:effectLst/>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sp>
        <p:nvSpPr>
          <p:cNvPr id="28" name="Freeform: Shape 27">
            <a:extLst>
              <a:ext uri="{FF2B5EF4-FFF2-40B4-BE49-F238E27FC236}">
                <a16:creationId xmlns:a16="http://schemas.microsoft.com/office/drawing/2014/main" id="{64B15B30-B154-B354-6506-B2D928E3943C}"/>
              </a:ext>
            </a:extLst>
          </p:cNvPr>
          <p:cNvSpPr/>
          <p:nvPr/>
        </p:nvSpPr>
        <p:spPr bwMode="auto">
          <a:xfrm>
            <a:off x="-1" y="-4656"/>
            <a:ext cx="12192000" cy="463305"/>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nvGrpSpPr>
          <p:cNvPr id="32" name="Group 31">
            <a:extLst>
              <a:ext uri="{FF2B5EF4-FFF2-40B4-BE49-F238E27FC236}">
                <a16:creationId xmlns:a16="http://schemas.microsoft.com/office/drawing/2014/main" id="{CB4352C9-D5B6-512F-8EE2-9BA3B6057569}"/>
              </a:ext>
            </a:extLst>
          </p:cNvPr>
          <p:cNvGrpSpPr/>
          <p:nvPr/>
        </p:nvGrpSpPr>
        <p:grpSpPr>
          <a:xfrm>
            <a:off x="9580555" y="1552301"/>
            <a:ext cx="2098301" cy="1877427"/>
            <a:chOff x="9474005" y="1845448"/>
            <a:chExt cx="2098301" cy="1877427"/>
          </a:xfrm>
          <a:effectLst/>
        </p:grpSpPr>
        <p:sp>
          <p:nvSpPr>
            <p:cNvPr id="23" name="Freeform: Shape 22">
              <a:extLst>
                <a:ext uri="{FF2B5EF4-FFF2-40B4-BE49-F238E27FC236}">
                  <a16:creationId xmlns:a16="http://schemas.microsoft.com/office/drawing/2014/main" id="{8DD57656-DB43-0243-DD19-2801381FCB91}"/>
                </a:ext>
              </a:extLst>
            </p:cNvPr>
            <p:cNvSpPr/>
            <p:nvPr/>
          </p:nvSpPr>
          <p:spPr>
            <a:xfrm>
              <a:off x="9474005" y="1845448"/>
              <a:ext cx="2098301" cy="1877427"/>
            </a:xfrm>
            <a:custGeom>
              <a:avLst/>
              <a:gdLst/>
              <a:ahLst/>
              <a:cxnLst>
                <a:cxn ang="3cd4">
                  <a:pos x="hc" y="t"/>
                </a:cxn>
                <a:cxn ang="cd2">
                  <a:pos x="l" y="vc"/>
                </a:cxn>
                <a:cxn ang="cd4">
                  <a:pos x="hc" y="b"/>
                </a:cxn>
                <a:cxn ang="0">
                  <a:pos x="r" y="vc"/>
                </a:cxn>
              </a:cxnLst>
              <a:rect l="l" t="t" r="r" b="b"/>
              <a:pathLst>
                <a:path w="1939" h="1735">
                  <a:moveTo>
                    <a:pt x="1912" y="969"/>
                  </a:moveTo>
                  <a:lnTo>
                    <a:pt x="1529" y="1632"/>
                  </a:lnTo>
                  <a:cubicBezTo>
                    <a:pt x="1492" y="1695"/>
                    <a:pt x="1425" y="1735"/>
                    <a:pt x="1353" y="1735"/>
                  </a:cubicBezTo>
                  <a:lnTo>
                    <a:pt x="587" y="1735"/>
                  </a:lnTo>
                  <a:cubicBezTo>
                    <a:pt x="514" y="1735"/>
                    <a:pt x="446" y="1695"/>
                    <a:pt x="411" y="1632"/>
                  </a:cubicBezTo>
                  <a:lnTo>
                    <a:pt x="28" y="969"/>
                  </a:lnTo>
                  <a:cubicBezTo>
                    <a:pt x="-9" y="907"/>
                    <a:pt x="-9" y="828"/>
                    <a:pt x="28" y="766"/>
                  </a:cubicBezTo>
                  <a:lnTo>
                    <a:pt x="411" y="103"/>
                  </a:lnTo>
                  <a:cubicBezTo>
                    <a:pt x="446" y="39"/>
                    <a:pt x="514" y="0"/>
                    <a:pt x="587" y="0"/>
                  </a:cubicBezTo>
                  <a:lnTo>
                    <a:pt x="1353" y="0"/>
                  </a:lnTo>
                  <a:cubicBezTo>
                    <a:pt x="1425" y="0"/>
                    <a:pt x="1492" y="39"/>
                    <a:pt x="1529" y="103"/>
                  </a:cubicBezTo>
                  <a:lnTo>
                    <a:pt x="1912" y="766"/>
                  </a:lnTo>
                  <a:cubicBezTo>
                    <a:pt x="1949" y="828"/>
                    <a:pt x="1949" y="907"/>
                    <a:pt x="1912" y="969"/>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pic>
          <p:nvPicPr>
            <p:cNvPr id="21" name="Graphic 20">
              <a:extLst>
                <a:ext uri="{FF2B5EF4-FFF2-40B4-BE49-F238E27FC236}">
                  <a16:creationId xmlns:a16="http://schemas.microsoft.com/office/drawing/2014/main" id="{3B8C916F-FA31-3706-A712-2CC15698B546}"/>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135853" y="2446837"/>
              <a:ext cx="774604" cy="739396"/>
            </a:xfrm>
            <a:prstGeom prst="rect">
              <a:avLst/>
            </a:prstGeom>
          </p:spPr>
        </p:pic>
      </p:grpSp>
      <p:grpSp>
        <p:nvGrpSpPr>
          <p:cNvPr id="31" name="Group 30">
            <a:extLst>
              <a:ext uri="{FF2B5EF4-FFF2-40B4-BE49-F238E27FC236}">
                <a16:creationId xmlns:a16="http://schemas.microsoft.com/office/drawing/2014/main" id="{70FB06C8-2318-70A8-4398-8B868AA7C4C8}"/>
              </a:ext>
            </a:extLst>
          </p:cNvPr>
          <p:cNvGrpSpPr/>
          <p:nvPr/>
        </p:nvGrpSpPr>
        <p:grpSpPr>
          <a:xfrm>
            <a:off x="7742834" y="2570722"/>
            <a:ext cx="2098301" cy="1877427"/>
            <a:chOff x="7521125" y="2949199"/>
            <a:chExt cx="2098301" cy="1877427"/>
          </a:xfrm>
          <a:effectLst/>
        </p:grpSpPr>
        <p:sp>
          <p:nvSpPr>
            <p:cNvPr id="24" name="Freeform: Shape 23">
              <a:extLst>
                <a:ext uri="{FF2B5EF4-FFF2-40B4-BE49-F238E27FC236}">
                  <a16:creationId xmlns:a16="http://schemas.microsoft.com/office/drawing/2014/main" id="{42D3B9B6-1CCC-06E6-0786-CEA05AA26324}"/>
                </a:ext>
              </a:extLst>
            </p:cNvPr>
            <p:cNvSpPr/>
            <p:nvPr/>
          </p:nvSpPr>
          <p:spPr>
            <a:xfrm>
              <a:off x="7521125" y="2949199"/>
              <a:ext cx="2098301" cy="1877427"/>
            </a:xfrm>
            <a:custGeom>
              <a:avLst/>
              <a:gdLst/>
              <a:ahLst/>
              <a:cxnLst>
                <a:cxn ang="3cd4">
                  <a:pos x="hc" y="t"/>
                </a:cxn>
                <a:cxn ang="cd2">
                  <a:pos x="l" y="vc"/>
                </a:cxn>
                <a:cxn ang="cd4">
                  <a:pos x="hc" y="b"/>
                </a:cxn>
                <a:cxn ang="0">
                  <a:pos x="r" y="vc"/>
                </a:cxn>
              </a:cxnLst>
              <a:rect l="l" t="t" r="r" b="b"/>
              <a:pathLst>
                <a:path w="1939" h="1735">
                  <a:moveTo>
                    <a:pt x="1912" y="969"/>
                  </a:moveTo>
                  <a:lnTo>
                    <a:pt x="1529" y="1632"/>
                  </a:lnTo>
                  <a:cubicBezTo>
                    <a:pt x="1492" y="1695"/>
                    <a:pt x="1425" y="1735"/>
                    <a:pt x="1353" y="1735"/>
                  </a:cubicBezTo>
                  <a:lnTo>
                    <a:pt x="587" y="1735"/>
                  </a:lnTo>
                  <a:cubicBezTo>
                    <a:pt x="514" y="1735"/>
                    <a:pt x="446" y="1695"/>
                    <a:pt x="411" y="1632"/>
                  </a:cubicBezTo>
                  <a:lnTo>
                    <a:pt x="28" y="969"/>
                  </a:lnTo>
                  <a:cubicBezTo>
                    <a:pt x="-9" y="907"/>
                    <a:pt x="-9" y="828"/>
                    <a:pt x="28" y="766"/>
                  </a:cubicBezTo>
                  <a:lnTo>
                    <a:pt x="411" y="103"/>
                  </a:lnTo>
                  <a:cubicBezTo>
                    <a:pt x="446" y="39"/>
                    <a:pt x="514" y="0"/>
                    <a:pt x="587" y="0"/>
                  </a:cubicBezTo>
                  <a:lnTo>
                    <a:pt x="1353" y="0"/>
                  </a:lnTo>
                  <a:cubicBezTo>
                    <a:pt x="1425" y="0"/>
                    <a:pt x="1492" y="39"/>
                    <a:pt x="1529" y="103"/>
                  </a:cubicBezTo>
                  <a:lnTo>
                    <a:pt x="1912" y="766"/>
                  </a:lnTo>
                  <a:cubicBezTo>
                    <a:pt x="1949" y="828"/>
                    <a:pt x="1949" y="907"/>
                    <a:pt x="1912" y="969"/>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pic>
          <p:nvPicPr>
            <p:cNvPr id="26" name="Picture 25">
              <a:extLst>
                <a:ext uri="{FF2B5EF4-FFF2-40B4-BE49-F238E27FC236}">
                  <a16:creationId xmlns:a16="http://schemas.microsoft.com/office/drawing/2014/main" id="{49ECDB3B-6520-DACE-F45A-39631D38A564}"/>
                </a:ext>
              </a:extLst>
            </p:cNvPr>
            <p:cNvPicPr>
              <a:picLocks noChangeAspect="1"/>
            </p:cNvPicPr>
            <p:nvPr/>
          </p:nvPicPr>
          <p:blipFill>
            <a:blip r:embed="rId5" cstate="screen">
              <a:biLevel thresh="25000"/>
              <a:extLst>
                <a:ext uri="{28A0092B-C50C-407E-A947-70E740481C1C}">
                  <a14:useLocalDpi xmlns:a14="http://schemas.microsoft.com/office/drawing/2010/main"/>
                </a:ext>
              </a:extLst>
            </a:blip>
            <a:stretch>
              <a:fillRect/>
            </a:stretch>
          </p:blipFill>
          <p:spPr>
            <a:xfrm>
              <a:off x="8213054" y="3530691"/>
              <a:ext cx="714441" cy="714441"/>
            </a:xfrm>
            <a:prstGeom prst="rect">
              <a:avLst/>
            </a:prstGeom>
          </p:spPr>
        </p:pic>
      </p:grpSp>
      <p:grpSp>
        <p:nvGrpSpPr>
          <p:cNvPr id="30" name="Group 29">
            <a:extLst>
              <a:ext uri="{FF2B5EF4-FFF2-40B4-BE49-F238E27FC236}">
                <a16:creationId xmlns:a16="http://schemas.microsoft.com/office/drawing/2014/main" id="{F5690BF0-87AE-B5F9-A87B-A3EBC067F7B1}"/>
              </a:ext>
            </a:extLst>
          </p:cNvPr>
          <p:cNvGrpSpPr/>
          <p:nvPr/>
        </p:nvGrpSpPr>
        <p:grpSpPr>
          <a:xfrm>
            <a:off x="7742835" y="526294"/>
            <a:ext cx="2098301" cy="1877427"/>
            <a:chOff x="7521125" y="693744"/>
            <a:chExt cx="2098301" cy="1877427"/>
          </a:xfrm>
          <a:effectLst/>
        </p:grpSpPr>
        <p:sp>
          <p:nvSpPr>
            <p:cNvPr id="16" name="Freeform: Shape 15">
              <a:extLst>
                <a:ext uri="{FF2B5EF4-FFF2-40B4-BE49-F238E27FC236}">
                  <a16:creationId xmlns:a16="http://schemas.microsoft.com/office/drawing/2014/main" id="{8DABCF68-7D7C-4F37-F47F-31D82DF30482}"/>
                </a:ext>
              </a:extLst>
            </p:cNvPr>
            <p:cNvSpPr/>
            <p:nvPr/>
          </p:nvSpPr>
          <p:spPr>
            <a:xfrm>
              <a:off x="7521125" y="693744"/>
              <a:ext cx="2098301" cy="1877427"/>
            </a:xfrm>
            <a:custGeom>
              <a:avLst/>
              <a:gdLst/>
              <a:ahLst/>
              <a:cxnLst>
                <a:cxn ang="3cd4">
                  <a:pos x="hc" y="t"/>
                </a:cxn>
                <a:cxn ang="cd2">
                  <a:pos x="l" y="vc"/>
                </a:cxn>
                <a:cxn ang="cd4">
                  <a:pos x="hc" y="b"/>
                </a:cxn>
                <a:cxn ang="0">
                  <a:pos x="r" y="vc"/>
                </a:cxn>
              </a:cxnLst>
              <a:rect l="l" t="t" r="r" b="b"/>
              <a:pathLst>
                <a:path w="1939" h="1735">
                  <a:moveTo>
                    <a:pt x="1912" y="969"/>
                  </a:moveTo>
                  <a:lnTo>
                    <a:pt x="1529" y="1632"/>
                  </a:lnTo>
                  <a:cubicBezTo>
                    <a:pt x="1492" y="1695"/>
                    <a:pt x="1425" y="1735"/>
                    <a:pt x="1353" y="1735"/>
                  </a:cubicBezTo>
                  <a:lnTo>
                    <a:pt x="587" y="1735"/>
                  </a:lnTo>
                  <a:cubicBezTo>
                    <a:pt x="514" y="1735"/>
                    <a:pt x="446" y="1695"/>
                    <a:pt x="411" y="1632"/>
                  </a:cubicBezTo>
                  <a:lnTo>
                    <a:pt x="28" y="969"/>
                  </a:lnTo>
                  <a:cubicBezTo>
                    <a:pt x="-9" y="907"/>
                    <a:pt x="-9" y="828"/>
                    <a:pt x="28" y="766"/>
                  </a:cubicBezTo>
                  <a:lnTo>
                    <a:pt x="411" y="103"/>
                  </a:lnTo>
                  <a:cubicBezTo>
                    <a:pt x="446" y="39"/>
                    <a:pt x="514" y="0"/>
                    <a:pt x="587" y="0"/>
                  </a:cubicBezTo>
                  <a:lnTo>
                    <a:pt x="1353" y="0"/>
                  </a:lnTo>
                  <a:cubicBezTo>
                    <a:pt x="1425" y="0"/>
                    <a:pt x="1492" y="39"/>
                    <a:pt x="1529" y="103"/>
                  </a:cubicBezTo>
                  <a:lnTo>
                    <a:pt x="1912" y="766"/>
                  </a:lnTo>
                  <a:cubicBezTo>
                    <a:pt x="1949" y="828"/>
                    <a:pt x="1949" y="907"/>
                    <a:pt x="1912" y="969"/>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pic>
          <p:nvPicPr>
            <p:cNvPr id="43" name="Picture 42">
              <a:extLst>
                <a:ext uri="{FF2B5EF4-FFF2-40B4-BE49-F238E27FC236}">
                  <a16:creationId xmlns:a16="http://schemas.microsoft.com/office/drawing/2014/main" id="{FFE51E48-7873-0096-6D90-90424F65AF3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8175066" y="1236742"/>
              <a:ext cx="791430" cy="791430"/>
            </a:xfrm>
            <a:prstGeom prst="rect">
              <a:avLst/>
            </a:prstGeom>
          </p:spPr>
        </p:pic>
      </p:grpSp>
      <p:grpSp>
        <p:nvGrpSpPr>
          <p:cNvPr id="33" name="Group 32">
            <a:extLst>
              <a:ext uri="{FF2B5EF4-FFF2-40B4-BE49-F238E27FC236}">
                <a16:creationId xmlns:a16="http://schemas.microsoft.com/office/drawing/2014/main" id="{35B0ADFC-6C20-EA29-C80A-0FCFCDB15A6D}"/>
              </a:ext>
            </a:extLst>
          </p:cNvPr>
          <p:cNvGrpSpPr/>
          <p:nvPr/>
        </p:nvGrpSpPr>
        <p:grpSpPr>
          <a:xfrm>
            <a:off x="9580360" y="3624373"/>
            <a:ext cx="2098301" cy="1877427"/>
            <a:chOff x="9474005" y="4106037"/>
            <a:chExt cx="2098301" cy="1877427"/>
          </a:xfrm>
          <a:effectLst/>
        </p:grpSpPr>
        <p:sp>
          <p:nvSpPr>
            <p:cNvPr id="25" name="Freeform: Shape 24">
              <a:extLst>
                <a:ext uri="{FF2B5EF4-FFF2-40B4-BE49-F238E27FC236}">
                  <a16:creationId xmlns:a16="http://schemas.microsoft.com/office/drawing/2014/main" id="{C4BA7D64-2ABB-2C1F-6878-F5AC8E4ABCA3}"/>
                </a:ext>
              </a:extLst>
            </p:cNvPr>
            <p:cNvSpPr/>
            <p:nvPr/>
          </p:nvSpPr>
          <p:spPr>
            <a:xfrm>
              <a:off x="9474005" y="4106037"/>
              <a:ext cx="2098301" cy="1877427"/>
            </a:xfrm>
            <a:custGeom>
              <a:avLst/>
              <a:gdLst/>
              <a:ahLst/>
              <a:cxnLst>
                <a:cxn ang="3cd4">
                  <a:pos x="hc" y="t"/>
                </a:cxn>
                <a:cxn ang="cd2">
                  <a:pos x="l" y="vc"/>
                </a:cxn>
                <a:cxn ang="cd4">
                  <a:pos x="hc" y="b"/>
                </a:cxn>
                <a:cxn ang="0">
                  <a:pos x="r" y="vc"/>
                </a:cxn>
              </a:cxnLst>
              <a:rect l="l" t="t" r="r" b="b"/>
              <a:pathLst>
                <a:path w="1939" h="1735">
                  <a:moveTo>
                    <a:pt x="1912" y="969"/>
                  </a:moveTo>
                  <a:lnTo>
                    <a:pt x="1529" y="1632"/>
                  </a:lnTo>
                  <a:cubicBezTo>
                    <a:pt x="1492" y="1695"/>
                    <a:pt x="1425" y="1735"/>
                    <a:pt x="1353" y="1735"/>
                  </a:cubicBezTo>
                  <a:lnTo>
                    <a:pt x="587" y="1735"/>
                  </a:lnTo>
                  <a:cubicBezTo>
                    <a:pt x="514" y="1735"/>
                    <a:pt x="446" y="1695"/>
                    <a:pt x="411" y="1632"/>
                  </a:cubicBezTo>
                  <a:lnTo>
                    <a:pt x="28" y="969"/>
                  </a:lnTo>
                  <a:cubicBezTo>
                    <a:pt x="-9" y="907"/>
                    <a:pt x="-9" y="828"/>
                    <a:pt x="28" y="766"/>
                  </a:cubicBezTo>
                  <a:lnTo>
                    <a:pt x="411" y="103"/>
                  </a:lnTo>
                  <a:cubicBezTo>
                    <a:pt x="446" y="39"/>
                    <a:pt x="514" y="0"/>
                    <a:pt x="587" y="0"/>
                  </a:cubicBezTo>
                  <a:lnTo>
                    <a:pt x="1353" y="0"/>
                  </a:lnTo>
                  <a:cubicBezTo>
                    <a:pt x="1425" y="0"/>
                    <a:pt x="1492" y="39"/>
                    <a:pt x="1529" y="103"/>
                  </a:cubicBezTo>
                  <a:lnTo>
                    <a:pt x="1912" y="766"/>
                  </a:lnTo>
                  <a:cubicBezTo>
                    <a:pt x="1949" y="828"/>
                    <a:pt x="1949" y="907"/>
                    <a:pt x="1912" y="969"/>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sp>
          <p:nvSpPr>
            <p:cNvPr id="19" name="Graphic 15">
              <a:extLst>
                <a:ext uri="{FF2B5EF4-FFF2-40B4-BE49-F238E27FC236}">
                  <a16:creationId xmlns:a16="http://schemas.microsoft.com/office/drawing/2014/main" id="{775D5551-6C3B-4EEB-1727-C3D29F286F4A}"/>
                </a:ext>
              </a:extLst>
            </p:cNvPr>
            <p:cNvSpPr/>
            <p:nvPr/>
          </p:nvSpPr>
          <p:spPr>
            <a:xfrm>
              <a:off x="10128548" y="4705367"/>
              <a:ext cx="765081" cy="678766"/>
            </a:xfrm>
            <a:custGeom>
              <a:avLst/>
              <a:gdLst>
                <a:gd name="connsiteX0" fmla="*/ 104706 w 520566"/>
                <a:gd name="connsiteY0" fmla="*/ 461837 h 461837"/>
                <a:gd name="connsiteX1" fmla="*/ 111841 w 520566"/>
                <a:gd name="connsiteY1" fmla="*/ 357265 h 461837"/>
                <a:gd name="connsiteX2" fmla="*/ 0 w 520566"/>
                <a:gd name="connsiteY2" fmla="*/ 196135 h 461837"/>
                <a:gd name="connsiteX3" fmla="*/ 260319 w 520566"/>
                <a:gd name="connsiteY3" fmla="*/ 0 h 461837"/>
                <a:gd name="connsiteX4" fmla="*/ 520567 w 520566"/>
                <a:gd name="connsiteY4" fmla="*/ 196135 h 461837"/>
                <a:gd name="connsiteX5" fmla="*/ 260319 w 520566"/>
                <a:gd name="connsiteY5" fmla="*/ 392237 h 461837"/>
                <a:gd name="connsiteX6" fmla="*/ 217537 w 520566"/>
                <a:gd name="connsiteY6" fmla="*/ 389446 h 461837"/>
                <a:gd name="connsiteX7" fmla="*/ 104706 w 520566"/>
                <a:gd name="connsiteY7" fmla="*/ 461837 h 461837"/>
                <a:gd name="connsiteX8" fmla="*/ 260319 w 520566"/>
                <a:gd name="connsiteY8" fmla="*/ 17585 h 461837"/>
                <a:gd name="connsiteX9" fmla="*/ 17646 w 520566"/>
                <a:gd name="connsiteY9" fmla="*/ 196135 h 461837"/>
                <a:gd name="connsiteX10" fmla="*/ 124981 w 520566"/>
                <a:gd name="connsiteY10" fmla="*/ 344222 h 461837"/>
                <a:gd name="connsiteX11" fmla="*/ 130236 w 520566"/>
                <a:gd name="connsiteY11" fmla="*/ 346841 h 461837"/>
                <a:gd name="connsiteX12" fmla="*/ 124696 w 520566"/>
                <a:gd name="connsiteY12" fmla="*/ 428092 h 461837"/>
                <a:gd name="connsiteX13" fmla="*/ 213418 w 520566"/>
                <a:gd name="connsiteY13" fmla="*/ 371166 h 461837"/>
                <a:gd name="connsiteX14" fmla="*/ 216642 w 520566"/>
                <a:gd name="connsiteY14" fmla="*/ 371595 h 461837"/>
                <a:gd name="connsiteX15" fmla="*/ 260319 w 520566"/>
                <a:gd name="connsiteY15" fmla="*/ 374653 h 461837"/>
                <a:gd name="connsiteX16" fmla="*/ 502921 w 520566"/>
                <a:gd name="connsiteY16" fmla="*/ 196135 h 461837"/>
                <a:gd name="connsiteX17" fmla="*/ 260319 w 520566"/>
                <a:gd name="connsiteY17" fmla="*/ 17585 h 461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566" h="461837">
                  <a:moveTo>
                    <a:pt x="104706" y="461837"/>
                  </a:moveTo>
                  <a:lnTo>
                    <a:pt x="111841" y="357265"/>
                  </a:lnTo>
                  <a:cubicBezTo>
                    <a:pt x="41686" y="320464"/>
                    <a:pt x="0" y="260583"/>
                    <a:pt x="0" y="196135"/>
                  </a:cubicBezTo>
                  <a:cubicBezTo>
                    <a:pt x="0" y="87983"/>
                    <a:pt x="116778" y="0"/>
                    <a:pt x="260319" y="0"/>
                  </a:cubicBezTo>
                  <a:cubicBezTo>
                    <a:pt x="403824" y="0"/>
                    <a:pt x="520567" y="87983"/>
                    <a:pt x="520567" y="196135"/>
                  </a:cubicBezTo>
                  <a:cubicBezTo>
                    <a:pt x="520567" y="304261"/>
                    <a:pt x="403824" y="392237"/>
                    <a:pt x="260319" y="392237"/>
                  </a:cubicBezTo>
                  <a:cubicBezTo>
                    <a:pt x="246747" y="392237"/>
                    <a:pt x="232376" y="391302"/>
                    <a:pt x="217537" y="389446"/>
                  </a:cubicBezTo>
                  <a:lnTo>
                    <a:pt x="104706" y="461837"/>
                  </a:lnTo>
                  <a:close/>
                  <a:moveTo>
                    <a:pt x="260319" y="17585"/>
                  </a:moveTo>
                  <a:cubicBezTo>
                    <a:pt x="126506" y="17585"/>
                    <a:pt x="17646" y="97686"/>
                    <a:pt x="17646" y="196135"/>
                  </a:cubicBezTo>
                  <a:cubicBezTo>
                    <a:pt x="17646" y="255373"/>
                    <a:pt x="57773" y="310736"/>
                    <a:pt x="124981" y="344222"/>
                  </a:cubicBezTo>
                  <a:lnTo>
                    <a:pt x="130236" y="346841"/>
                  </a:lnTo>
                  <a:lnTo>
                    <a:pt x="124696" y="428092"/>
                  </a:lnTo>
                  <a:lnTo>
                    <a:pt x="213418" y="371166"/>
                  </a:lnTo>
                  <a:lnTo>
                    <a:pt x="216642" y="371595"/>
                  </a:lnTo>
                  <a:cubicBezTo>
                    <a:pt x="231850" y="373622"/>
                    <a:pt x="246549" y="374653"/>
                    <a:pt x="260319" y="374653"/>
                  </a:cubicBezTo>
                  <a:cubicBezTo>
                    <a:pt x="394087" y="374653"/>
                    <a:pt x="502921" y="294569"/>
                    <a:pt x="502921" y="196135"/>
                  </a:cubicBezTo>
                  <a:cubicBezTo>
                    <a:pt x="502921" y="97686"/>
                    <a:pt x="394087" y="17585"/>
                    <a:pt x="260319" y="17585"/>
                  </a:cubicBezTo>
                  <a:close/>
                </a:path>
              </a:pathLst>
            </a:custGeom>
            <a:solidFill>
              <a:schemeClr val="bg1"/>
            </a:solidFill>
            <a:ln w="1746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36" name="Freeform: Shape 35">
            <a:extLst>
              <a:ext uri="{FF2B5EF4-FFF2-40B4-BE49-F238E27FC236}">
                <a16:creationId xmlns:a16="http://schemas.microsoft.com/office/drawing/2014/main" id="{7464575C-C541-D6C4-BE33-7D2FC047D769}"/>
              </a:ext>
            </a:extLst>
          </p:cNvPr>
          <p:cNvSpPr/>
          <p:nvPr/>
        </p:nvSpPr>
        <p:spPr>
          <a:xfrm>
            <a:off x="7742834" y="4678024"/>
            <a:ext cx="2098301" cy="1877427"/>
          </a:xfrm>
          <a:custGeom>
            <a:avLst/>
            <a:gdLst/>
            <a:ahLst/>
            <a:cxnLst>
              <a:cxn ang="3cd4">
                <a:pos x="hc" y="t"/>
              </a:cxn>
              <a:cxn ang="cd2">
                <a:pos x="l" y="vc"/>
              </a:cxn>
              <a:cxn ang="cd4">
                <a:pos x="hc" y="b"/>
              </a:cxn>
              <a:cxn ang="0">
                <a:pos x="r" y="vc"/>
              </a:cxn>
            </a:cxnLst>
            <a:rect l="l" t="t" r="r" b="b"/>
            <a:pathLst>
              <a:path w="1939" h="1735">
                <a:moveTo>
                  <a:pt x="1912" y="969"/>
                </a:moveTo>
                <a:lnTo>
                  <a:pt x="1529" y="1632"/>
                </a:lnTo>
                <a:cubicBezTo>
                  <a:pt x="1492" y="1695"/>
                  <a:pt x="1425" y="1735"/>
                  <a:pt x="1353" y="1735"/>
                </a:cubicBezTo>
                <a:lnTo>
                  <a:pt x="587" y="1735"/>
                </a:lnTo>
                <a:cubicBezTo>
                  <a:pt x="514" y="1735"/>
                  <a:pt x="446" y="1695"/>
                  <a:pt x="411" y="1632"/>
                </a:cubicBezTo>
                <a:lnTo>
                  <a:pt x="28" y="969"/>
                </a:lnTo>
                <a:cubicBezTo>
                  <a:pt x="-9" y="907"/>
                  <a:pt x="-9" y="828"/>
                  <a:pt x="28" y="766"/>
                </a:cubicBezTo>
                <a:lnTo>
                  <a:pt x="411" y="103"/>
                </a:lnTo>
                <a:cubicBezTo>
                  <a:pt x="446" y="39"/>
                  <a:pt x="514" y="0"/>
                  <a:pt x="587" y="0"/>
                </a:cubicBezTo>
                <a:lnTo>
                  <a:pt x="1353" y="0"/>
                </a:lnTo>
                <a:cubicBezTo>
                  <a:pt x="1425" y="0"/>
                  <a:pt x="1492" y="39"/>
                  <a:pt x="1529" y="103"/>
                </a:cubicBezTo>
                <a:lnTo>
                  <a:pt x="1912" y="766"/>
                </a:lnTo>
                <a:cubicBezTo>
                  <a:pt x="1949" y="828"/>
                  <a:pt x="1949" y="907"/>
                  <a:pt x="1912" y="969"/>
                </a:cubicBezTo>
                <a:close/>
              </a:path>
            </a:pathLst>
          </a:custGeom>
          <a:solidFill>
            <a:schemeClr val="bg2">
              <a:lumMod val="75000"/>
            </a:scheme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sp>
        <p:nvSpPr>
          <p:cNvPr id="2" name="TextBox 1">
            <a:extLst>
              <a:ext uri="{FF2B5EF4-FFF2-40B4-BE49-F238E27FC236}">
                <a16:creationId xmlns:a16="http://schemas.microsoft.com/office/drawing/2014/main" id="{83549C8D-3595-993A-3ED8-B97FA76C1C9B}"/>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Lower mkt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Alternate DC/integrated version available</a:t>
            </a:r>
          </a:p>
        </p:txBody>
      </p:sp>
    </p:spTree>
    <p:extLst>
      <p:ext uri="{BB962C8B-B14F-4D97-AF65-F5344CB8AC3E}">
        <p14:creationId xmlns:p14="http://schemas.microsoft.com/office/powerpoint/2010/main" val="41285035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6"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Table 21">
            <a:extLst>
              <a:ext uri="{FF2B5EF4-FFF2-40B4-BE49-F238E27FC236}">
                <a16:creationId xmlns:a16="http://schemas.microsoft.com/office/drawing/2014/main" id="{7E0E64AB-E523-70F7-B6B7-5417AE6BC7E2}"/>
              </a:ext>
            </a:extLst>
          </p:cNvPr>
          <p:cNvGraphicFramePr>
            <a:graphicFrameLocks noGrp="1"/>
          </p:cNvGraphicFramePr>
          <p:nvPr>
            <p:extLst>
              <p:ext uri="{D42A27DB-BD31-4B8C-83A1-F6EECF244321}">
                <p14:modId xmlns:p14="http://schemas.microsoft.com/office/powerpoint/2010/main" val="3762326437"/>
              </p:ext>
            </p:extLst>
          </p:nvPr>
        </p:nvGraphicFramePr>
        <p:xfrm>
          <a:off x="2377156" y="1985282"/>
          <a:ext cx="6675120" cy="3227832"/>
        </p:xfrm>
        <a:graphic>
          <a:graphicData uri="http://schemas.openxmlformats.org/drawingml/2006/table">
            <a:tbl>
              <a:tblPr firstRow="1" bandRow="1">
                <a:effectLst/>
                <a:tableStyleId>{5C22544A-7EE6-4342-B048-85BDC9FD1C3A}</a:tableStyleId>
              </a:tblPr>
              <a:tblGrid>
                <a:gridCol w="3383280">
                  <a:extLst>
                    <a:ext uri="{9D8B030D-6E8A-4147-A177-3AD203B41FA5}">
                      <a16:colId xmlns:a16="http://schemas.microsoft.com/office/drawing/2014/main" val="101480242"/>
                    </a:ext>
                  </a:extLst>
                </a:gridCol>
                <a:gridCol w="1005840">
                  <a:extLst>
                    <a:ext uri="{9D8B030D-6E8A-4147-A177-3AD203B41FA5}">
                      <a16:colId xmlns:a16="http://schemas.microsoft.com/office/drawing/2014/main" val="1188914020"/>
                    </a:ext>
                  </a:extLst>
                </a:gridCol>
                <a:gridCol w="1005840">
                  <a:extLst>
                    <a:ext uri="{9D8B030D-6E8A-4147-A177-3AD203B41FA5}">
                      <a16:colId xmlns:a16="http://schemas.microsoft.com/office/drawing/2014/main" val="1866238773"/>
                    </a:ext>
                  </a:extLst>
                </a:gridCol>
                <a:gridCol w="1280160">
                  <a:extLst>
                    <a:ext uri="{9D8B030D-6E8A-4147-A177-3AD203B41FA5}">
                      <a16:colId xmlns:a16="http://schemas.microsoft.com/office/drawing/2014/main" val="4225672767"/>
                    </a:ext>
                  </a:extLst>
                </a:gridCol>
              </a:tblGrid>
              <a:tr h="301752">
                <a:tc>
                  <a:txBody>
                    <a:bodyPr/>
                    <a:lstStyle/>
                    <a:p>
                      <a:r>
                        <a:rPr lang="en-US" b="0" dirty="0">
                          <a:solidFill>
                            <a:schemeClr val="bg1"/>
                          </a:solidFill>
                        </a:rPr>
                        <a:t>Metric</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3"/>
                    </a:solidFill>
                  </a:tcPr>
                </a:tc>
                <a:tc>
                  <a:txBody>
                    <a:bodyPr/>
                    <a:lstStyle/>
                    <a:p>
                      <a:r>
                        <a:rPr lang="en-US" b="0" dirty="0">
                          <a:solidFill>
                            <a:schemeClr val="bg1"/>
                          </a:solidFill>
                        </a:rPr>
                        <a:t>2023 Result</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3"/>
                    </a:solidFill>
                  </a:tcPr>
                </a:tc>
                <a:tc>
                  <a:txBody>
                    <a:bodyPr/>
                    <a:lstStyle/>
                    <a:p>
                      <a:r>
                        <a:rPr lang="en-US" b="0" dirty="0">
                          <a:solidFill>
                            <a:schemeClr val="bg1"/>
                          </a:solidFill>
                        </a:rPr>
                        <a:t>2024 Result</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3"/>
                    </a:solidFill>
                  </a:tcPr>
                </a:tc>
                <a:tc>
                  <a:txBody>
                    <a:bodyPr/>
                    <a:lstStyle/>
                    <a:p>
                      <a:r>
                        <a:rPr lang="en-US" b="0" dirty="0">
                          <a:solidFill>
                            <a:schemeClr val="bg1"/>
                          </a:solidFill>
                        </a:rPr>
                        <a:t>Change YOY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287203095"/>
                  </a:ext>
                </a:extLst>
              </a:tr>
              <a:tr h="365760">
                <a:tc>
                  <a:txBody>
                    <a:bodyPr/>
                    <a:lstStyle/>
                    <a:p>
                      <a:r>
                        <a:rPr lang="en-US" sz="1350" dirty="0">
                          <a:solidFill>
                            <a:schemeClr val="tx1"/>
                          </a:solidFill>
                        </a:rPr>
                        <a:t>[Education email opt-ins]</a:t>
                      </a:r>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350" dirty="0">
                          <a:solidFill>
                            <a:schemeClr val="tx1"/>
                          </a:solidFill>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0000"/>
                          </a:solidFill>
                          <a:effectLst/>
                          <a:uLnTx/>
                          <a:uFillTx/>
                          <a:latin typeface="Calibri"/>
                          <a:ea typeface="+mn-ea"/>
                          <a:cs typeface="+mn-cs"/>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350" b="0" i="0" u="none" strike="noStrike" kern="1200" cap="none" spc="0" normalizeH="0" baseline="0" noProof="0" dirty="0">
                          <a:ln>
                            <a:noFill/>
                          </a:ln>
                          <a:solidFill>
                            <a:srgbClr val="00B050"/>
                          </a:solidFill>
                          <a:effectLst/>
                          <a:uLnTx/>
                          <a:uFillTx/>
                          <a:latin typeface="+mn-lt"/>
                          <a:ea typeface="+mn-ea"/>
                          <a:cs typeface="+mn-cs"/>
                        </a:rPr>
                        <a:t>↑</a:t>
                      </a:r>
                      <a:r>
                        <a:rPr kumimoji="0" lang="en-US" sz="1350" b="0" i="0" u="none" strike="noStrike" kern="1200" cap="none" spc="0" normalizeH="0" baseline="0" noProof="0" dirty="0">
                          <a:ln>
                            <a:noFill/>
                          </a:ln>
                          <a:solidFill>
                            <a:schemeClr val="accent1"/>
                          </a:solidFill>
                          <a:effectLst/>
                          <a:uLnTx/>
                          <a:uFillTx/>
                          <a:latin typeface="+mn-lt"/>
                          <a:ea typeface="+mn-ea"/>
                          <a:cs typeface="+mn-cs"/>
                        </a:rPr>
                        <a:t>↓</a:t>
                      </a:r>
                      <a:r>
                        <a:rPr kumimoji="0" lang="en-US" sz="1350" b="0" i="0" u="none" strike="noStrike" kern="1200" cap="none" spc="0" normalizeH="0" baseline="0" noProof="0" dirty="0">
                          <a:ln>
                            <a:noFill/>
                          </a:ln>
                          <a:solidFill>
                            <a:srgbClr val="000000"/>
                          </a:solidFill>
                          <a:effectLst/>
                          <a:uLnTx/>
                          <a:uFillTx/>
                          <a:latin typeface="+mn-lt"/>
                          <a:ea typeface="+mn-ea"/>
                          <a:cs typeface="+mn-cs"/>
                        </a:rPr>
                        <a:t> </a:t>
                      </a:r>
                      <a:r>
                        <a:rPr lang="en-US" sz="1350" dirty="0">
                          <a:solidFill>
                            <a:schemeClr val="tx1"/>
                          </a:solidFill>
                        </a:rPr>
                        <a:t>XX pp</a:t>
                      </a:r>
                    </a:p>
                  </a:txBody>
                  <a:tcPr marT="91440">
                    <a:lnL w="12700" cap="flat" cmpd="sng" algn="ctr">
                      <a:noFill/>
                      <a:prstDash val="solid"/>
                      <a:round/>
                      <a:headEnd type="none" w="med" len="med"/>
                      <a:tailEnd type="none" w="med" len="med"/>
                    </a:lnL>
                    <a:lnR w="12700" cmpd="sng">
                      <a:noFill/>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50423856"/>
                  </a:ext>
                </a:extLst>
              </a:tr>
              <a:tr h="365760">
                <a:tc>
                  <a:txBody>
                    <a:bodyPr/>
                    <a:lstStyle/>
                    <a:p>
                      <a:r>
                        <a:rPr lang="en-US" sz="1350" dirty="0">
                          <a:solidFill>
                            <a:schemeClr val="tx1"/>
                          </a:solidFill>
                        </a:rPr>
                        <a:t>[Avg. monthly Benefits OnLine users]</a:t>
                      </a:r>
                    </a:p>
                  </a:txBody>
                  <a:tcPr>
                    <a:lnL w="12700" cmpd="sng">
                      <a:noFill/>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350" dirty="0">
                          <a:solidFill>
                            <a:schemeClr val="tx1"/>
                          </a:solidFill>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0000"/>
                          </a:solidFill>
                          <a:effectLst/>
                          <a:uLnTx/>
                          <a:uFillTx/>
                          <a:latin typeface="Calibri"/>
                          <a:ea typeface="+mn-ea"/>
                          <a:cs typeface="+mn-cs"/>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350" b="0" i="0" u="none" strike="noStrike" kern="1200" cap="none" spc="0" normalizeH="0" baseline="0" noProof="0" dirty="0">
                          <a:ln>
                            <a:noFill/>
                          </a:ln>
                          <a:solidFill>
                            <a:srgbClr val="00B050"/>
                          </a:solidFill>
                          <a:effectLst/>
                          <a:uLnTx/>
                          <a:uFillTx/>
                          <a:latin typeface="+mn-lt"/>
                          <a:ea typeface="+mn-ea"/>
                          <a:cs typeface="+mn-cs"/>
                        </a:rPr>
                        <a:t>↑</a:t>
                      </a:r>
                      <a:r>
                        <a:rPr kumimoji="0" lang="en-US" sz="1350" b="0" i="0" u="none" strike="noStrike" kern="1200" cap="none" spc="0" normalizeH="0" baseline="0" noProof="0" dirty="0">
                          <a:ln>
                            <a:noFill/>
                          </a:ln>
                          <a:solidFill>
                            <a:schemeClr val="accent1"/>
                          </a:solidFill>
                          <a:effectLst/>
                          <a:uLnTx/>
                          <a:uFillTx/>
                          <a:latin typeface="+mn-lt"/>
                          <a:ea typeface="+mn-ea"/>
                          <a:cs typeface="+mn-cs"/>
                        </a:rPr>
                        <a:t>↓</a:t>
                      </a:r>
                      <a:r>
                        <a:rPr kumimoji="0" lang="en-US" sz="1350" b="0" i="0" u="none" strike="noStrike" kern="1200" cap="none" spc="0" normalizeH="0" baseline="0" noProof="0" dirty="0">
                          <a:ln>
                            <a:noFill/>
                          </a:ln>
                          <a:solidFill>
                            <a:srgbClr val="000000"/>
                          </a:solidFill>
                          <a:effectLst/>
                          <a:uLnTx/>
                          <a:uFillTx/>
                          <a:latin typeface="+mn-lt"/>
                          <a:ea typeface="+mn-ea"/>
                          <a:cs typeface="+mn-cs"/>
                        </a:rPr>
                        <a:t> </a:t>
                      </a:r>
                      <a:r>
                        <a:rPr lang="en-US" sz="1350" dirty="0">
                          <a:solidFill>
                            <a:schemeClr val="tx1"/>
                          </a:solidFill>
                        </a:rPr>
                        <a:t>XX pp</a:t>
                      </a:r>
                    </a:p>
                  </a:txBody>
                  <a:tcPr>
                    <a:lnL w="12700" cap="flat" cmpd="sng" algn="ctr">
                      <a:noFill/>
                      <a:prstDash val="solid"/>
                      <a:round/>
                      <a:headEnd type="none" w="med" len="med"/>
                      <a:tailEnd type="none" w="med" len="med"/>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464667"/>
                  </a:ext>
                </a:extLst>
              </a:tr>
              <a:tr h="365760">
                <a:tc>
                  <a:txBody>
                    <a:bodyPr/>
                    <a:lstStyle/>
                    <a:p>
                      <a:r>
                        <a:rPr lang="en-US" sz="1350" dirty="0">
                          <a:solidFill>
                            <a:schemeClr val="tx1"/>
                          </a:solidFill>
                        </a:rPr>
                        <a:t>[Avg. monthly app users]</a:t>
                      </a:r>
                    </a:p>
                  </a:txBody>
                  <a:tcPr>
                    <a:lnL w="12700" cmpd="sng">
                      <a:noFill/>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350" dirty="0">
                          <a:solidFill>
                            <a:schemeClr val="tx1"/>
                          </a:solidFill>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0000"/>
                          </a:solidFill>
                          <a:effectLst/>
                          <a:uLnTx/>
                          <a:uFillTx/>
                          <a:latin typeface="Calibri"/>
                          <a:ea typeface="+mn-ea"/>
                          <a:cs typeface="+mn-cs"/>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350" b="0" i="0" u="none" strike="noStrike" kern="1200" cap="none" spc="0" normalizeH="0" baseline="0" noProof="0" dirty="0">
                          <a:ln>
                            <a:noFill/>
                          </a:ln>
                          <a:solidFill>
                            <a:srgbClr val="00B050"/>
                          </a:solidFill>
                          <a:effectLst/>
                          <a:uLnTx/>
                          <a:uFillTx/>
                          <a:latin typeface="+mn-lt"/>
                          <a:ea typeface="+mn-ea"/>
                          <a:cs typeface="+mn-cs"/>
                        </a:rPr>
                        <a:t>↑</a:t>
                      </a:r>
                      <a:r>
                        <a:rPr kumimoji="0" lang="en-US" sz="1350" b="0" i="0" u="none" strike="noStrike" kern="1200" cap="none" spc="0" normalizeH="0" baseline="0" noProof="0" dirty="0">
                          <a:ln>
                            <a:noFill/>
                          </a:ln>
                          <a:solidFill>
                            <a:schemeClr val="accent1"/>
                          </a:solidFill>
                          <a:effectLst/>
                          <a:uLnTx/>
                          <a:uFillTx/>
                          <a:latin typeface="+mn-lt"/>
                          <a:ea typeface="+mn-ea"/>
                          <a:cs typeface="+mn-cs"/>
                        </a:rPr>
                        <a:t>↓</a:t>
                      </a:r>
                      <a:r>
                        <a:rPr kumimoji="0" lang="en-US" sz="1350" b="0" i="0" u="none" strike="noStrike" kern="1200" cap="none" spc="0" normalizeH="0" baseline="0" noProof="0" dirty="0">
                          <a:ln>
                            <a:noFill/>
                          </a:ln>
                          <a:solidFill>
                            <a:srgbClr val="000000"/>
                          </a:solidFill>
                          <a:effectLst/>
                          <a:uLnTx/>
                          <a:uFillTx/>
                          <a:latin typeface="+mn-lt"/>
                          <a:ea typeface="+mn-ea"/>
                          <a:cs typeface="+mn-cs"/>
                        </a:rPr>
                        <a:t> </a:t>
                      </a:r>
                      <a:r>
                        <a:rPr lang="en-US" sz="1350" dirty="0">
                          <a:solidFill>
                            <a:schemeClr val="tx1"/>
                          </a:solidFill>
                        </a:rPr>
                        <a:t>XX pp</a:t>
                      </a:r>
                    </a:p>
                  </a:txBody>
                  <a:tcPr>
                    <a:lnL w="12700" cap="flat" cmpd="sng" algn="ctr">
                      <a:noFill/>
                      <a:prstDash val="solid"/>
                      <a:round/>
                      <a:headEnd type="none" w="med" len="med"/>
                      <a:tailEnd type="none" w="med" len="med"/>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69390199"/>
                  </a:ext>
                </a:extLst>
              </a:tr>
              <a:tr h="365760">
                <a:tc>
                  <a:txBody>
                    <a:bodyPr/>
                    <a:lstStyle/>
                    <a:p>
                      <a:endParaRPr lang="en-US" sz="800" dirty="0">
                        <a:solidFill>
                          <a:schemeClr val="bg1"/>
                        </a:solidFill>
                      </a:endParaRPr>
                    </a:p>
                  </a:txBody>
                  <a:tcP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sz="1350" dirty="0">
                        <a:solidFill>
                          <a:schemeClr val="bg1"/>
                        </a:solidFill>
                      </a:endParaRPr>
                    </a:p>
                  </a:txBody>
                  <a:tcP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sz="1350" dirty="0">
                        <a:solidFill>
                          <a:schemeClr val="bg1"/>
                        </a:solidFill>
                      </a:endParaRPr>
                    </a:p>
                  </a:txBody>
                  <a:tcP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285750" indent="-285750">
                        <a:buFontTx/>
                        <a:buChar char="-"/>
                      </a:pPr>
                      <a:endParaRPr lang="en-US" sz="1350" dirty="0">
                        <a:solidFill>
                          <a:schemeClr val="tx1"/>
                        </a:solidFill>
                      </a:endParaRPr>
                    </a:p>
                  </a:txBody>
                  <a:tcP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06313268"/>
                  </a:ext>
                </a:extLst>
              </a:tr>
              <a:tr h="365760">
                <a:tc>
                  <a:txBody>
                    <a:bodyPr/>
                    <a:lstStyle/>
                    <a:p>
                      <a:r>
                        <a:rPr lang="en-US" sz="1350" dirty="0">
                          <a:solidFill>
                            <a:schemeClr val="tx1"/>
                          </a:solidFill>
                        </a:rPr>
                        <a:t>[Equity share retention]</a:t>
                      </a:r>
                    </a:p>
                  </a:txBody>
                  <a:tcPr>
                    <a:lnL w="12700" cmpd="sng">
                      <a:noFill/>
                    </a:lnL>
                    <a:lnR w="12700" cap="flat" cmpd="sng" algn="ctr">
                      <a:noFill/>
                      <a:prstDash val="solid"/>
                      <a:round/>
                      <a:headEnd type="none" w="med" len="med"/>
                      <a:tailEnd type="none" w="med" len="med"/>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350" dirty="0">
                          <a:solidFill>
                            <a:schemeClr val="tx1"/>
                          </a:solidFill>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0000"/>
                          </a:solidFill>
                          <a:effectLst/>
                          <a:uLnTx/>
                          <a:uFillTx/>
                          <a:latin typeface="Calibri"/>
                          <a:ea typeface="+mn-ea"/>
                          <a:cs typeface="+mn-cs"/>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350" b="0" i="0" u="none" strike="noStrike" kern="1200" cap="none" spc="0" normalizeH="0" baseline="0" noProof="0" dirty="0">
                          <a:ln>
                            <a:noFill/>
                          </a:ln>
                          <a:solidFill>
                            <a:srgbClr val="00B050"/>
                          </a:solidFill>
                          <a:effectLst/>
                          <a:uLnTx/>
                          <a:uFillTx/>
                          <a:latin typeface="+mn-lt"/>
                          <a:ea typeface="+mn-ea"/>
                          <a:cs typeface="+mn-cs"/>
                        </a:rPr>
                        <a:t>↑</a:t>
                      </a:r>
                      <a:r>
                        <a:rPr kumimoji="0" lang="en-US" sz="1350" b="0" i="0" u="none" strike="noStrike" kern="1200" cap="none" spc="0" normalizeH="0" baseline="0" noProof="0" dirty="0">
                          <a:ln>
                            <a:noFill/>
                          </a:ln>
                          <a:solidFill>
                            <a:schemeClr val="accent1"/>
                          </a:solidFill>
                          <a:effectLst/>
                          <a:uLnTx/>
                          <a:uFillTx/>
                          <a:latin typeface="+mn-lt"/>
                          <a:ea typeface="+mn-ea"/>
                          <a:cs typeface="+mn-cs"/>
                        </a:rPr>
                        <a:t>↓</a:t>
                      </a:r>
                      <a:r>
                        <a:rPr kumimoji="0" lang="en-US" sz="1350" b="0" i="0" u="none" strike="noStrike" kern="1200" cap="none" spc="0" normalizeH="0" baseline="0" noProof="0" dirty="0">
                          <a:ln>
                            <a:noFill/>
                          </a:ln>
                          <a:solidFill>
                            <a:srgbClr val="000000"/>
                          </a:solidFill>
                          <a:effectLst/>
                          <a:uLnTx/>
                          <a:uFillTx/>
                          <a:latin typeface="+mn-lt"/>
                          <a:ea typeface="+mn-ea"/>
                          <a:cs typeface="+mn-cs"/>
                        </a:rPr>
                        <a:t> </a:t>
                      </a:r>
                      <a:r>
                        <a:rPr lang="en-US" sz="1350" dirty="0">
                          <a:solidFill>
                            <a:schemeClr val="tx1"/>
                          </a:solidFill>
                        </a:rPr>
                        <a:t>XX pp</a:t>
                      </a:r>
                    </a:p>
                  </a:txBody>
                  <a:tcPr>
                    <a:lnL w="12700" cap="flat" cmpd="sng" algn="ctr">
                      <a:noFill/>
                      <a:prstDash val="solid"/>
                      <a:round/>
                      <a:headEnd type="none" w="med" len="med"/>
                      <a:tailEnd type="none" w="med" len="med"/>
                    </a:lnL>
                    <a:lnR w="12700" cmpd="sng">
                      <a:noFill/>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1860425"/>
                  </a:ext>
                </a:extLst>
              </a:tr>
              <a:tr h="365760">
                <a:tc>
                  <a:txBody>
                    <a:bodyPr/>
                    <a:lstStyle/>
                    <a:p>
                      <a:r>
                        <a:rPr lang="en-US" sz="1350" dirty="0">
                          <a:solidFill>
                            <a:schemeClr val="tx1"/>
                          </a:solidFill>
                        </a:rPr>
                        <a:t>[Event attendees]</a:t>
                      </a:r>
                    </a:p>
                  </a:txBody>
                  <a:tcPr>
                    <a:lnL w="12700" cmpd="sng">
                      <a:noFill/>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350" dirty="0">
                          <a:solidFill>
                            <a:schemeClr val="tx1"/>
                          </a:solidFill>
                        </a:rPr>
                        <a:t>X,XXX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350" dirty="0">
                          <a:solidFill>
                            <a:schemeClr val="tx1"/>
                          </a:solidFill>
                        </a:rPr>
                        <a:t>X,XXX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350" b="0" i="0" u="none" strike="noStrike" kern="1200" cap="none" spc="0" normalizeH="0" baseline="0" noProof="0" dirty="0">
                          <a:ln>
                            <a:noFill/>
                          </a:ln>
                          <a:solidFill>
                            <a:srgbClr val="00B050"/>
                          </a:solidFill>
                          <a:effectLst/>
                          <a:uLnTx/>
                          <a:uFillTx/>
                          <a:latin typeface="+mn-lt"/>
                          <a:ea typeface="+mn-ea"/>
                          <a:cs typeface="+mn-cs"/>
                        </a:rPr>
                        <a:t>↑</a:t>
                      </a:r>
                      <a:r>
                        <a:rPr kumimoji="0" lang="en-US" sz="1350" b="0" i="0" u="none" strike="noStrike" kern="1200" cap="none" spc="0" normalizeH="0" baseline="0" noProof="0" dirty="0">
                          <a:ln>
                            <a:noFill/>
                          </a:ln>
                          <a:solidFill>
                            <a:schemeClr val="accent1"/>
                          </a:solidFill>
                          <a:effectLst/>
                          <a:uLnTx/>
                          <a:uFillTx/>
                          <a:latin typeface="+mn-lt"/>
                          <a:ea typeface="+mn-ea"/>
                          <a:cs typeface="+mn-cs"/>
                        </a:rPr>
                        <a:t>↓</a:t>
                      </a:r>
                      <a:r>
                        <a:rPr kumimoji="0" lang="en-US" sz="1350" b="0" i="0" u="none" strike="noStrike" kern="1200" cap="none" spc="0" normalizeH="0" baseline="0" noProof="0" dirty="0">
                          <a:ln>
                            <a:noFill/>
                          </a:ln>
                          <a:solidFill>
                            <a:srgbClr val="000000"/>
                          </a:solidFill>
                          <a:effectLst/>
                          <a:uLnTx/>
                          <a:uFillTx/>
                          <a:latin typeface="+mn-lt"/>
                          <a:ea typeface="+mn-ea"/>
                          <a:cs typeface="+mn-cs"/>
                        </a:rPr>
                        <a:t> </a:t>
                      </a:r>
                      <a:r>
                        <a:rPr lang="en-US" sz="1350" dirty="0">
                          <a:solidFill>
                            <a:schemeClr val="tx1"/>
                          </a:solidFill>
                        </a:rPr>
                        <a:t>X,XXX</a:t>
                      </a:r>
                    </a:p>
                  </a:txBody>
                  <a:tcPr>
                    <a:lnL w="12700" cap="flat" cmpd="sng" algn="ctr">
                      <a:noFill/>
                      <a:prstDash val="solid"/>
                      <a:round/>
                      <a:headEnd type="none" w="med" len="med"/>
                      <a:tailEnd type="none" w="med" len="med"/>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87670847"/>
                  </a:ext>
                </a:extLst>
              </a:tr>
              <a:tr h="365760">
                <a:tc>
                  <a:txBody>
                    <a:bodyPr/>
                    <a:lstStyle/>
                    <a:p>
                      <a:r>
                        <a:rPr lang="en-US" sz="1350" dirty="0">
                          <a:solidFill>
                            <a:schemeClr val="tx1"/>
                          </a:solidFill>
                        </a:rPr>
                        <a:t>[Consultation attendees]</a:t>
                      </a:r>
                    </a:p>
                  </a:txBody>
                  <a:tcPr>
                    <a:lnL w="12700" cmpd="sng">
                      <a:noFill/>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350" dirty="0">
                          <a:solidFill>
                            <a:schemeClr val="tx1"/>
                          </a:solidFill>
                        </a:rPr>
                        <a:t>X,XXX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350" dirty="0">
                          <a:solidFill>
                            <a:schemeClr val="tx1"/>
                          </a:solidFill>
                        </a:rPr>
                        <a:t>X,XXX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350" b="0" i="0" u="none" strike="noStrike" kern="1200" cap="none" spc="0" normalizeH="0" baseline="0" noProof="0" dirty="0">
                          <a:ln>
                            <a:noFill/>
                          </a:ln>
                          <a:solidFill>
                            <a:srgbClr val="00B050"/>
                          </a:solidFill>
                          <a:effectLst/>
                          <a:uLnTx/>
                          <a:uFillTx/>
                          <a:latin typeface="+mn-lt"/>
                          <a:ea typeface="+mn-ea"/>
                          <a:cs typeface="+mn-cs"/>
                        </a:rPr>
                        <a:t>↑</a:t>
                      </a:r>
                      <a:r>
                        <a:rPr kumimoji="0" lang="en-US" sz="1350" b="0" i="0" u="none" strike="noStrike" kern="1200" cap="none" spc="0" normalizeH="0" baseline="0" noProof="0" dirty="0">
                          <a:ln>
                            <a:noFill/>
                          </a:ln>
                          <a:solidFill>
                            <a:schemeClr val="accent1"/>
                          </a:solidFill>
                          <a:effectLst/>
                          <a:uLnTx/>
                          <a:uFillTx/>
                          <a:latin typeface="+mn-lt"/>
                          <a:ea typeface="+mn-ea"/>
                          <a:cs typeface="+mn-cs"/>
                        </a:rPr>
                        <a:t>↓</a:t>
                      </a:r>
                      <a:r>
                        <a:rPr kumimoji="0" lang="en-US" sz="1350" b="0" i="0" u="none" strike="noStrike" kern="1200" cap="none" spc="0" normalizeH="0" baseline="0" noProof="0" dirty="0">
                          <a:ln>
                            <a:noFill/>
                          </a:ln>
                          <a:solidFill>
                            <a:srgbClr val="000000"/>
                          </a:solidFill>
                          <a:effectLst/>
                          <a:uLnTx/>
                          <a:uFillTx/>
                          <a:latin typeface="+mn-lt"/>
                          <a:ea typeface="+mn-ea"/>
                          <a:cs typeface="+mn-cs"/>
                        </a:rPr>
                        <a:t> </a:t>
                      </a:r>
                      <a:r>
                        <a:rPr lang="en-US" sz="1350" dirty="0">
                          <a:solidFill>
                            <a:schemeClr val="tx1"/>
                          </a:solidFill>
                        </a:rPr>
                        <a:t>X,XXX</a:t>
                      </a:r>
                    </a:p>
                  </a:txBody>
                  <a:tcPr>
                    <a:lnL w="12700" cap="flat" cmpd="sng" algn="ctr">
                      <a:noFill/>
                      <a:prstDash val="solid"/>
                      <a:round/>
                      <a:headEnd type="none" w="med" len="med"/>
                      <a:tailEnd type="none" w="med" len="med"/>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2863947"/>
                  </a:ext>
                </a:extLst>
              </a:tr>
              <a:tr h="365760">
                <a:tc>
                  <a:txBody>
                    <a:bodyPr/>
                    <a:lstStyle/>
                    <a:p>
                      <a:endParaRPr lang="en-US" sz="1350" dirty="0">
                        <a:solidFill>
                          <a:schemeClr val="bg1"/>
                        </a:solidFill>
                      </a:endParaRPr>
                    </a:p>
                  </a:txBody>
                  <a:tcP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sz="1350" dirty="0">
                        <a:solidFill>
                          <a:schemeClr val="bg1"/>
                        </a:solidFill>
                      </a:endParaRPr>
                    </a:p>
                  </a:txBody>
                  <a:tcP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sz="1350" dirty="0">
                        <a:solidFill>
                          <a:schemeClr val="bg1"/>
                        </a:solidFill>
                      </a:endParaRPr>
                    </a:p>
                  </a:txBody>
                  <a:tcP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285750" indent="-285750">
                        <a:buFontTx/>
                        <a:buChar char="-"/>
                      </a:pPr>
                      <a:endParaRPr lang="en-US" sz="1350" dirty="0">
                        <a:solidFill>
                          <a:schemeClr val="tx1"/>
                        </a:solidFill>
                      </a:endParaRPr>
                    </a:p>
                  </a:txBody>
                  <a:tcP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56137558"/>
                  </a:ext>
                </a:extLst>
              </a:tr>
            </a:tbl>
          </a:graphicData>
        </a:graphic>
      </p:graphicFrame>
      <p:sp>
        <p:nvSpPr>
          <p:cNvPr id="20" name="Slide Number Placeholder 30">
            <a:extLst>
              <a:ext uri="{FF2B5EF4-FFF2-40B4-BE49-F238E27FC236}">
                <a16:creationId xmlns:a16="http://schemas.microsoft.com/office/drawing/2014/main" id="{3DC66FC8-6B3C-764D-DE0D-0F4264BB8EA2}"/>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34</a:t>
            </a:fld>
            <a:endParaRPr kumimoji="0" lang="en-US" sz="800" b="0" i="0" u="none" strike="noStrike" kern="1200" cap="none" spc="0" normalizeH="0" baseline="0" noProof="0" dirty="0">
              <a:ln>
                <a:noFill/>
              </a:ln>
              <a:effectLst/>
              <a:uLnTx/>
              <a:uFillTx/>
              <a:latin typeface="Calibri"/>
              <a:ea typeface="+mn-ea"/>
              <a:cs typeface="+mn-cs"/>
            </a:endParaRPr>
          </a:p>
        </p:txBody>
      </p:sp>
      <p:sp>
        <p:nvSpPr>
          <p:cNvPr id="7" name="Title 6">
            <a:extLst>
              <a:ext uri="{FF2B5EF4-FFF2-40B4-BE49-F238E27FC236}">
                <a16:creationId xmlns:a16="http://schemas.microsoft.com/office/drawing/2014/main" id="{C113F1A1-BA88-3B79-BD16-171D6C39F2C2}"/>
              </a:ext>
            </a:extLst>
          </p:cNvPr>
          <p:cNvSpPr>
            <a:spLocks noGrp="1"/>
          </p:cNvSpPr>
          <p:nvPr>
            <p:ph type="title"/>
          </p:nvPr>
        </p:nvSpPr>
        <p:spPr/>
        <p:txBody>
          <a:bodyPr/>
          <a:lstStyle/>
          <a:p>
            <a:pPr lvl="0"/>
            <a:r>
              <a:rPr lang="en-US" sz="3200" noProof="0" dirty="0"/>
              <a:t>2024 outcomes</a:t>
            </a:r>
            <a:br>
              <a:rPr lang="en-US" sz="3200" noProof="0" dirty="0"/>
            </a:br>
            <a:endParaRPr lang="en-US" sz="3200" dirty="0"/>
          </a:p>
        </p:txBody>
      </p:sp>
      <p:sp>
        <p:nvSpPr>
          <p:cNvPr id="47" name="TextBox 46">
            <a:extLst>
              <a:ext uri="{FF2B5EF4-FFF2-40B4-BE49-F238E27FC236}">
                <a16:creationId xmlns:a16="http://schemas.microsoft.com/office/drawing/2014/main" id="{5BC09502-A506-90CB-E969-93BD8196C38B}"/>
              </a:ext>
            </a:extLst>
          </p:cNvPr>
          <p:cNvSpPr txBox="1">
            <a:spLocks/>
          </p:cNvSpPr>
          <p:nvPr/>
        </p:nvSpPr>
        <p:spPr>
          <a:xfrm>
            <a:off x="9101959" y="1936230"/>
            <a:ext cx="2832482" cy="2779097"/>
          </a:xfrm>
          <a:prstGeom prst="rect">
            <a:avLst/>
          </a:prstGeom>
          <a:solidFill>
            <a:schemeClr val="bg1"/>
          </a:solidFill>
          <a:ln w="19050">
            <a:noFill/>
          </a:ln>
          <a:effectLst/>
        </p:spPr>
        <p:txBody>
          <a:bodyPr wrap="square" lIns="274320" tIns="182880" rIns="274320" bIns="182880" rtlCol="0" anchor="ctr">
            <a:spAutoFit/>
          </a:bodyPr>
          <a:lstStyle/>
          <a:p>
            <a:pPr marL="0" marR="0" lvl="0" indent="0" algn="l" defTabSz="457200" rtl="0" eaLnBrk="1" fontAlgn="auto" latinLnBrk="0" hangingPunct="1">
              <a:lnSpc>
                <a:spcPct val="100000"/>
              </a:lnSpc>
              <a:spcBef>
                <a:spcPts val="0"/>
              </a:spcBef>
              <a:spcAft>
                <a:spcPts val="1200"/>
              </a:spcAft>
              <a:buClrTx/>
              <a:buSzTx/>
              <a:buFontTx/>
              <a:buNone/>
              <a:tabLst/>
              <a:defRPr/>
            </a:pPr>
            <a:r>
              <a:rPr kumimoji="0" lang="en-US"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Headwind and tailwind observations:</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400" dirty="0">
                <a:solidFill>
                  <a:srgbClr val="000000"/>
                </a:solidFill>
                <a:latin typeface="Calibri Light" panose="020F0302020204030204" pitchFamily="34" charset="0"/>
                <a:cs typeface="Calibri Light" panose="020F0302020204030204" pitchFamily="34" charset="0"/>
              </a:rPr>
              <a:t>[</a:t>
            </a: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Current economic landscape]</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[Population changes in </a:t>
            </a:r>
            <a:b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b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the plan]</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a:t>
            </a:r>
            <a:r>
              <a:rPr lang="en-US" sz="1400" dirty="0">
                <a:solidFill>
                  <a:srgbClr val="000000"/>
                </a:solidFill>
                <a:latin typeface="Calibri Light" panose="020F0302020204030204" pitchFamily="34" charset="0"/>
                <a:cs typeface="Calibri Light" panose="020F0302020204030204" pitchFamily="34" charset="0"/>
              </a:rPr>
              <a:t>Your internal event promotion is working</a:t>
            </a: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a:t>
            </a:r>
            <a:r>
              <a:rPr kumimoji="0" lang="en-US" sz="1400" b="0" i="0" u="none" strike="noStrike" kern="1200" cap="none" spc="0" normalizeH="0" baseline="0" noProof="0" dirty="0" err="1">
                <a:ln>
                  <a:noFill/>
                </a:ln>
                <a:solidFill>
                  <a:srgbClr val="000000"/>
                </a:solidFill>
                <a:effectLst/>
                <a:uLnTx/>
                <a:uFillTx/>
                <a:latin typeface="Calibri Light" panose="020F0302020204030204" pitchFamily="34" charset="0"/>
                <a:cs typeface="Calibri Light" panose="020F0302020204030204" pitchFamily="34" charset="0"/>
              </a:rPr>
              <a:t>tbd</a:t>
            </a: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a:t>
            </a:r>
          </a:p>
        </p:txBody>
      </p:sp>
      <p:grpSp>
        <p:nvGrpSpPr>
          <p:cNvPr id="8" name="Group 7">
            <a:extLst>
              <a:ext uri="{FF2B5EF4-FFF2-40B4-BE49-F238E27FC236}">
                <a16:creationId xmlns:a16="http://schemas.microsoft.com/office/drawing/2014/main" id="{65878C9B-2FC2-550A-AE0E-8CEC72A3C4F6}"/>
              </a:ext>
            </a:extLst>
          </p:cNvPr>
          <p:cNvGrpSpPr/>
          <p:nvPr/>
        </p:nvGrpSpPr>
        <p:grpSpPr>
          <a:xfrm>
            <a:off x="384175" y="3856605"/>
            <a:ext cx="1958906" cy="914400"/>
            <a:chOff x="384175" y="2826571"/>
            <a:chExt cx="1958906" cy="914400"/>
          </a:xfrm>
        </p:grpSpPr>
        <p:sp>
          <p:nvSpPr>
            <p:cNvPr id="13" name="Rectangle 12">
              <a:extLst>
                <a:ext uri="{FF2B5EF4-FFF2-40B4-BE49-F238E27FC236}">
                  <a16:creationId xmlns:a16="http://schemas.microsoft.com/office/drawing/2014/main" id="{1C00A748-59B6-9536-CDAC-DEF2051D0852}"/>
                </a:ext>
              </a:extLst>
            </p:cNvPr>
            <p:cNvSpPr/>
            <p:nvPr/>
          </p:nvSpPr>
          <p:spPr>
            <a:xfrm>
              <a:off x="1022822" y="2826571"/>
              <a:ext cx="1320259"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4"/>
                  </a:solidFill>
                  <a:effectLst/>
                  <a:uLnTx/>
                  <a:uFillTx/>
                  <a:latin typeface="Calibri Light" panose="020F0302020204030204" pitchFamily="34" charset="0"/>
                  <a:cs typeface="Calibri Light" panose="020F0302020204030204" pitchFamily="34" charset="0"/>
                </a:rPr>
                <a:t>IMPROVE PLAN </a:t>
              </a:r>
              <a:r>
                <a:rPr lang="en-US" sz="1400" b="1" dirty="0">
                  <a:solidFill>
                    <a:schemeClr val="accent4"/>
                  </a:solidFill>
                  <a:latin typeface="Calibri Light" panose="020F0302020204030204" pitchFamily="34" charset="0"/>
                  <a:cs typeface="Calibri Light" panose="020F0302020204030204" pitchFamily="34" charset="0"/>
                </a:rPr>
                <a:t>EDUCATION AND FINANCIAL WELLNESS</a:t>
              </a:r>
              <a:endParaRPr kumimoji="0" lang="en-US" sz="1400" b="1" i="0" u="none" strike="noStrike" kern="1200" cap="none" spc="0" normalizeH="0" baseline="0" noProof="0" dirty="0">
                <a:ln>
                  <a:noFill/>
                </a:ln>
                <a:solidFill>
                  <a:schemeClr val="accent4"/>
                </a:solidFill>
                <a:effectLst/>
                <a:uLnTx/>
                <a:uFillTx/>
                <a:latin typeface="Calibri Light" panose="020F0302020204030204" pitchFamily="34" charset="0"/>
                <a:cs typeface="Calibri Light" panose="020F0302020204030204" pitchFamily="34" charset="0"/>
              </a:endParaRPr>
            </a:p>
          </p:txBody>
        </p:sp>
        <p:pic>
          <p:nvPicPr>
            <p:cNvPr id="25" name="Graphic 24">
              <a:extLst>
                <a:ext uri="{FF2B5EF4-FFF2-40B4-BE49-F238E27FC236}">
                  <a16:creationId xmlns:a16="http://schemas.microsoft.com/office/drawing/2014/main" id="{6A7A2083-E7F7-81BC-2BEE-E4AD8DF66F7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84175" y="2997227"/>
              <a:ext cx="573088" cy="573088"/>
            </a:xfrm>
            <a:prstGeom prst="rect">
              <a:avLst/>
            </a:prstGeom>
          </p:spPr>
        </p:pic>
      </p:grpSp>
      <p:sp>
        <p:nvSpPr>
          <p:cNvPr id="2" name="TextBox 1">
            <a:extLst>
              <a:ext uri="{FF2B5EF4-FFF2-40B4-BE49-F238E27FC236}">
                <a16:creationId xmlns:a16="http://schemas.microsoft.com/office/drawing/2014/main" id="{634DF075-04E9-14D1-D702-FFC20D615CA2}"/>
              </a:ext>
            </a:extLst>
          </p:cNvPr>
          <p:cNvSpPr txBox="1"/>
          <p:nvPr/>
        </p:nvSpPr>
        <p:spPr>
          <a:xfrm>
            <a:off x="418177" y="5889971"/>
            <a:ext cx="3968270" cy="261610"/>
          </a:xfrm>
          <a:prstGeom prst="rect">
            <a:avLst/>
          </a:prstGeom>
          <a:noFill/>
        </p:spPr>
        <p:txBody>
          <a:bodyPr wrap="square" lIns="0" rIns="0" rtlCol="0">
            <a:spAutoFit/>
          </a:bodyPr>
          <a:lstStyle/>
          <a:p>
            <a:pPr marL="0" marR="0" lvl="0" indent="0" defTabSz="3429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Data as of [December 31, 2024].</a:t>
            </a:r>
          </a:p>
        </p:txBody>
      </p:sp>
      <p:sp>
        <p:nvSpPr>
          <p:cNvPr id="3" name="TextBox 2">
            <a:extLst>
              <a:ext uri="{FF2B5EF4-FFF2-40B4-BE49-F238E27FC236}">
                <a16:creationId xmlns:a16="http://schemas.microsoft.com/office/drawing/2014/main" id="{ADD62A0E-C58C-2268-031E-93285401A985}"/>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Equity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Alternate DC/integrated version available</a:t>
            </a:r>
          </a:p>
        </p:txBody>
      </p:sp>
      <p:grpSp>
        <p:nvGrpSpPr>
          <p:cNvPr id="6" name="Group 5">
            <a:extLst>
              <a:ext uri="{FF2B5EF4-FFF2-40B4-BE49-F238E27FC236}">
                <a16:creationId xmlns:a16="http://schemas.microsoft.com/office/drawing/2014/main" id="{2A80C225-670A-3DCB-70A8-41D4CB2E76BD}"/>
              </a:ext>
            </a:extLst>
          </p:cNvPr>
          <p:cNvGrpSpPr/>
          <p:nvPr/>
        </p:nvGrpSpPr>
        <p:grpSpPr>
          <a:xfrm>
            <a:off x="479752" y="2425353"/>
            <a:ext cx="2081851" cy="914400"/>
            <a:chOff x="479752" y="2425353"/>
            <a:chExt cx="2081851" cy="914400"/>
          </a:xfrm>
        </p:grpSpPr>
        <p:sp>
          <p:nvSpPr>
            <p:cNvPr id="4" name="Rectangle 3">
              <a:extLst>
                <a:ext uri="{FF2B5EF4-FFF2-40B4-BE49-F238E27FC236}">
                  <a16:creationId xmlns:a16="http://schemas.microsoft.com/office/drawing/2014/main" id="{4BC3D6D6-23FC-1586-92B6-CD27F2BBCEDF}"/>
                </a:ext>
              </a:extLst>
            </p:cNvPr>
            <p:cNvSpPr/>
            <p:nvPr/>
          </p:nvSpPr>
          <p:spPr>
            <a:xfrm>
              <a:off x="985871" y="2425353"/>
              <a:ext cx="1575732"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DRIVE DIGITAL ENGAGEMENT</a:t>
              </a:r>
            </a:p>
          </p:txBody>
        </p:sp>
        <p:pic>
          <p:nvPicPr>
            <p:cNvPr id="5" name="Picture 4">
              <a:extLst>
                <a:ext uri="{FF2B5EF4-FFF2-40B4-BE49-F238E27FC236}">
                  <a16:creationId xmlns:a16="http://schemas.microsoft.com/office/drawing/2014/main" id="{1D6873D5-A757-4F4C-A176-5E82DD37F03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9752" y="2567194"/>
              <a:ext cx="381933" cy="545501"/>
            </a:xfrm>
            <a:prstGeom prst="rect">
              <a:avLst/>
            </a:prstGeom>
          </p:spPr>
        </p:pic>
      </p:grpSp>
    </p:spTree>
    <p:extLst>
      <p:ext uri="{BB962C8B-B14F-4D97-AF65-F5344CB8AC3E}">
        <p14:creationId xmlns:p14="http://schemas.microsoft.com/office/powerpoint/2010/main" val="104277559"/>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5C2BE23-0F14-292D-0AE2-E33710517841}"/>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35</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3" name="Title 2">
            <a:extLst>
              <a:ext uri="{FF2B5EF4-FFF2-40B4-BE49-F238E27FC236}">
                <a16:creationId xmlns:a16="http://schemas.microsoft.com/office/drawing/2014/main" id="{E7158FF6-90BB-13FB-951A-321BEB9C7274}"/>
              </a:ext>
            </a:extLst>
          </p:cNvPr>
          <p:cNvSpPr>
            <a:spLocks noGrp="1"/>
          </p:cNvSpPr>
          <p:nvPr>
            <p:ph type="title"/>
          </p:nvPr>
        </p:nvSpPr>
        <p:spPr/>
        <p:txBody>
          <a:bodyPr/>
          <a:lstStyle/>
          <a:p>
            <a:r>
              <a:rPr lang="en-US" sz="3200" dirty="0"/>
              <a:t>What’s new in 2025 </a:t>
            </a:r>
          </a:p>
        </p:txBody>
      </p:sp>
      <p:sp>
        <p:nvSpPr>
          <p:cNvPr id="4" name="TextBox 3">
            <a:extLst>
              <a:ext uri="{FF2B5EF4-FFF2-40B4-BE49-F238E27FC236}">
                <a16:creationId xmlns:a16="http://schemas.microsoft.com/office/drawing/2014/main" id="{9E52B12C-FA25-17A8-0AA1-4D2247B4952B}"/>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a:t>
            </a:r>
            <a:r>
              <a:rPr lang="en-US" sz="1200" b="1" dirty="0">
                <a:solidFill>
                  <a:srgbClr val="FF0000"/>
                </a:solidFill>
                <a:latin typeface="Calibri Light" panose="020F0302020204030204" pitchFamily="34" charset="0"/>
                <a:cs typeface="Calibri Light" panose="020F0302020204030204" pitchFamily="34" charset="0"/>
              </a:rPr>
              <a:t>Equity only </a:t>
            </a: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Alternate DC/integrated version available</a:t>
            </a:r>
          </a:p>
        </p:txBody>
      </p:sp>
      <p:sp>
        <p:nvSpPr>
          <p:cNvPr id="5" name="Title 2">
            <a:extLst>
              <a:ext uri="{FF2B5EF4-FFF2-40B4-BE49-F238E27FC236}">
                <a16:creationId xmlns:a16="http://schemas.microsoft.com/office/drawing/2014/main" id="{30B81F70-891D-C52C-9452-77EC6088D76B}"/>
              </a:ext>
            </a:extLst>
          </p:cNvPr>
          <p:cNvSpPr txBox="1">
            <a:spLocks/>
          </p:cNvSpPr>
          <p:nvPr/>
        </p:nvSpPr>
        <p:spPr>
          <a:xfrm>
            <a:off x="457199" y="2481122"/>
            <a:ext cx="2331720" cy="2360182"/>
          </a:xfrm>
          <a:prstGeom prst="rect">
            <a:avLst/>
          </a:prstGeom>
        </p:spPr>
        <p:txBody>
          <a:bodyPr vert="horz" lIns="0" tIns="45720" rIns="0" bIns="45720" rtlCol="0" anchor="t">
            <a:noAutofit/>
          </a:bodyPr>
          <a:lstStyle>
            <a:lvl1pPr algn="l" defTabSz="685800" rtl="0" eaLnBrk="1" latinLnBrk="0" hangingPunct="1">
              <a:spcBef>
                <a:spcPct val="0"/>
              </a:spcBef>
              <a:buNone/>
              <a:defRPr sz="2400" b="0" kern="1200" baseline="0">
                <a:solidFill>
                  <a:schemeClr val="tx1"/>
                </a:solidFill>
                <a:latin typeface="Calibri"/>
                <a:ea typeface="+mj-ea"/>
                <a:cs typeface="Calibri"/>
              </a:defRPr>
            </a:lvl1pPr>
          </a:lstStyle>
          <a:p>
            <a:r>
              <a:rPr lang="en-US" sz="2000" dirty="0">
                <a:latin typeface="Calibri Light" panose="020F0302020204030204" pitchFamily="34" charset="0"/>
                <a:cs typeface="Calibri Light" panose="020F0302020204030204" pitchFamily="34" charset="0"/>
              </a:rPr>
              <a:t>A multi-channel tailored approach to meet your employees where they are, deepen connections, and inspire action   </a:t>
            </a:r>
          </a:p>
        </p:txBody>
      </p:sp>
      <p:grpSp>
        <p:nvGrpSpPr>
          <p:cNvPr id="19" name="Group 18">
            <a:extLst>
              <a:ext uri="{FF2B5EF4-FFF2-40B4-BE49-F238E27FC236}">
                <a16:creationId xmlns:a16="http://schemas.microsoft.com/office/drawing/2014/main" id="{2DDEDFB0-0E00-071F-7AC5-A32AD7B7FCAB}"/>
              </a:ext>
            </a:extLst>
          </p:cNvPr>
          <p:cNvGrpSpPr/>
          <p:nvPr/>
        </p:nvGrpSpPr>
        <p:grpSpPr>
          <a:xfrm>
            <a:off x="2895658" y="1412477"/>
            <a:ext cx="9296342" cy="4562125"/>
            <a:chOff x="2895658" y="1412477"/>
            <a:chExt cx="9296342" cy="4562125"/>
          </a:xfrm>
        </p:grpSpPr>
        <p:sp>
          <p:nvSpPr>
            <p:cNvPr id="27" name="Rectangle 26">
              <a:extLst>
                <a:ext uri="{FF2B5EF4-FFF2-40B4-BE49-F238E27FC236}">
                  <a16:creationId xmlns:a16="http://schemas.microsoft.com/office/drawing/2014/main" id="{E2F6B70C-D025-A290-B1B8-FCC1DDA301BB}"/>
                </a:ext>
              </a:extLst>
            </p:cNvPr>
            <p:cNvSpPr/>
            <p:nvPr/>
          </p:nvSpPr>
          <p:spPr>
            <a:xfrm>
              <a:off x="3099648" y="2971377"/>
              <a:ext cx="2194560" cy="685800"/>
            </a:xfrm>
            <a:prstGeom prst="rect">
              <a:avLst/>
            </a:prstGeom>
            <a:solidFill>
              <a:schemeClr val="accent5"/>
            </a:solidFill>
            <a:ln cap="flat">
              <a:noFill/>
              <a:prstDash val="solid"/>
            </a:ln>
            <a:effectLst>
              <a:outerShdw blurRad="50800" dist="38100" dir="2700000" algn="tl" rotWithShape="0">
                <a:prstClr val="black">
                  <a:alpha val="40000"/>
                </a:prstClr>
              </a:outerShdw>
            </a:effectLst>
          </p:spPr>
          <p:txBody>
            <a:bodyPr vert="horz" wrap="square" lIns="90000" tIns="45000" rIns="90000" bIns="45000" anchor="ctr" anchorCtr="1" compatLnSpc="0">
              <a:noAutofit/>
            </a:bodyPr>
            <a:lstStyle/>
            <a:p>
              <a:pPr hangingPunct="0"/>
              <a:endParaRPr lang="en-US" dirty="0">
                <a:solidFill>
                  <a:schemeClr val="tx1"/>
                </a:solidFill>
                <a:latin typeface="Poppins" panose="00000500000000000000" pitchFamily="2" charset="0"/>
                <a:ea typeface="Microsoft YaHei" pitchFamily="2"/>
              </a:endParaRPr>
            </a:p>
          </p:txBody>
        </p:sp>
        <p:sp>
          <p:nvSpPr>
            <p:cNvPr id="28" name="Rectangle 27">
              <a:extLst>
                <a:ext uri="{FF2B5EF4-FFF2-40B4-BE49-F238E27FC236}">
                  <a16:creationId xmlns:a16="http://schemas.microsoft.com/office/drawing/2014/main" id="{856D4F43-1D94-7133-FE80-D53DFFDE3C2C}"/>
                </a:ext>
              </a:extLst>
            </p:cNvPr>
            <p:cNvSpPr/>
            <p:nvPr/>
          </p:nvSpPr>
          <p:spPr>
            <a:xfrm>
              <a:off x="3099648" y="3742256"/>
              <a:ext cx="2194560" cy="685800"/>
            </a:xfrm>
            <a:prstGeom prst="rect">
              <a:avLst/>
            </a:prstGeom>
            <a:solidFill>
              <a:schemeClr val="accent4"/>
            </a:solidFill>
            <a:ln>
              <a:noFill/>
            </a:ln>
            <a:effectLst>
              <a:outerShdw blurRad="50800" dist="38100" dir="2700000" algn="tl" rotWithShape="0">
                <a:prstClr val="black">
                  <a:alpha val="40000"/>
                </a:prstClr>
              </a:outerShdw>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dirty="0">
                <a:latin typeface="Lato Light" panose="020F0502020204030203" pitchFamily="34" charset="0"/>
              </a:endParaRPr>
            </a:p>
          </p:txBody>
        </p:sp>
        <p:sp>
          <p:nvSpPr>
            <p:cNvPr id="29" name="Rectangle 28">
              <a:extLst>
                <a:ext uri="{FF2B5EF4-FFF2-40B4-BE49-F238E27FC236}">
                  <a16:creationId xmlns:a16="http://schemas.microsoft.com/office/drawing/2014/main" id="{8A06EA7E-68F7-8CE5-A71E-4D7FAC71E997}"/>
                </a:ext>
              </a:extLst>
            </p:cNvPr>
            <p:cNvSpPr/>
            <p:nvPr/>
          </p:nvSpPr>
          <p:spPr>
            <a:xfrm>
              <a:off x="3099648" y="4513136"/>
              <a:ext cx="2194560" cy="685800"/>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dirty="0">
                <a:latin typeface="Lato Light" panose="020F0502020204030203" pitchFamily="34" charset="0"/>
              </a:endParaRPr>
            </a:p>
          </p:txBody>
        </p:sp>
        <p:sp>
          <p:nvSpPr>
            <p:cNvPr id="30" name="Rectangle 29">
              <a:extLst>
                <a:ext uri="{FF2B5EF4-FFF2-40B4-BE49-F238E27FC236}">
                  <a16:creationId xmlns:a16="http://schemas.microsoft.com/office/drawing/2014/main" id="{AE2568CC-3F25-8A95-A6E9-B28FD4879ADF}"/>
                </a:ext>
              </a:extLst>
            </p:cNvPr>
            <p:cNvSpPr/>
            <p:nvPr/>
          </p:nvSpPr>
          <p:spPr>
            <a:xfrm>
              <a:off x="3099648" y="2200498"/>
              <a:ext cx="2194560" cy="685800"/>
            </a:xfrm>
            <a:prstGeom prst="rect">
              <a:avLst/>
            </a:prstGeom>
            <a:solidFill>
              <a:schemeClr val="bg1">
                <a:lumMod val="85000"/>
              </a:schemeClr>
            </a:solidFill>
            <a:ln>
              <a:noFill/>
            </a:ln>
            <a:effectLst>
              <a:outerShdw blurRad="50800" dist="38100" dir="2700000" algn="tl" rotWithShape="0">
                <a:prstClr val="black">
                  <a:alpha val="40000"/>
                </a:prstClr>
              </a:outerShdw>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dirty="0">
                <a:latin typeface="Lato Light" panose="020F0502020204030203" pitchFamily="34" charset="0"/>
              </a:endParaRPr>
            </a:p>
          </p:txBody>
        </p:sp>
        <p:sp>
          <p:nvSpPr>
            <p:cNvPr id="32" name="Freeform 15">
              <a:extLst>
                <a:ext uri="{FF2B5EF4-FFF2-40B4-BE49-F238E27FC236}">
                  <a16:creationId xmlns:a16="http://schemas.microsoft.com/office/drawing/2014/main" id="{88A61FEF-25AB-DCFC-4057-19487FDEB8DE}"/>
                </a:ext>
              </a:extLst>
            </p:cNvPr>
            <p:cNvSpPr/>
            <p:nvPr/>
          </p:nvSpPr>
          <p:spPr>
            <a:xfrm>
              <a:off x="5297092" y="1424830"/>
              <a:ext cx="614758" cy="1461468"/>
            </a:xfrm>
            <a:custGeom>
              <a:avLst/>
              <a:gdLst>
                <a:gd name="connsiteX0" fmla="*/ 555980 w 555980"/>
                <a:gd name="connsiteY0" fmla="*/ 0 h 1354334"/>
                <a:gd name="connsiteX1" fmla="*/ 555980 w 555980"/>
                <a:gd name="connsiteY1" fmla="*/ 968242 h 1354334"/>
                <a:gd name="connsiteX2" fmla="*/ 0 w 555980"/>
                <a:gd name="connsiteY2" fmla="*/ 1354334 h 1354334"/>
                <a:gd name="connsiteX3" fmla="*/ 737 w 555980"/>
                <a:gd name="connsiteY3" fmla="*/ 709226 h 1354334"/>
                <a:gd name="connsiteX4" fmla="*/ 555980 w 555980"/>
                <a:gd name="connsiteY4" fmla="*/ 0 h 1354334"/>
                <a:gd name="connsiteX0" fmla="*/ 555980 w 555980"/>
                <a:gd name="connsiteY0" fmla="*/ 0 h 1354334"/>
                <a:gd name="connsiteX1" fmla="*/ 555980 w 555980"/>
                <a:gd name="connsiteY1" fmla="*/ 976179 h 1354334"/>
                <a:gd name="connsiteX2" fmla="*/ 0 w 555980"/>
                <a:gd name="connsiteY2" fmla="*/ 1354334 h 1354334"/>
                <a:gd name="connsiteX3" fmla="*/ 737 w 555980"/>
                <a:gd name="connsiteY3" fmla="*/ 709226 h 1354334"/>
                <a:gd name="connsiteX4" fmla="*/ 555980 w 555980"/>
                <a:gd name="connsiteY4" fmla="*/ 0 h 1354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80" h="1354334">
                  <a:moveTo>
                    <a:pt x="555980" y="0"/>
                  </a:moveTo>
                  <a:lnTo>
                    <a:pt x="555980" y="976179"/>
                  </a:lnTo>
                  <a:lnTo>
                    <a:pt x="0" y="1354334"/>
                  </a:lnTo>
                  <a:cubicBezTo>
                    <a:pt x="246" y="1139298"/>
                    <a:pt x="491" y="924262"/>
                    <a:pt x="737" y="709226"/>
                  </a:cubicBezTo>
                  <a:lnTo>
                    <a:pt x="555980" y="0"/>
                  </a:lnTo>
                  <a:close/>
                </a:path>
              </a:pathLst>
            </a:custGeom>
            <a:solidFill>
              <a:schemeClr val="bg1">
                <a:lumMod val="75000"/>
              </a:schemeClr>
            </a:solidFill>
            <a:ln>
              <a:noFill/>
            </a:ln>
            <a:effectLst>
              <a:outerShdw blurRad="50800" dist="38100" dir="2700000" algn="tl" rotWithShape="0">
                <a:prstClr val="black">
                  <a:alpha val="40000"/>
                </a:prstClr>
              </a:outerShdw>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sz="3199" dirty="0">
                <a:latin typeface="Lato Light" panose="020F0502020204030203" pitchFamily="34" charset="0"/>
              </a:endParaRPr>
            </a:p>
          </p:txBody>
        </p:sp>
        <p:sp>
          <p:nvSpPr>
            <p:cNvPr id="33" name="Freeform 16">
              <a:extLst>
                <a:ext uri="{FF2B5EF4-FFF2-40B4-BE49-F238E27FC236}">
                  <a16:creationId xmlns:a16="http://schemas.microsoft.com/office/drawing/2014/main" id="{2F9A3D77-2683-0A18-F568-8CDF55ABD8D6}"/>
                </a:ext>
              </a:extLst>
            </p:cNvPr>
            <p:cNvSpPr/>
            <p:nvPr/>
          </p:nvSpPr>
          <p:spPr>
            <a:xfrm>
              <a:off x="5297091" y="2549631"/>
              <a:ext cx="621792" cy="1107546"/>
            </a:xfrm>
            <a:custGeom>
              <a:avLst/>
              <a:gdLst>
                <a:gd name="connsiteX0" fmla="*/ 556244 w 556244"/>
                <a:gd name="connsiteY0" fmla="*/ 0 h 995250"/>
                <a:gd name="connsiteX1" fmla="*/ 556244 w 556244"/>
                <a:gd name="connsiteY1" fmla="*/ 148222 h 995250"/>
                <a:gd name="connsiteX2" fmla="*/ 556244 w 556244"/>
                <a:gd name="connsiteY2" fmla="*/ 847028 h 995250"/>
                <a:gd name="connsiteX3" fmla="*/ 556244 w 556244"/>
                <a:gd name="connsiteY3" fmla="*/ 995250 h 995250"/>
                <a:gd name="connsiteX4" fmla="*/ 0 w 556244"/>
                <a:gd name="connsiteY4" fmla="*/ 995250 h 995250"/>
                <a:gd name="connsiteX5" fmla="*/ 317 w 556244"/>
                <a:gd name="connsiteY5" fmla="*/ 847028 h 995250"/>
                <a:gd name="connsiteX6" fmla="*/ 0 w 556244"/>
                <a:gd name="connsiteY6" fmla="*/ 847028 h 995250"/>
                <a:gd name="connsiteX7" fmla="*/ 1001 w 556244"/>
                <a:gd name="connsiteY7" fmla="*/ 378960 h 9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244" h="995250">
                  <a:moveTo>
                    <a:pt x="556244" y="0"/>
                  </a:moveTo>
                  <a:lnTo>
                    <a:pt x="556244" y="148222"/>
                  </a:lnTo>
                  <a:lnTo>
                    <a:pt x="556244" y="847028"/>
                  </a:lnTo>
                  <a:lnTo>
                    <a:pt x="556244" y="995250"/>
                  </a:lnTo>
                  <a:lnTo>
                    <a:pt x="0" y="995250"/>
                  </a:lnTo>
                  <a:lnTo>
                    <a:pt x="317" y="847028"/>
                  </a:lnTo>
                  <a:lnTo>
                    <a:pt x="0" y="847028"/>
                  </a:lnTo>
                  <a:lnTo>
                    <a:pt x="1001" y="378960"/>
                  </a:lnTo>
                  <a:close/>
                </a:path>
              </a:pathLst>
            </a:custGeom>
            <a:solidFill>
              <a:srgbClr val="0070C0"/>
            </a:solidFill>
            <a:ln>
              <a:noFill/>
            </a:ln>
            <a:effectLst>
              <a:outerShdw blurRad="50800" dist="38100" dir="2700000" algn="tl" rotWithShape="0">
                <a:prstClr val="black">
                  <a:alpha val="40000"/>
                </a:prstClr>
              </a:outerShdw>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sz="3199" dirty="0">
                <a:latin typeface="Lato Light" panose="020F0502020204030203" pitchFamily="34" charset="0"/>
              </a:endParaRPr>
            </a:p>
          </p:txBody>
        </p:sp>
        <p:sp>
          <p:nvSpPr>
            <p:cNvPr id="34" name="Freeform 18">
              <a:extLst>
                <a:ext uri="{FF2B5EF4-FFF2-40B4-BE49-F238E27FC236}">
                  <a16:creationId xmlns:a16="http://schemas.microsoft.com/office/drawing/2014/main" id="{FE183385-23D1-FD40-1F5A-7993CAF4AE32}"/>
                </a:ext>
              </a:extLst>
            </p:cNvPr>
            <p:cNvSpPr/>
            <p:nvPr/>
          </p:nvSpPr>
          <p:spPr>
            <a:xfrm flipV="1">
              <a:off x="5297092" y="4513135"/>
              <a:ext cx="621792" cy="1461467"/>
            </a:xfrm>
            <a:custGeom>
              <a:avLst/>
              <a:gdLst>
                <a:gd name="connsiteX0" fmla="*/ 555980 w 555980"/>
                <a:gd name="connsiteY0" fmla="*/ 0 h 1354334"/>
                <a:gd name="connsiteX1" fmla="*/ 555980 w 555980"/>
                <a:gd name="connsiteY1" fmla="*/ 968242 h 1354334"/>
                <a:gd name="connsiteX2" fmla="*/ 0 w 555980"/>
                <a:gd name="connsiteY2" fmla="*/ 1354334 h 1354334"/>
                <a:gd name="connsiteX3" fmla="*/ 737 w 555980"/>
                <a:gd name="connsiteY3" fmla="*/ 709226 h 1354334"/>
                <a:gd name="connsiteX4" fmla="*/ 555980 w 555980"/>
                <a:gd name="connsiteY4" fmla="*/ 0 h 1354334"/>
                <a:gd name="connsiteX0" fmla="*/ 555980 w 555980"/>
                <a:gd name="connsiteY0" fmla="*/ 0 h 1354334"/>
                <a:gd name="connsiteX1" fmla="*/ 555980 w 555980"/>
                <a:gd name="connsiteY1" fmla="*/ 976179 h 1354334"/>
                <a:gd name="connsiteX2" fmla="*/ 0 w 555980"/>
                <a:gd name="connsiteY2" fmla="*/ 1354334 h 1354334"/>
                <a:gd name="connsiteX3" fmla="*/ 737 w 555980"/>
                <a:gd name="connsiteY3" fmla="*/ 709226 h 1354334"/>
                <a:gd name="connsiteX4" fmla="*/ 555980 w 555980"/>
                <a:gd name="connsiteY4" fmla="*/ 0 h 1354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80" h="1354334">
                  <a:moveTo>
                    <a:pt x="555980" y="0"/>
                  </a:moveTo>
                  <a:lnTo>
                    <a:pt x="555980" y="976179"/>
                  </a:lnTo>
                  <a:lnTo>
                    <a:pt x="0" y="1354334"/>
                  </a:lnTo>
                  <a:cubicBezTo>
                    <a:pt x="246" y="1139298"/>
                    <a:pt x="491" y="924262"/>
                    <a:pt x="737" y="709226"/>
                  </a:cubicBezTo>
                  <a:lnTo>
                    <a:pt x="555980" y="0"/>
                  </a:lnTo>
                  <a:close/>
                </a:path>
              </a:pathLst>
            </a:custGeom>
            <a:solidFill>
              <a:schemeClr val="accent3">
                <a:lumMod val="75000"/>
              </a:schemeClr>
            </a:solidFill>
            <a:ln>
              <a:noFill/>
            </a:ln>
            <a:effectLst>
              <a:outerShdw blurRad="50800" dist="38100" dir="2700000" algn="tl" rotWithShape="0">
                <a:prstClr val="black">
                  <a:alpha val="40000"/>
                </a:prstClr>
              </a:outerShdw>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sz="3199" dirty="0">
                <a:latin typeface="Lato Light" panose="020F0502020204030203" pitchFamily="34" charset="0"/>
              </a:endParaRPr>
            </a:p>
          </p:txBody>
        </p:sp>
        <p:sp>
          <p:nvSpPr>
            <p:cNvPr id="35" name="Freeform 19">
              <a:extLst>
                <a:ext uri="{FF2B5EF4-FFF2-40B4-BE49-F238E27FC236}">
                  <a16:creationId xmlns:a16="http://schemas.microsoft.com/office/drawing/2014/main" id="{0AAF6DCD-DD24-19FE-EC56-D3B4B4C081E9}"/>
                </a:ext>
              </a:extLst>
            </p:cNvPr>
            <p:cNvSpPr/>
            <p:nvPr/>
          </p:nvSpPr>
          <p:spPr>
            <a:xfrm flipV="1">
              <a:off x="5297092" y="3741901"/>
              <a:ext cx="621792" cy="1098312"/>
            </a:xfrm>
            <a:custGeom>
              <a:avLst/>
              <a:gdLst>
                <a:gd name="connsiteX0" fmla="*/ 556244 w 556244"/>
                <a:gd name="connsiteY0" fmla="*/ 0 h 995250"/>
                <a:gd name="connsiteX1" fmla="*/ 556244 w 556244"/>
                <a:gd name="connsiteY1" fmla="*/ 148222 h 995250"/>
                <a:gd name="connsiteX2" fmla="*/ 556244 w 556244"/>
                <a:gd name="connsiteY2" fmla="*/ 847028 h 995250"/>
                <a:gd name="connsiteX3" fmla="*/ 556244 w 556244"/>
                <a:gd name="connsiteY3" fmla="*/ 995250 h 995250"/>
                <a:gd name="connsiteX4" fmla="*/ 0 w 556244"/>
                <a:gd name="connsiteY4" fmla="*/ 995250 h 995250"/>
                <a:gd name="connsiteX5" fmla="*/ 317 w 556244"/>
                <a:gd name="connsiteY5" fmla="*/ 847028 h 995250"/>
                <a:gd name="connsiteX6" fmla="*/ 0 w 556244"/>
                <a:gd name="connsiteY6" fmla="*/ 847028 h 995250"/>
                <a:gd name="connsiteX7" fmla="*/ 1001 w 556244"/>
                <a:gd name="connsiteY7" fmla="*/ 378960 h 9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244" h="995250">
                  <a:moveTo>
                    <a:pt x="556244" y="0"/>
                  </a:moveTo>
                  <a:lnTo>
                    <a:pt x="556244" y="148222"/>
                  </a:lnTo>
                  <a:lnTo>
                    <a:pt x="556244" y="847028"/>
                  </a:lnTo>
                  <a:lnTo>
                    <a:pt x="556244" y="995250"/>
                  </a:lnTo>
                  <a:lnTo>
                    <a:pt x="0" y="995250"/>
                  </a:lnTo>
                  <a:lnTo>
                    <a:pt x="317" y="847028"/>
                  </a:lnTo>
                  <a:lnTo>
                    <a:pt x="0" y="847028"/>
                  </a:lnTo>
                  <a:lnTo>
                    <a:pt x="1001" y="378960"/>
                  </a:lnTo>
                  <a:close/>
                </a:path>
              </a:pathLst>
            </a:custGeom>
            <a:solidFill>
              <a:schemeClr val="accent4">
                <a:lumMod val="75000"/>
              </a:schemeClr>
            </a:solidFill>
            <a:ln>
              <a:noFill/>
            </a:ln>
            <a:effectLst>
              <a:outerShdw blurRad="50800" dist="38100" dir="2700000" algn="tl" rotWithShape="0">
                <a:prstClr val="black">
                  <a:alpha val="40000"/>
                </a:prstClr>
              </a:outerShdw>
            </a:effectLst>
            <a:scene3d>
              <a:camera prst="orthographicFront">
                <a:rot lat="0" lon="0" rev="0"/>
              </a:camera>
              <a:lightRig rig="threePt" dir="tl"/>
            </a:scene3d>
            <a:sp3d>
              <a:bevelT w="0" h="0"/>
              <a:contourClr>
                <a:srgbClr val="FFFFFF"/>
              </a:contourClr>
            </a:sp3d>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sz="3199" dirty="0">
                <a:latin typeface="Lato Light" panose="020F0502020204030203" pitchFamily="34" charset="0"/>
              </a:endParaRPr>
            </a:p>
          </p:txBody>
        </p:sp>
        <p:sp>
          <p:nvSpPr>
            <p:cNvPr id="6" name="Freeform 47">
              <a:extLst>
                <a:ext uri="{FF2B5EF4-FFF2-40B4-BE49-F238E27FC236}">
                  <a16:creationId xmlns:a16="http://schemas.microsoft.com/office/drawing/2014/main" id="{3FEF69D5-8CEC-527C-B8CF-DA046324513E}"/>
                </a:ext>
              </a:extLst>
            </p:cNvPr>
            <p:cNvSpPr/>
            <p:nvPr/>
          </p:nvSpPr>
          <p:spPr>
            <a:xfrm>
              <a:off x="5912835" y="3735361"/>
              <a:ext cx="6275990" cy="1106424"/>
            </a:xfrm>
            <a:prstGeom prst="rect">
              <a:avLst/>
            </a:prstGeom>
            <a:solidFill>
              <a:schemeClr val="accent4"/>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sz="5063" dirty="0">
                <a:latin typeface="Lato Light" panose="020F0502020204030203" pitchFamily="34" charset="0"/>
              </a:endParaRPr>
            </a:p>
          </p:txBody>
        </p:sp>
        <p:sp>
          <p:nvSpPr>
            <p:cNvPr id="7" name="Freeform 48">
              <a:extLst>
                <a:ext uri="{FF2B5EF4-FFF2-40B4-BE49-F238E27FC236}">
                  <a16:creationId xmlns:a16="http://schemas.microsoft.com/office/drawing/2014/main" id="{31B69A03-A89C-D8D5-6932-98115E1539BB}"/>
                </a:ext>
              </a:extLst>
            </p:cNvPr>
            <p:cNvSpPr/>
            <p:nvPr/>
          </p:nvSpPr>
          <p:spPr>
            <a:xfrm>
              <a:off x="5912834" y="4914069"/>
              <a:ext cx="6275990" cy="1051560"/>
            </a:xfrm>
            <a:prstGeom prst="rect">
              <a:avLst/>
            </a:prstGeom>
            <a:solidFill>
              <a:schemeClr val="accent3"/>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sz="5063" dirty="0">
                <a:latin typeface="Lato Light" panose="020F0502020204030203" pitchFamily="34" charset="0"/>
              </a:endParaRPr>
            </a:p>
          </p:txBody>
        </p:sp>
        <p:sp>
          <p:nvSpPr>
            <p:cNvPr id="8" name="Freeform 45">
              <a:extLst>
                <a:ext uri="{FF2B5EF4-FFF2-40B4-BE49-F238E27FC236}">
                  <a16:creationId xmlns:a16="http://schemas.microsoft.com/office/drawing/2014/main" id="{1139D9B7-D3CD-7CFD-B58C-A0D039DD9766}"/>
                </a:ext>
              </a:extLst>
            </p:cNvPr>
            <p:cNvSpPr/>
            <p:nvPr/>
          </p:nvSpPr>
          <p:spPr>
            <a:xfrm>
              <a:off x="5916010" y="2546614"/>
              <a:ext cx="6275990" cy="1115568"/>
            </a:xfrm>
            <a:prstGeom prst="rect">
              <a:avLst/>
            </a:prstGeom>
            <a:solidFill>
              <a:schemeClr val="accent5"/>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sz="5063" dirty="0">
                <a:latin typeface="Lato Light" panose="020F0502020204030203" pitchFamily="34" charset="0"/>
              </a:endParaRPr>
            </a:p>
          </p:txBody>
        </p:sp>
        <p:sp>
          <p:nvSpPr>
            <p:cNvPr id="9" name="Freeform 69">
              <a:extLst>
                <a:ext uri="{FF2B5EF4-FFF2-40B4-BE49-F238E27FC236}">
                  <a16:creationId xmlns:a16="http://schemas.microsoft.com/office/drawing/2014/main" id="{EED6A7F3-47A5-3AC0-3A6C-D4F8828CCD83}"/>
                </a:ext>
              </a:extLst>
            </p:cNvPr>
            <p:cNvSpPr/>
            <p:nvPr/>
          </p:nvSpPr>
          <p:spPr>
            <a:xfrm>
              <a:off x="5912834" y="1412477"/>
              <a:ext cx="6279166" cy="1069848"/>
            </a:xfrm>
            <a:prstGeom prst="rect">
              <a:avLst/>
            </a:prstGeom>
            <a:solidFill>
              <a:schemeClr val="bg1">
                <a:lumMod val="85000"/>
              </a:schemeClr>
            </a:solidFill>
            <a:ln w="12700" cap="flat">
              <a:noFill/>
              <a:miter lim="400000"/>
            </a:ln>
            <a:effectLst>
              <a:outerShdw blurRad="50800" dist="38100" dir="2700000" algn="tl" rotWithShape="0">
                <a:prstClr val="black">
                  <a:alpha val="20053"/>
                </a:prstClr>
              </a:outerShdw>
            </a:effectLst>
          </p:spPr>
          <p:txBody>
            <a:bodyPr wrap="square" lIns="0" tIns="0" rIns="0" bIns="0" numCol="1" anchor="t">
              <a:noAutofit/>
            </a:bodyPr>
            <a:lstStyle/>
            <a:p>
              <a:endParaRPr sz="5063" dirty="0">
                <a:latin typeface="Lato Light" panose="020F0502020204030203" pitchFamily="34" charset="0"/>
              </a:endParaRPr>
            </a:p>
          </p:txBody>
        </p:sp>
        <p:sp>
          <p:nvSpPr>
            <p:cNvPr id="48" name="TextBox 47">
              <a:extLst>
                <a:ext uri="{FF2B5EF4-FFF2-40B4-BE49-F238E27FC236}">
                  <a16:creationId xmlns:a16="http://schemas.microsoft.com/office/drawing/2014/main" id="{741FC197-02C9-23A7-8484-6A130B73E82B}"/>
                </a:ext>
              </a:extLst>
            </p:cNvPr>
            <p:cNvSpPr txBox="1"/>
            <p:nvPr/>
          </p:nvSpPr>
          <p:spPr>
            <a:xfrm>
              <a:off x="3320969" y="3175519"/>
              <a:ext cx="1477783" cy="369332"/>
            </a:xfrm>
            <a:prstGeom prst="rect">
              <a:avLst/>
            </a:prstGeom>
            <a:noFill/>
          </p:spPr>
          <p:txBody>
            <a:bodyPr wrap="squar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chemeClr val="bg1"/>
                  </a:solidFill>
                  <a:effectLst/>
                  <a:uLnTx/>
                  <a:uFillTx/>
                  <a:latin typeface="Calibri Light" panose="020F0302020204030204" pitchFamily="34" charset="0"/>
                  <a:cs typeface="Calibri Light" panose="020F0302020204030204" pitchFamily="34" charset="0"/>
                </a:rPr>
                <a:t>Meaningful</a:t>
              </a:r>
            </a:p>
          </p:txBody>
        </p:sp>
        <p:sp>
          <p:nvSpPr>
            <p:cNvPr id="49" name="TextBox 48">
              <a:extLst>
                <a:ext uri="{FF2B5EF4-FFF2-40B4-BE49-F238E27FC236}">
                  <a16:creationId xmlns:a16="http://schemas.microsoft.com/office/drawing/2014/main" id="{EB1F3D7B-CDC8-4F4C-9D4E-9503184144A2}"/>
                </a:ext>
              </a:extLst>
            </p:cNvPr>
            <p:cNvSpPr txBox="1"/>
            <p:nvPr/>
          </p:nvSpPr>
          <p:spPr>
            <a:xfrm>
              <a:off x="3320969" y="4669293"/>
              <a:ext cx="1477783" cy="369332"/>
            </a:xfrm>
            <a:prstGeom prst="rect">
              <a:avLst/>
            </a:prstGeom>
            <a:noFill/>
          </p:spPr>
          <p:txBody>
            <a:bodyPr wrap="squar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chemeClr val="bg1"/>
                  </a:solidFill>
                  <a:effectLst/>
                  <a:uLnTx/>
                  <a:uFillTx/>
                  <a:latin typeface="Calibri Light" panose="020F0302020204030204" pitchFamily="34" charset="0"/>
                  <a:cs typeface="Calibri Light" panose="020F0302020204030204" pitchFamily="34" charset="0"/>
                </a:rPr>
                <a:t>Personalized</a:t>
              </a:r>
            </a:p>
          </p:txBody>
        </p:sp>
        <p:sp>
          <p:nvSpPr>
            <p:cNvPr id="50" name="TextBox 49">
              <a:extLst>
                <a:ext uri="{FF2B5EF4-FFF2-40B4-BE49-F238E27FC236}">
                  <a16:creationId xmlns:a16="http://schemas.microsoft.com/office/drawing/2014/main" id="{EA16BEBE-7EFF-20B9-D6E9-7EA3CD838EF2}"/>
                </a:ext>
              </a:extLst>
            </p:cNvPr>
            <p:cNvSpPr txBox="1"/>
            <p:nvPr/>
          </p:nvSpPr>
          <p:spPr>
            <a:xfrm>
              <a:off x="3320969" y="2346969"/>
              <a:ext cx="1477783" cy="369332"/>
            </a:xfrm>
            <a:prstGeom prst="rect">
              <a:avLst/>
            </a:prstGeom>
            <a:noFill/>
          </p:spPr>
          <p:txBody>
            <a:bodyPr wrap="squar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rgbClr val="002060"/>
                  </a:solidFill>
                  <a:effectLst/>
                  <a:uLnTx/>
                  <a:uFillTx/>
                  <a:latin typeface="Calibri Light" panose="020F0302020204030204" pitchFamily="34" charset="0"/>
                  <a:cs typeface="Calibri Light" panose="020F0302020204030204" pitchFamily="34" charset="0"/>
                </a:rPr>
                <a:t>Inspiring</a:t>
              </a:r>
            </a:p>
          </p:txBody>
        </p:sp>
        <p:sp>
          <p:nvSpPr>
            <p:cNvPr id="51" name="TextBox 50">
              <a:extLst>
                <a:ext uri="{FF2B5EF4-FFF2-40B4-BE49-F238E27FC236}">
                  <a16:creationId xmlns:a16="http://schemas.microsoft.com/office/drawing/2014/main" id="{0F7CEB28-E155-9550-2824-7EE28E742C95}"/>
                </a:ext>
              </a:extLst>
            </p:cNvPr>
            <p:cNvSpPr txBox="1"/>
            <p:nvPr/>
          </p:nvSpPr>
          <p:spPr>
            <a:xfrm>
              <a:off x="3320969" y="3905172"/>
              <a:ext cx="1477783" cy="369332"/>
            </a:xfrm>
            <a:prstGeom prst="rect">
              <a:avLst/>
            </a:prstGeom>
            <a:noFill/>
          </p:spPr>
          <p:txBody>
            <a:bodyPr wrap="squar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chemeClr val="bg1"/>
                  </a:solidFill>
                  <a:effectLst/>
                  <a:uLnTx/>
                  <a:uFillTx/>
                  <a:latin typeface="Calibri Light" panose="020F0302020204030204" pitchFamily="34" charset="0"/>
                  <a:cs typeface="Calibri Light" panose="020F0302020204030204" pitchFamily="34" charset="0"/>
                </a:rPr>
                <a:t>Actionable</a:t>
              </a:r>
            </a:p>
          </p:txBody>
        </p:sp>
        <p:sp>
          <p:nvSpPr>
            <p:cNvPr id="56" name="TextBox 55">
              <a:extLst>
                <a:ext uri="{FF2B5EF4-FFF2-40B4-BE49-F238E27FC236}">
                  <a16:creationId xmlns:a16="http://schemas.microsoft.com/office/drawing/2014/main" id="{7A2AB17A-292F-0008-CA30-8C23529054CC}"/>
                </a:ext>
              </a:extLst>
            </p:cNvPr>
            <p:cNvSpPr txBox="1"/>
            <p:nvPr/>
          </p:nvSpPr>
          <p:spPr>
            <a:xfrm>
              <a:off x="6203818" y="1754136"/>
              <a:ext cx="4457831" cy="461665"/>
            </a:xfrm>
            <a:prstGeom prst="rect">
              <a:avLst/>
            </a:prstGeom>
            <a:noFill/>
          </p:spPr>
          <p:txBody>
            <a:bodyPr wrap="square">
              <a:spAutoFit/>
            </a:bodyPr>
            <a:lstStyle/>
            <a:p>
              <a:pPr marL="0" marR="0" lvl="1" algn="l" defTabSz="457200" rtl="0" eaLnBrk="1" fontAlgn="auto" latinLnBrk="0" hangingPunct="1">
                <a:lnSpc>
                  <a:spcPct val="100000"/>
                </a:lnSpc>
                <a:spcBef>
                  <a:spcPts val="600"/>
                </a:spcBef>
                <a:spcAft>
                  <a:spcPts val="0"/>
                </a:spcAft>
                <a:buClrTx/>
                <a:buSzTx/>
                <a:tabLst/>
                <a:defRPr/>
              </a:pPr>
              <a:r>
                <a:rPr lang="en-US" sz="2400" dirty="0">
                  <a:solidFill>
                    <a:schemeClr val="accent3"/>
                  </a:solidFill>
                  <a:latin typeface="Calibri Light" panose="020F0302020204030204" pitchFamily="34" charset="0"/>
                  <a:cs typeface="Calibri Light" panose="020F0302020204030204" pitchFamily="34" charset="0"/>
                </a:rPr>
                <a:t>Robust event curriculum </a:t>
              </a:r>
            </a:p>
          </p:txBody>
        </p:sp>
        <p:sp>
          <p:nvSpPr>
            <p:cNvPr id="57" name="TextBox 56">
              <a:extLst>
                <a:ext uri="{FF2B5EF4-FFF2-40B4-BE49-F238E27FC236}">
                  <a16:creationId xmlns:a16="http://schemas.microsoft.com/office/drawing/2014/main" id="{929E02D9-2EC0-494C-7224-667850C38433}"/>
                </a:ext>
              </a:extLst>
            </p:cNvPr>
            <p:cNvSpPr txBox="1"/>
            <p:nvPr/>
          </p:nvSpPr>
          <p:spPr>
            <a:xfrm>
              <a:off x="6214146" y="2926460"/>
              <a:ext cx="4457831" cy="461665"/>
            </a:xfrm>
            <a:prstGeom prst="rect">
              <a:avLst/>
            </a:prstGeom>
            <a:noFill/>
          </p:spPr>
          <p:txBody>
            <a:bodyPr wrap="square">
              <a:spAutoFit/>
            </a:bodyPr>
            <a:lstStyle/>
            <a:p>
              <a:pPr marL="0" marR="0" lvl="1" algn="l" defTabSz="457200" rtl="0" eaLnBrk="1" fontAlgn="auto" latinLnBrk="0" hangingPunct="1">
                <a:lnSpc>
                  <a:spcPct val="100000"/>
                </a:lnSpc>
                <a:spcBef>
                  <a:spcPts val="600"/>
                </a:spcBef>
                <a:spcAft>
                  <a:spcPts val="0"/>
                </a:spcAft>
                <a:buClrTx/>
                <a:buSzTx/>
                <a:tabLst/>
                <a:defRPr/>
              </a:pPr>
              <a:r>
                <a:rPr lang="en-US" sz="2400" dirty="0">
                  <a:solidFill>
                    <a:schemeClr val="bg1"/>
                  </a:solidFill>
                  <a:latin typeface="Calibri Light" panose="020F0302020204030204" pitchFamily="34" charset="0"/>
                  <a:cs typeface="Calibri Light" panose="020F0302020204030204" pitchFamily="34" charset="0"/>
                </a:rPr>
                <a:t>New learning opportunities </a:t>
              </a:r>
            </a:p>
          </p:txBody>
        </p:sp>
        <p:sp>
          <p:nvSpPr>
            <p:cNvPr id="58" name="TextBox 57">
              <a:extLst>
                <a:ext uri="{FF2B5EF4-FFF2-40B4-BE49-F238E27FC236}">
                  <a16:creationId xmlns:a16="http://schemas.microsoft.com/office/drawing/2014/main" id="{BF0451B8-6F30-AAD7-9CC4-CB1C2367CA3E}"/>
                </a:ext>
              </a:extLst>
            </p:cNvPr>
            <p:cNvSpPr txBox="1"/>
            <p:nvPr/>
          </p:nvSpPr>
          <p:spPr>
            <a:xfrm>
              <a:off x="6230339" y="4092772"/>
              <a:ext cx="4457831" cy="461665"/>
            </a:xfrm>
            <a:prstGeom prst="rect">
              <a:avLst/>
            </a:prstGeom>
            <a:noFill/>
          </p:spPr>
          <p:txBody>
            <a:bodyPr wrap="square">
              <a:spAutoFit/>
            </a:bodyPr>
            <a:lstStyle/>
            <a:p>
              <a:pPr marL="0" marR="0" lvl="1" algn="l" defTabSz="457200" rtl="0" eaLnBrk="1" fontAlgn="auto" latinLnBrk="0" hangingPunct="1">
                <a:lnSpc>
                  <a:spcPct val="100000"/>
                </a:lnSpc>
                <a:spcBef>
                  <a:spcPts val="600"/>
                </a:spcBef>
                <a:spcAft>
                  <a:spcPts val="0"/>
                </a:spcAft>
                <a:buClrTx/>
                <a:buSzTx/>
                <a:tabLst/>
                <a:defRPr/>
              </a:pPr>
              <a:r>
                <a:rPr lang="en-US" sz="2400" dirty="0">
                  <a:solidFill>
                    <a:schemeClr val="bg1"/>
                  </a:solidFill>
                  <a:latin typeface="Calibri Light" panose="020F0302020204030204" pitchFamily="34" charset="0"/>
                  <a:cs typeface="Calibri Light" panose="020F0302020204030204" pitchFamily="34" charset="0"/>
                </a:rPr>
                <a:t>Easily accessible resources</a:t>
              </a:r>
            </a:p>
          </p:txBody>
        </p:sp>
        <p:sp>
          <p:nvSpPr>
            <p:cNvPr id="59" name="TextBox 58">
              <a:extLst>
                <a:ext uri="{FF2B5EF4-FFF2-40B4-BE49-F238E27FC236}">
                  <a16:creationId xmlns:a16="http://schemas.microsoft.com/office/drawing/2014/main" id="{34CEAFE0-4FF9-2722-686E-A11912B5391F}"/>
                </a:ext>
              </a:extLst>
            </p:cNvPr>
            <p:cNvSpPr txBox="1"/>
            <p:nvPr/>
          </p:nvSpPr>
          <p:spPr>
            <a:xfrm>
              <a:off x="6230339" y="5203141"/>
              <a:ext cx="4457831" cy="461665"/>
            </a:xfrm>
            <a:prstGeom prst="rect">
              <a:avLst/>
            </a:prstGeom>
            <a:noFill/>
          </p:spPr>
          <p:txBody>
            <a:bodyPr wrap="square">
              <a:spAutoFit/>
            </a:bodyPr>
            <a:lstStyle/>
            <a:p>
              <a:pPr marL="0" marR="0" lvl="1" algn="l" defTabSz="457200" rtl="0" eaLnBrk="1" fontAlgn="auto" latinLnBrk="0" hangingPunct="1">
                <a:lnSpc>
                  <a:spcPct val="100000"/>
                </a:lnSpc>
                <a:spcBef>
                  <a:spcPts val="600"/>
                </a:spcBef>
                <a:spcAft>
                  <a:spcPts val="0"/>
                </a:spcAft>
                <a:buClrTx/>
                <a:buSzTx/>
                <a:tabLst/>
                <a:defRPr/>
              </a:pPr>
              <a:r>
                <a:rPr lang="en-US" sz="2400" dirty="0">
                  <a:solidFill>
                    <a:schemeClr val="bg1"/>
                  </a:solidFill>
                  <a:latin typeface="Calibri Light" panose="020F0302020204030204" pitchFamily="34" charset="0"/>
                  <a:cs typeface="Calibri Light" panose="020F0302020204030204" pitchFamily="34" charset="0"/>
                </a:rPr>
                <a:t>Deeper digital engagement</a:t>
              </a:r>
            </a:p>
          </p:txBody>
        </p:sp>
        <p:sp>
          <p:nvSpPr>
            <p:cNvPr id="11" name="Oval 10">
              <a:extLst>
                <a:ext uri="{FF2B5EF4-FFF2-40B4-BE49-F238E27FC236}">
                  <a16:creationId xmlns:a16="http://schemas.microsoft.com/office/drawing/2014/main" id="{84CF12C2-E499-6998-B7FE-CC823090E06C}"/>
                </a:ext>
              </a:extLst>
            </p:cNvPr>
            <p:cNvSpPr/>
            <p:nvPr/>
          </p:nvSpPr>
          <p:spPr bwMode="auto">
            <a:xfrm>
              <a:off x="2896534" y="2193433"/>
              <a:ext cx="406226" cy="694944"/>
            </a:xfrm>
            <a:prstGeom prst="ellipse">
              <a:avLst/>
            </a:prstGeom>
            <a:solidFill>
              <a:srgbClr val="E6E6E6"/>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12" name="Oval 11">
              <a:extLst>
                <a:ext uri="{FF2B5EF4-FFF2-40B4-BE49-F238E27FC236}">
                  <a16:creationId xmlns:a16="http://schemas.microsoft.com/office/drawing/2014/main" id="{B5292B64-B567-5E32-7538-63A84F9E0AEF}"/>
                </a:ext>
              </a:extLst>
            </p:cNvPr>
            <p:cNvSpPr/>
            <p:nvPr/>
          </p:nvSpPr>
          <p:spPr bwMode="auto">
            <a:xfrm>
              <a:off x="2899466" y="2970098"/>
              <a:ext cx="406226" cy="694944"/>
            </a:xfrm>
            <a:prstGeom prst="ellipse">
              <a:avLst/>
            </a:prstGeom>
            <a:solidFill>
              <a:schemeClr val="accent5"/>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13" name="Oval 12">
              <a:extLst>
                <a:ext uri="{FF2B5EF4-FFF2-40B4-BE49-F238E27FC236}">
                  <a16:creationId xmlns:a16="http://schemas.microsoft.com/office/drawing/2014/main" id="{86108CFD-21B4-4883-EAD4-EF5A914C86B2}"/>
                </a:ext>
              </a:extLst>
            </p:cNvPr>
            <p:cNvSpPr/>
            <p:nvPr/>
          </p:nvSpPr>
          <p:spPr bwMode="auto">
            <a:xfrm>
              <a:off x="2895658" y="3739863"/>
              <a:ext cx="406226" cy="694944"/>
            </a:xfrm>
            <a:prstGeom prst="ellipse">
              <a:avLst/>
            </a:prstGeom>
            <a:solidFill>
              <a:srgbClr val="0559C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14" name="Oval 13">
              <a:extLst>
                <a:ext uri="{FF2B5EF4-FFF2-40B4-BE49-F238E27FC236}">
                  <a16:creationId xmlns:a16="http://schemas.microsoft.com/office/drawing/2014/main" id="{8F8C477A-1024-0E4B-D25E-7293EDEEA543}"/>
                </a:ext>
              </a:extLst>
            </p:cNvPr>
            <p:cNvSpPr/>
            <p:nvPr/>
          </p:nvSpPr>
          <p:spPr bwMode="auto">
            <a:xfrm>
              <a:off x="2896534" y="4506782"/>
              <a:ext cx="406226" cy="694944"/>
            </a:xfrm>
            <a:prstGeom prst="ellipse">
              <a:avLst/>
            </a:prstGeom>
            <a:solidFill>
              <a:srgbClr val="062672"/>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spTree>
    <p:extLst>
      <p:ext uri="{BB962C8B-B14F-4D97-AF65-F5344CB8AC3E}">
        <p14:creationId xmlns:p14="http://schemas.microsoft.com/office/powerpoint/2010/main" val="42610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a:extLst>
              <a:ext uri="{FF2B5EF4-FFF2-40B4-BE49-F238E27FC236}">
                <a16:creationId xmlns:a16="http://schemas.microsoft.com/office/drawing/2014/main" id="{D492B23E-C29D-4754-7B10-620143A63F23}"/>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Light" panose="020F0302020204030204" pitchFamily="34" charset="0"/>
                <a:cs typeface="Calibri Light" panose="020F030202020403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36</a:t>
            </a:fld>
            <a:endPar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endParaRPr>
          </a:p>
        </p:txBody>
      </p:sp>
      <p:sp>
        <p:nvSpPr>
          <p:cNvPr id="39" name="TextBox 38">
            <a:extLst>
              <a:ext uri="{FF2B5EF4-FFF2-40B4-BE49-F238E27FC236}">
                <a16:creationId xmlns:a16="http://schemas.microsoft.com/office/drawing/2014/main" id="{9F639A17-4BF3-E302-9CF4-758987325990}"/>
              </a:ext>
            </a:extLst>
          </p:cNvPr>
          <p:cNvSpPr txBox="1"/>
          <p:nvPr/>
        </p:nvSpPr>
        <p:spPr>
          <a:xfrm>
            <a:off x="2096584" y="2319250"/>
            <a:ext cx="3114675" cy="369332"/>
          </a:xfrm>
          <a:prstGeom prst="rect">
            <a:avLst/>
          </a:prstGeom>
          <a:noFill/>
        </p:spPr>
        <p:txBody>
          <a:bodyPr wrap="square">
            <a:spAutoFit/>
          </a:bodyPr>
          <a:lstStyle/>
          <a:p>
            <a:pPr algn="ctr"/>
            <a:r>
              <a:rPr lang="en-US" b="1" dirty="0">
                <a:solidFill>
                  <a:schemeClr val="accent3"/>
                </a:solidFill>
                <a:cs typeface="Calibri Light" panose="020F0302020204030204" pitchFamily="34" charset="0"/>
              </a:rPr>
              <a:t>DRIVE DIGITAL ENGAGEMENT</a:t>
            </a:r>
            <a:endParaRPr lang="en-US" b="1" dirty="0">
              <a:solidFill>
                <a:schemeClr val="accent3"/>
              </a:solidFill>
              <a:ea typeface="Lato Light" panose="020F0502020204030203" pitchFamily="34" charset="0"/>
              <a:cs typeface="Calibri Light" panose="020F0302020204030204" pitchFamily="34" charset="0"/>
            </a:endParaRPr>
          </a:p>
        </p:txBody>
      </p:sp>
      <p:sp>
        <p:nvSpPr>
          <p:cNvPr id="40" name="TextBox 39">
            <a:extLst>
              <a:ext uri="{FF2B5EF4-FFF2-40B4-BE49-F238E27FC236}">
                <a16:creationId xmlns:a16="http://schemas.microsoft.com/office/drawing/2014/main" id="{6ACF50F3-B553-DA01-9B17-09F3A535AC4E}"/>
              </a:ext>
            </a:extLst>
          </p:cNvPr>
          <p:cNvSpPr txBox="1"/>
          <p:nvPr/>
        </p:nvSpPr>
        <p:spPr>
          <a:xfrm>
            <a:off x="6701051" y="2319250"/>
            <a:ext cx="3394365" cy="646331"/>
          </a:xfrm>
          <a:prstGeom prst="rect">
            <a:avLst/>
          </a:prstGeom>
          <a:noFill/>
        </p:spPr>
        <p:txBody>
          <a:bodyPr wrap="square">
            <a:spAutoFit/>
          </a:bodyPr>
          <a:lstStyle/>
          <a:p>
            <a:pPr algn="ctr"/>
            <a:r>
              <a:rPr lang="en-US" b="1" dirty="0">
                <a:solidFill>
                  <a:schemeClr val="accent4"/>
                </a:solidFill>
                <a:cs typeface="Calibri Light" panose="020F0302020204030204" pitchFamily="34" charset="0"/>
              </a:rPr>
              <a:t>IMPROVE PLAN EDUCATION AND FINANCIAL WELLNESS</a:t>
            </a:r>
          </a:p>
        </p:txBody>
      </p:sp>
      <p:sp>
        <p:nvSpPr>
          <p:cNvPr id="3" name="TextBox 2">
            <a:extLst>
              <a:ext uri="{FF2B5EF4-FFF2-40B4-BE49-F238E27FC236}">
                <a16:creationId xmlns:a16="http://schemas.microsoft.com/office/drawing/2014/main" id="{B31E87D7-0EC0-5341-F899-412BC1B316D0}"/>
              </a:ext>
            </a:extLst>
          </p:cNvPr>
          <p:cNvSpPr txBox="1"/>
          <p:nvPr/>
        </p:nvSpPr>
        <p:spPr>
          <a:xfrm>
            <a:off x="1809415" y="3022511"/>
            <a:ext cx="3672254" cy="3016210"/>
          </a:xfrm>
          <a:prstGeom prst="rect">
            <a:avLst/>
          </a:prstGeom>
          <a:noFill/>
        </p:spPr>
        <p:txBody>
          <a:bodyPr wrap="square" rtlCol="0" anchor="t">
            <a:spAutoFit/>
          </a:bodyPr>
          <a:lstStyle/>
          <a:p>
            <a:pPr algn="ctr"/>
            <a:r>
              <a:rPr lang="en-US" sz="1400" b="1" dirty="0">
                <a:latin typeface="Calibri Light" panose="020F0302020204030204" pitchFamily="34" charset="0"/>
                <a:ea typeface="Lato Light" panose="020F0502020204030203" pitchFamily="34" charset="0"/>
                <a:cs typeface="Calibri Light" panose="020F0302020204030204" pitchFamily="34" charset="0"/>
              </a:rPr>
              <a:t>Financial education email opt-in:</a:t>
            </a:r>
          </a:p>
          <a:p>
            <a:pPr algn="ctr"/>
            <a:r>
              <a:rPr lang="en-US" sz="1400" dirty="0">
                <a:latin typeface="Calibri Light" panose="020F0302020204030204" pitchFamily="34" charset="0"/>
                <a:ea typeface="Lato Light" panose="020F0502020204030203" pitchFamily="34" charset="0"/>
                <a:cs typeface="Calibri Light" panose="020F0302020204030204" pitchFamily="34" charset="0"/>
              </a:rPr>
              <a:t>Current: [XX%]</a:t>
            </a:r>
          </a:p>
          <a:p>
            <a:pPr algn="ctr">
              <a:spcAft>
                <a:spcPts val="600"/>
              </a:spcAft>
            </a:pPr>
            <a:r>
              <a:rPr lang="en-US" dirty="0">
                <a:solidFill>
                  <a:schemeClr val="accent4"/>
                </a:solidFill>
                <a:latin typeface="Calibri Light" panose="020F0302020204030204" pitchFamily="34" charset="0"/>
                <a:ea typeface="Lato Light" panose="020F0502020204030203" pitchFamily="34" charset="0"/>
                <a:cs typeface="Calibri Light" panose="020F0302020204030204" pitchFamily="34" charset="0"/>
              </a:rPr>
              <a:t>Goal: [XX%]</a:t>
            </a:r>
          </a:p>
          <a:p>
            <a:pPr algn="ct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gn="ctr"/>
            <a:r>
              <a:rPr lang="en-US" sz="1400" b="1" dirty="0">
                <a:latin typeface="Calibri Light" panose="020F0302020204030204" pitchFamily="34" charset="0"/>
                <a:ea typeface="Lato Light" panose="020F0502020204030203" pitchFamily="34" charset="0"/>
                <a:cs typeface="Calibri Light" panose="020F0302020204030204" pitchFamily="34" charset="0"/>
              </a:rPr>
              <a:t>Benefits OnLine users (avg. monthly):</a:t>
            </a:r>
          </a:p>
          <a:p>
            <a:pPr algn="ctr"/>
            <a:r>
              <a:rPr lang="en-US" sz="1400" dirty="0">
                <a:latin typeface="Calibri Light" panose="020F0302020204030204" pitchFamily="34" charset="0"/>
                <a:ea typeface="Lato Light" panose="020F0502020204030203" pitchFamily="34" charset="0"/>
                <a:cs typeface="Calibri Light" panose="020F0302020204030204" pitchFamily="34" charset="0"/>
              </a:rPr>
              <a:t>Current: [XX%]</a:t>
            </a:r>
          </a:p>
          <a:p>
            <a:pPr algn="ctr">
              <a:spcAft>
                <a:spcPts val="600"/>
              </a:spcAft>
            </a:pPr>
            <a:r>
              <a:rPr lang="en-US" dirty="0">
                <a:solidFill>
                  <a:schemeClr val="accent4"/>
                </a:solidFill>
                <a:latin typeface="Calibri Light" panose="020F0302020204030204" pitchFamily="34" charset="0"/>
                <a:ea typeface="Lato Light" panose="020F0502020204030203" pitchFamily="34" charset="0"/>
                <a:cs typeface="Calibri Light" panose="020F0302020204030204" pitchFamily="34" charset="0"/>
              </a:rPr>
              <a:t>Goal: [XX%]</a:t>
            </a:r>
          </a:p>
          <a:p>
            <a:pPr algn="ct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gn="ctr"/>
            <a:r>
              <a:rPr lang="en-US" sz="1400" b="1" dirty="0">
                <a:latin typeface="Calibri Light" panose="020F0302020204030204" pitchFamily="34" charset="0"/>
                <a:ea typeface="Lato Light" panose="020F0502020204030203" pitchFamily="34" charset="0"/>
                <a:cs typeface="Calibri Light" panose="020F0302020204030204" pitchFamily="34" charset="0"/>
              </a:rPr>
              <a:t>Benefits OnLine app users (avg. monthly):</a:t>
            </a:r>
          </a:p>
          <a:p>
            <a:pPr algn="ctr"/>
            <a:r>
              <a:rPr lang="en-US" sz="1400" dirty="0">
                <a:latin typeface="Calibri Light" panose="020F0302020204030204" pitchFamily="34" charset="0"/>
                <a:ea typeface="Lato Light" panose="020F0502020204030203" pitchFamily="34" charset="0"/>
                <a:cs typeface="Calibri Light" panose="020F0302020204030204" pitchFamily="34" charset="0"/>
              </a:rPr>
              <a:t>Current: [XX%]</a:t>
            </a:r>
          </a:p>
          <a:p>
            <a:pPr algn="ctr"/>
            <a:r>
              <a:rPr lang="en-US" dirty="0">
                <a:solidFill>
                  <a:schemeClr val="accent4"/>
                </a:solidFill>
                <a:latin typeface="Calibri Light" panose="020F0302020204030204" pitchFamily="34" charset="0"/>
                <a:ea typeface="Lato Light" panose="020F0502020204030203" pitchFamily="34" charset="0"/>
                <a:cs typeface="Calibri Light" panose="020F0302020204030204" pitchFamily="34" charset="0"/>
              </a:rPr>
              <a:t>Goal: [XX%]</a:t>
            </a:r>
          </a:p>
          <a:p>
            <a:pPr algn="ct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p:txBody>
      </p:sp>
      <p:sp>
        <p:nvSpPr>
          <p:cNvPr id="5" name="TextBox 4">
            <a:extLst>
              <a:ext uri="{FF2B5EF4-FFF2-40B4-BE49-F238E27FC236}">
                <a16:creationId xmlns:a16="http://schemas.microsoft.com/office/drawing/2014/main" id="{3EF4DAAB-55FE-5C96-66AC-5EF509E70701}"/>
              </a:ext>
            </a:extLst>
          </p:cNvPr>
          <p:cNvSpPr txBox="1"/>
          <p:nvPr/>
        </p:nvSpPr>
        <p:spPr>
          <a:xfrm>
            <a:off x="6837880" y="3022511"/>
            <a:ext cx="3103418" cy="2800767"/>
          </a:xfrm>
          <a:prstGeom prst="rect">
            <a:avLst/>
          </a:prstGeom>
          <a:noFill/>
        </p:spPr>
        <p:txBody>
          <a:bodyPr wrap="square" rtlCol="0" anchor="t">
            <a:spAutoFit/>
          </a:bodyPr>
          <a:lstStyle/>
          <a:p>
            <a:pPr algn="ctr"/>
            <a:r>
              <a:rPr lang="en-US" sz="1400" b="1" dirty="0">
                <a:latin typeface="Calibri Light" panose="020F0302020204030204" pitchFamily="34" charset="0"/>
                <a:ea typeface="Lato Light" panose="020F0502020204030203" pitchFamily="34" charset="0"/>
                <a:cs typeface="Calibri Light" panose="020F0302020204030204" pitchFamily="34" charset="0"/>
              </a:rPr>
              <a:t>[Share retention:]</a:t>
            </a:r>
          </a:p>
          <a:p>
            <a:pPr algn="ctr"/>
            <a:r>
              <a:rPr lang="en-US" sz="1400" dirty="0">
                <a:latin typeface="Calibri Light" panose="020F0302020204030204" pitchFamily="34" charset="0"/>
                <a:ea typeface="Lato Light" panose="020F0502020204030203" pitchFamily="34" charset="0"/>
                <a:cs typeface="Calibri Light" panose="020F0302020204030204" pitchFamily="34" charset="0"/>
              </a:rPr>
              <a:t>Current: [XX%]</a:t>
            </a:r>
          </a:p>
          <a:p>
            <a:pPr algn="ctr">
              <a:spcAft>
                <a:spcPts val="600"/>
              </a:spcAft>
            </a:pPr>
            <a:r>
              <a:rPr lang="en-US" dirty="0">
                <a:solidFill>
                  <a:schemeClr val="accent4"/>
                </a:solidFill>
                <a:latin typeface="Calibri Light" panose="020F0302020204030204" pitchFamily="34" charset="0"/>
                <a:ea typeface="Lato Light" panose="020F0502020204030203" pitchFamily="34" charset="0"/>
                <a:cs typeface="Calibri Light" panose="020F0302020204030204" pitchFamily="34" charset="0"/>
              </a:rPr>
              <a:t>Goal: [XX%]</a:t>
            </a:r>
          </a:p>
          <a:p>
            <a:pPr algn="ctr"/>
            <a:endParaRPr lang="en-US" sz="1400" dirty="0">
              <a:solidFill>
                <a:schemeClr val="accent3"/>
              </a:solidFill>
              <a:latin typeface="Calibri Light" panose="020F0302020204030204" pitchFamily="34" charset="0"/>
              <a:ea typeface="Lato Light" panose="020F0502020204030203" pitchFamily="34" charset="0"/>
              <a:cs typeface="Calibri Light" panose="020F0302020204030204" pitchFamily="34" charset="0"/>
            </a:endParaRPr>
          </a:p>
          <a:p>
            <a:pPr algn="ctr"/>
            <a:r>
              <a:rPr lang="en-US" sz="1400" b="1" dirty="0">
                <a:latin typeface="Calibri Light" panose="020F0302020204030204" pitchFamily="34" charset="0"/>
                <a:ea typeface="Lato Light" panose="020F0502020204030203" pitchFamily="34" charset="0"/>
                <a:cs typeface="Calibri Light" panose="020F0302020204030204" pitchFamily="34" charset="0"/>
              </a:rPr>
              <a:t>Event attendance:</a:t>
            </a:r>
          </a:p>
          <a:p>
            <a:pPr algn="ctr"/>
            <a:r>
              <a:rPr lang="en-US" sz="1400" dirty="0">
                <a:latin typeface="Calibri Light" panose="020F0302020204030204" pitchFamily="34" charset="0"/>
                <a:ea typeface="Lato Light" panose="020F0502020204030203" pitchFamily="34" charset="0"/>
                <a:cs typeface="Calibri Light" panose="020F0302020204030204" pitchFamily="34" charset="0"/>
              </a:rPr>
              <a:t>Current: [XXXX]</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US" dirty="0">
                <a:solidFill>
                  <a:schemeClr val="accent4"/>
                </a:solidFill>
                <a:latin typeface="Calibri Light" panose="020F0302020204030204" pitchFamily="34" charset="0"/>
                <a:ea typeface="Lato Light" panose="020F0502020204030203" pitchFamily="34" charset="0"/>
                <a:cs typeface="Calibri Light" panose="020F0302020204030204" pitchFamily="34" charset="0"/>
              </a:rPr>
              <a:t>Goal: [Increase by 10%]</a:t>
            </a:r>
            <a:endParaRPr kumimoji="0" lang="en-US" sz="1400" b="0" i="0" u="none" strike="noStrike" kern="1200" cap="none" spc="0" normalizeH="0" baseline="0" noProof="0" dirty="0">
              <a:ln>
                <a:noFill/>
              </a:ln>
              <a:solidFill>
                <a:srgbClr val="012069"/>
              </a:solidFill>
              <a:effectLst/>
              <a:uLnTx/>
              <a:uFillTx/>
              <a:latin typeface="Calibri Light" panose="020F0302020204030204" pitchFamily="34" charset="0"/>
              <a:ea typeface="Lato Light" panose="020F0502020204030203" pitchFamily="34" charset="0"/>
              <a:cs typeface="Calibri Light" panose="020F03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12069"/>
              </a:solidFill>
              <a:effectLst/>
              <a:uLnTx/>
              <a:uFillTx/>
              <a:latin typeface="Calibri Light" panose="020F0302020204030204" pitchFamily="34" charset="0"/>
              <a:ea typeface="Lato Light" panose="020F0502020204030203" pitchFamily="34" charset="0"/>
              <a:cs typeface="Calibri Light" panose="020F03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Light" panose="020F0302020204030204" pitchFamily="34" charset="0"/>
                <a:ea typeface="Lato Light" panose="020F0502020204030203" pitchFamily="34" charset="0"/>
                <a:cs typeface="Calibri Light" panose="020F0302020204030204" pitchFamily="34" charset="0"/>
              </a:rPr>
              <a:t>Consultation attendance: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ea typeface="Lato Light" panose="020F0502020204030203" pitchFamily="34" charset="0"/>
                <a:cs typeface="Calibri Light" panose="020F0302020204030204" pitchFamily="34" charset="0"/>
              </a:rPr>
              <a:t>Current: [XXXX]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51C2"/>
                </a:solidFill>
                <a:effectLst/>
                <a:uLnTx/>
                <a:uFillTx/>
                <a:latin typeface="Calibri Light" panose="020F0302020204030204" pitchFamily="34" charset="0"/>
                <a:ea typeface="Lato Light" panose="020F0502020204030203" pitchFamily="34" charset="0"/>
                <a:cs typeface="Calibri Light" panose="020F0302020204030204" pitchFamily="34" charset="0"/>
              </a:rPr>
              <a:t>Goal: [Increase by 10%]</a:t>
            </a:r>
          </a:p>
        </p:txBody>
      </p:sp>
      <p:pic>
        <p:nvPicPr>
          <p:cNvPr id="52" name="Picture 51">
            <a:extLst>
              <a:ext uri="{FF2B5EF4-FFF2-40B4-BE49-F238E27FC236}">
                <a16:creationId xmlns:a16="http://schemas.microsoft.com/office/drawing/2014/main" id="{50F95BDE-185C-CBAE-B204-1259859D32FC}"/>
              </a:ext>
            </a:extLst>
          </p:cNvPr>
          <p:cNvPicPr>
            <a:picLocks noChangeAspect="1"/>
          </p:cNvPicPr>
          <p:nvPr/>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8069549" y="1516252"/>
            <a:ext cx="640080" cy="640080"/>
          </a:xfrm>
          <a:prstGeom prst="rect">
            <a:avLst/>
          </a:prstGeom>
        </p:spPr>
      </p:pic>
      <p:pic>
        <p:nvPicPr>
          <p:cNvPr id="53" name="Picture 52">
            <a:extLst>
              <a:ext uri="{FF2B5EF4-FFF2-40B4-BE49-F238E27FC236}">
                <a16:creationId xmlns:a16="http://schemas.microsoft.com/office/drawing/2014/main" id="{BA6A975C-A988-6BC9-896B-9070A7239A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21466" y="1516252"/>
            <a:ext cx="448152" cy="640080"/>
          </a:xfrm>
          <a:prstGeom prst="rect">
            <a:avLst/>
          </a:prstGeom>
        </p:spPr>
      </p:pic>
      <p:cxnSp>
        <p:nvCxnSpPr>
          <p:cNvPr id="55" name="Straight Connector 54">
            <a:extLst>
              <a:ext uri="{FF2B5EF4-FFF2-40B4-BE49-F238E27FC236}">
                <a16:creationId xmlns:a16="http://schemas.microsoft.com/office/drawing/2014/main" id="{B3AE1F0F-87DC-29E6-8115-4ED9A8BF4046}"/>
              </a:ext>
            </a:extLst>
          </p:cNvPr>
          <p:cNvCxnSpPr>
            <a:cxnSpLocks/>
          </p:cNvCxnSpPr>
          <p:nvPr/>
        </p:nvCxnSpPr>
        <p:spPr>
          <a:xfrm>
            <a:off x="6050392" y="1935104"/>
            <a:ext cx="0" cy="3739890"/>
          </a:xfrm>
          <a:prstGeom prst="line">
            <a:avLst/>
          </a:prstGeom>
          <a:ln w="6350">
            <a:solidFill>
              <a:schemeClr val="accent3"/>
            </a:solidFill>
          </a:ln>
        </p:spPr>
        <p:style>
          <a:lnRef idx="1">
            <a:schemeClr val="dk1"/>
          </a:lnRef>
          <a:fillRef idx="0">
            <a:schemeClr val="dk1"/>
          </a:fillRef>
          <a:effectRef idx="0">
            <a:schemeClr val="dk1"/>
          </a:effectRef>
          <a:fontRef idx="minor">
            <a:schemeClr val="tx1"/>
          </a:fontRef>
        </p:style>
      </p:cxnSp>
      <p:sp>
        <p:nvSpPr>
          <p:cNvPr id="16" name="Slide Number Placeholder 15">
            <a:extLst>
              <a:ext uri="{FF2B5EF4-FFF2-40B4-BE49-F238E27FC236}">
                <a16:creationId xmlns:a16="http://schemas.microsoft.com/office/drawing/2014/main" id="{4E0AD28A-DEB8-AF3B-FCAE-777BA44545F8}"/>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36</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7" name="Title 6">
            <a:extLst>
              <a:ext uri="{FF2B5EF4-FFF2-40B4-BE49-F238E27FC236}">
                <a16:creationId xmlns:a16="http://schemas.microsoft.com/office/drawing/2014/main" id="{FB7188B1-F95B-03D0-E6FA-29B14A41E226}"/>
              </a:ext>
            </a:extLst>
          </p:cNvPr>
          <p:cNvSpPr>
            <a:spLocks noGrp="1"/>
          </p:cNvSpPr>
          <p:nvPr>
            <p:ph type="title"/>
          </p:nvPr>
        </p:nvSpPr>
        <p:spPr/>
        <p:txBody>
          <a:bodyPr/>
          <a:lstStyle/>
          <a:p>
            <a:pPr lvl="0"/>
            <a:r>
              <a:rPr lang="en-US" sz="3200" noProof="0" dirty="0"/>
              <a:t>2025 employee engagement goals</a:t>
            </a:r>
            <a:br>
              <a:rPr lang="en-US" sz="3200" noProof="0" dirty="0"/>
            </a:br>
            <a:endParaRPr lang="en-US" sz="3200" dirty="0"/>
          </a:p>
        </p:txBody>
      </p:sp>
      <p:sp>
        <p:nvSpPr>
          <p:cNvPr id="2" name="TextBox 1">
            <a:extLst>
              <a:ext uri="{FF2B5EF4-FFF2-40B4-BE49-F238E27FC236}">
                <a16:creationId xmlns:a16="http://schemas.microsoft.com/office/drawing/2014/main" id="{6778DDEE-A66C-2353-7136-7C2F05CD6117}"/>
              </a:ext>
            </a:extLst>
          </p:cNvPr>
          <p:cNvSpPr txBox="1"/>
          <p:nvPr/>
        </p:nvSpPr>
        <p:spPr>
          <a:xfrm>
            <a:off x="7620000" y="0"/>
            <a:ext cx="4572000" cy="830997"/>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Equity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Alternate DC/integrated version available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Event and consultation attendance goal is set for all to increase by 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Refer to playbooks (in development) for guidance on reaching goals</a:t>
            </a:r>
          </a:p>
        </p:txBody>
      </p:sp>
    </p:spTree>
    <p:extLst>
      <p:ext uri="{BB962C8B-B14F-4D97-AF65-F5344CB8AC3E}">
        <p14:creationId xmlns:p14="http://schemas.microsoft.com/office/powerpoint/2010/main" val="2679820326"/>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30">
            <a:extLst>
              <a:ext uri="{FF2B5EF4-FFF2-40B4-BE49-F238E27FC236}">
                <a16:creationId xmlns:a16="http://schemas.microsoft.com/office/drawing/2014/main" id="{103D1290-E968-6A9F-6FE0-77046F74D598}"/>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37</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3" name="Title 2">
            <a:extLst>
              <a:ext uri="{FF2B5EF4-FFF2-40B4-BE49-F238E27FC236}">
                <a16:creationId xmlns:a16="http://schemas.microsoft.com/office/drawing/2014/main" id="{CA41C970-11D8-8330-91AB-7B2C489D7AF9}"/>
              </a:ext>
            </a:extLst>
          </p:cNvPr>
          <p:cNvSpPr>
            <a:spLocks noGrp="1"/>
          </p:cNvSpPr>
          <p:nvPr>
            <p:ph type="title"/>
          </p:nvPr>
        </p:nvSpPr>
        <p:spPr/>
        <p:txBody>
          <a:bodyPr/>
          <a:lstStyle/>
          <a:p>
            <a:r>
              <a:rPr lang="en-US" sz="3200" noProof="0" dirty="0"/>
              <a:t>Action items to enhance the participant experience</a:t>
            </a:r>
            <a:endParaRPr lang="en-US" sz="3200" dirty="0"/>
          </a:p>
        </p:txBody>
      </p:sp>
      <p:grpSp>
        <p:nvGrpSpPr>
          <p:cNvPr id="60" name="Group 59">
            <a:extLst>
              <a:ext uri="{FF2B5EF4-FFF2-40B4-BE49-F238E27FC236}">
                <a16:creationId xmlns:a16="http://schemas.microsoft.com/office/drawing/2014/main" id="{6B212959-50D0-B32A-54A1-DF2FA4DA88A3}"/>
              </a:ext>
            </a:extLst>
          </p:cNvPr>
          <p:cNvGrpSpPr/>
          <p:nvPr/>
        </p:nvGrpSpPr>
        <p:grpSpPr>
          <a:xfrm>
            <a:off x="3065395" y="1733392"/>
            <a:ext cx="3292125" cy="3200653"/>
            <a:chOff x="3027295" y="1677973"/>
            <a:chExt cx="3292125" cy="3200653"/>
          </a:xfrm>
          <a:effectLst>
            <a:outerShdw blurRad="50800" dist="38100" dir="2700000" algn="tl" rotWithShape="0">
              <a:prstClr val="black">
                <a:alpha val="40000"/>
              </a:prstClr>
            </a:outerShdw>
          </a:effectLst>
        </p:grpSpPr>
        <p:sp>
          <p:nvSpPr>
            <p:cNvPr id="41" name="Oval 40">
              <a:extLst>
                <a:ext uri="{FF2B5EF4-FFF2-40B4-BE49-F238E27FC236}">
                  <a16:creationId xmlns:a16="http://schemas.microsoft.com/office/drawing/2014/main" id="{6BE50BBA-0680-7ED3-4753-43679E8FC7FC}"/>
                </a:ext>
              </a:extLst>
            </p:cNvPr>
            <p:cNvSpPr/>
            <p:nvPr/>
          </p:nvSpPr>
          <p:spPr bwMode="auto">
            <a:xfrm>
              <a:off x="3073158" y="1678226"/>
              <a:ext cx="3200400" cy="3200400"/>
            </a:xfrm>
            <a:prstGeom prst="ellipse">
              <a:avLst/>
            </a:prstGeom>
            <a:blipFill>
              <a:blip r:embed="rId3" cstate="screen">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42" name="Oval 41">
              <a:extLst>
                <a:ext uri="{FF2B5EF4-FFF2-40B4-BE49-F238E27FC236}">
                  <a16:creationId xmlns:a16="http://schemas.microsoft.com/office/drawing/2014/main" id="{73D21BC6-6933-E2B3-229B-4B159DF81980}"/>
                </a:ext>
              </a:extLst>
            </p:cNvPr>
            <p:cNvSpPr/>
            <p:nvPr/>
          </p:nvSpPr>
          <p:spPr bwMode="auto">
            <a:xfrm>
              <a:off x="3074075" y="1677973"/>
              <a:ext cx="3200400" cy="3200400"/>
            </a:xfrm>
            <a:prstGeom prst="ellipse">
              <a:avLst/>
            </a:prstGeom>
            <a:solidFill>
              <a:schemeClr val="tx1">
                <a:alpha val="39125"/>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44" name="TextBox 43">
              <a:extLst>
                <a:ext uri="{FF2B5EF4-FFF2-40B4-BE49-F238E27FC236}">
                  <a16:creationId xmlns:a16="http://schemas.microsoft.com/office/drawing/2014/main" id="{AFAE094B-AAFB-90E4-D44C-3E54CFFC2B10}"/>
                </a:ext>
              </a:extLst>
            </p:cNvPr>
            <p:cNvSpPr txBox="1"/>
            <p:nvPr/>
          </p:nvSpPr>
          <p:spPr>
            <a:xfrm>
              <a:off x="3027295" y="2855566"/>
              <a:ext cx="3292125" cy="1051168"/>
            </a:xfrm>
            <a:prstGeom prst="rect">
              <a:avLst/>
            </a:prstGeom>
            <a:noFill/>
          </p:spPr>
          <p:txBody>
            <a:bodyPr wrap="square" rtlCol="0" anchor="ctr" anchorCtr="0">
              <a:noAutofit/>
            </a:bodyPr>
            <a:lstStyle/>
            <a:p>
              <a:pPr marR="0" lvl="0" algn="ctr" defTabSz="914400" rtl="0" eaLnBrk="1" fontAlgn="auto" latinLnBrk="0" hangingPunct="1">
                <a:lnSpc>
                  <a:spcPct val="90000"/>
                </a:lnSpc>
                <a:spcBef>
                  <a:spcPts val="0"/>
                </a:spcBef>
                <a:buClr>
                  <a:srgbClr val="00B050"/>
                </a:buClr>
                <a:buSzPct val="110000"/>
                <a:tabLst/>
                <a:defRPr/>
              </a:pPr>
              <a:r>
                <a:rPr kumimoji="0" lang="en-US" sz="2800" b="1"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More engaging experience</a:t>
              </a:r>
            </a:p>
          </p:txBody>
        </p:sp>
      </p:grpSp>
      <p:cxnSp>
        <p:nvCxnSpPr>
          <p:cNvPr id="53" name="Straight Connector 52">
            <a:extLst>
              <a:ext uri="{FF2B5EF4-FFF2-40B4-BE49-F238E27FC236}">
                <a16:creationId xmlns:a16="http://schemas.microsoft.com/office/drawing/2014/main" id="{4E43E2F2-DD14-71F7-4205-C673D38B9B18}"/>
              </a:ext>
            </a:extLst>
          </p:cNvPr>
          <p:cNvCxnSpPr>
            <a:cxnSpLocks/>
          </p:cNvCxnSpPr>
          <p:nvPr/>
        </p:nvCxnSpPr>
        <p:spPr>
          <a:xfrm>
            <a:off x="3065395" y="2352431"/>
            <a:ext cx="291922" cy="114438"/>
          </a:xfrm>
          <a:prstGeom prst="line">
            <a:avLst/>
          </a:prstGeom>
          <a:ln w="12700">
            <a:solidFill>
              <a:schemeClr val="accent3"/>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8AF24E7C-AD87-1DFE-FC5B-8053EA441FE4}"/>
              </a:ext>
            </a:extLst>
          </p:cNvPr>
          <p:cNvCxnSpPr>
            <a:cxnSpLocks/>
          </p:cNvCxnSpPr>
          <p:nvPr/>
        </p:nvCxnSpPr>
        <p:spPr>
          <a:xfrm>
            <a:off x="1680308" y="3037555"/>
            <a:ext cx="1431866" cy="92636"/>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4232416A-E7A3-BE8D-FC0E-A52EA5D3EF69}"/>
              </a:ext>
            </a:extLst>
          </p:cNvPr>
          <p:cNvCxnSpPr>
            <a:cxnSpLocks/>
            <a:endCxn id="42" idx="3"/>
          </p:cNvCxnSpPr>
          <p:nvPr/>
        </p:nvCxnSpPr>
        <p:spPr>
          <a:xfrm flipV="1">
            <a:off x="3268667" y="4465104"/>
            <a:ext cx="312196" cy="426042"/>
          </a:xfrm>
          <a:prstGeom prst="line">
            <a:avLst/>
          </a:prstGeom>
          <a:ln w="12700">
            <a:solidFill>
              <a:schemeClr val="accent3"/>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6FFA4EBE-D6C9-4951-A154-02027CD9CD91}"/>
              </a:ext>
            </a:extLst>
          </p:cNvPr>
          <p:cNvCxnSpPr>
            <a:cxnSpLocks/>
          </p:cNvCxnSpPr>
          <p:nvPr/>
        </p:nvCxnSpPr>
        <p:spPr>
          <a:xfrm flipV="1">
            <a:off x="2422769" y="3936649"/>
            <a:ext cx="845898" cy="135166"/>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6" name="Oval 45">
            <a:extLst>
              <a:ext uri="{FF2B5EF4-FFF2-40B4-BE49-F238E27FC236}">
                <a16:creationId xmlns:a16="http://schemas.microsoft.com/office/drawing/2014/main" id="{0D10AAD1-D941-AE09-2EE6-49BCBC20E0F4}"/>
              </a:ext>
            </a:extLst>
          </p:cNvPr>
          <p:cNvSpPr/>
          <p:nvPr/>
        </p:nvSpPr>
        <p:spPr bwMode="auto">
          <a:xfrm>
            <a:off x="1759887" y="1462020"/>
            <a:ext cx="1371600" cy="1371600"/>
          </a:xfrm>
          <a:prstGeom prst="ellipse">
            <a:avLst/>
          </a:prstGeom>
          <a:solidFill>
            <a:schemeClr val="accent3"/>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algn="ctr" eaLnBrk="0" fontAlgn="base" hangingPunct="0">
              <a:lnSpc>
                <a:spcPct val="90000"/>
              </a:lnSpc>
              <a:spcBef>
                <a:spcPct val="0"/>
              </a:spcBef>
              <a:spcAft>
                <a:spcPct val="0"/>
              </a:spcAft>
            </a:pPr>
            <a:r>
              <a:rPr lang="en-US" sz="1600" dirty="0">
                <a:solidFill>
                  <a:schemeClr val="bg1"/>
                </a:solidFill>
                <a:latin typeface="Calibri Light" panose="020F0302020204030204" pitchFamily="34" charset="0"/>
                <a:ea typeface="Lato Light" panose="020F0502020204030203" pitchFamily="34" charset="0"/>
                <a:cs typeface="Calibri Light" panose="020F0302020204030204" pitchFamily="34" charset="0"/>
              </a:rPr>
              <a:t>Enable</a:t>
            </a:r>
            <a:br>
              <a:rPr lang="en-US" sz="1600" dirty="0">
                <a:solidFill>
                  <a:schemeClr val="bg1"/>
                </a:solidFill>
                <a:latin typeface="Calibri Light" panose="020F0302020204030204" pitchFamily="34" charset="0"/>
                <a:ea typeface="Lato Light" panose="020F0502020204030203" pitchFamily="34" charset="0"/>
                <a:cs typeface="Calibri Light" panose="020F0302020204030204" pitchFamily="34" charset="0"/>
              </a:rPr>
            </a:br>
            <a:r>
              <a:rPr lang="en-US" sz="1600" b="1" dirty="0">
                <a:solidFill>
                  <a:schemeClr val="bg1"/>
                </a:solidFill>
                <a:latin typeface="Calibri Light" panose="020F0302020204030204" pitchFamily="34" charset="0"/>
                <a:ea typeface="Lato Light" panose="020F0502020204030203" pitchFamily="34" charset="0"/>
                <a:cs typeface="Calibri Light" panose="020F0302020204030204" pitchFamily="34" charset="0"/>
              </a:rPr>
              <a:t>automated</a:t>
            </a:r>
          </a:p>
          <a:p>
            <a:pPr algn="ctr" eaLnBrk="0" fontAlgn="base" hangingPunct="0">
              <a:lnSpc>
                <a:spcPct val="90000"/>
              </a:lnSpc>
              <a:spcBef>
                <a:spcPct val="0"/>
              </a:spcBef>
              <a:spcAft>
                <a:spcPct val="0"/>
              </a:spcAft>
            </a:pPr>
            <a:r>
              <a:rPr lang="en-US" sz="1600" b="1" dirty="0">
                <a:solidFill>
                  <a:schemeClr val="bg1"/>
                </a:solidFill>
                <a:latin typeface="Calibri Light" panose="020F0302020204030204" pitchFamily="34" charset="0"/>
                <a:ea typeface="Lato Light" panose="020F0502020204030203" pitchFamily="34" charset="0"/>
                <a:cs typeface="Calibri Light" panose="020F0302020204030204" pitchFamily="34" charset="0"/>
              </a:rPr>
              <a:t>plan </a:t>
            </a:r>
          </a:p>
          <a:p>
            <a:pPr algn="ctr" eaLnBrk="0" fontAlgn="base" hangingPunct="0">
              <a:lnSpc>
                <a:spcPct val="90000"/>
              </a:lnSpc>
              <a:spcBef>
                <a:spcPct val="0"/>
              </a:spcBef>
              <a:spcAft>
                <a:spcPct val="0"/>
              </a:spcAft>
            </a:pPr>
            <a:r>
              <a:rPr lang="en-US" sz="1600" b="1" dirty="0">
                <a:solidFill>
                  <a:schemeClr val="bg1"/>
                </a:solidFill>
                <a:latin typeface="Calibri Light" panose="020F0302020204030204" pitchFamily="34" charset="0"/>
                <a:ea typeface="Lato Light" panose="020F0502020204030203" pitchFamily="34" charset="0"/>
                <a:cs typeface="Calibri Light" panose="020F0302020204030204" pitchFamily="34" charset="0"/>
              </a:rPr>
              <a:t>messages</a:t>
            </a:r>
            <a:endParaRPr kumimoji="0" lang="en-US" sz="1600" b="1" u="none" strike="noStrike" kern="1200" cap="none" spc="0" normalizeH="0" baseline="0" noProof="0" dirty="0">
              <a:ln>
                <a:noFill/>
              </a:ln>
              <a:solidFill>
                <a:schemeClr val="bg1"/>
              </a:solidFill>
              <a:effectLst/>
              <a:uLnTx/>
              <a:uFillTx/>
              <a:latin typeface="Calibri" panose="020F0502020204030204" pitchFamily="34" charset="0"/>
              <a:ea typeface="Lato Light" panose="020F0502020204030203" pitchFamily="34" charset="0"/>
              <a:cs typeface="Calibri" panose="020F0502020204030204" pitchFamily="34" charset="0"/>
            </a:endParaRPr>
          </a:p>
        </p:txBody>
      </p:sp>
      <p:sp>
        <p:nvSpPr>
          <p:cNvPr id="47" name="Oval 46">
            <a:extLst>
              <a:ext uri="{FF2B5EF4-FFF2-40B4-BE49-F238E27FC236}">
                <a16:creationId xmlns:a16="http://schemas.microsoft.com/office/drawing/2014/main" id="{0879D3A5-F0AE-E108-02C6-161DFCF81A5F}"/>
              </a:ext>
            </a:extLst>
          </p:cNvPr>
          <p:cNvSpPr/>
          <p:nvPr/>
        </p:nvSpPr>
        <p:spPr bwMode="auto">
          <a:xfrm>
            <a:off x="369501" y="2231035"/>
            <a:ext cx="1371600" cy="1371600"/>
          </a:xfrm>
          <a:prstGeom prst="ellipse">
            <a:avLst/>
          </a:prstGeom>
          <a:solidFill>
            <a:schemeClr val="accent4"/>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algn="ctr" eaLnBrk="0" fontAlgn="base" hangingPunct="0">
              <a:lnSpc>
                <a:spcPct val="90000"/>
              </a:lnSpc>
              <a:spcBef>
                <a:spcPct val="0"/>
              </a:spcBef>
              <a:spcAft>
                <a:spcPct val="0"/>
              </a:spcAft>
            </a:pPr>
            <a: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Approve </a:t>
            </a:r>
            <a:b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br>
            <a: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sender </a:t>
            </a:r>
            <a:b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br>
            <a:r>
              <a:rPr kumimoji="0" lang="en-US" sz="1600" b="1"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email</a:t>
            </a:r>
          </a:p>
          <a:p>
            <a:pPr algn="ctr" eaLnBrk="0" fontAlgn="base" hangingPunct="0">
              <a:lnSpc>
                <a:spcPct val="90000"/>
              </a:lnSpc>
              <a:spcBef>
                <a:spcPct val="0"/>
              </a:spcBef>
              <a:spcAft>
                <a:spcPct val="0"/>
              </a:spcAft>
            </a:pPr>
            <a:r>
              <a:rPr kumimoji="0" lang="en-US" sz="1600" b="1" u="none" strike="noStrike" kern="1200" cap="none" spc="0" normalizeH="0" baseline="0" noProof="0" dirty="0">
                <a:ln>
                  <a:noFill/>
                </a:ln>
                <a:solidFill>
                  <a:schemeClr val="bg1"/>
                </a:solidFill>
                <a:effectLst/>
                <a:uLnTx/>
                <a:uFillTx/>
                <a:latin typeface="Calibri" panose="020F0502020204030204" pitchFamily="34" charset="0"/>
                <a:ea typeface="Lato Light" panose="020F0502020204030203" pitchFamily="34" charset="0"/>
                <a:cs typeface="Calibri" panose="020F0502020204030204" pitchFamily="34" charset="0"/>
              </a:rPr>
              <a:t>domains</a:t>
            </a:r>
          </a:p>
        </p:txBody>
      </p:sp>
      <p:sp>
        <p:nvSpPr>
          <p:cNvPr id="48" name="Oval 47">
            <a:extLst>
              <a:ext uri="{FF2B5EF4-FFF2-40B4-BE49-F238E27FC236}">
                <a16:creationId xmlns:a16="http://schemas.microsoft.com/office/drawing/2014/main" id="{77E9E034-F191-9D8F-E450-4AAB92939AA2}"/>
              </a:ext>
            </a:extLst>
          </p:cNvPr>
          <p:cNvSpPr/>
          <p:nvPr/>
        </p:nvSpPr>
        <p:spPr bwMode="auto">
          <a:xfrm>
            <a:off x="1140553" y="3519546"/>
            <a:ext cx="1371600" cy="1371600"/>
          </a:xfrm>
          <a:prstGeom prst="ellipse">
            <a:avLst/>
          </a:prstGeom>
          <a:solidFill>
            <a:schemeClr val="accent5"/>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algn="ctr" eaLnBrk="0" fontAlgn="base" hangingPunct="0">
              <a:lnSpc>
                <a:spcPct val="90000"/>
              </a:lnSpc>
              <a:spcBef>
                <a:spcPct val="0"/>
              </a:spcBef>
              <a:spcAft>
                <a:spcPct val="0"/>
              </a:spcAft>
            </a:pPr>
            <a: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Host the</a:t>
            </a:r>
          </a:p>
          <a:p>
            <a:pPr algn="ctr" eaLnBrk="0" fontAlgn="base" hangingPunct="0">
              <a:lnSpc>
                <a:spcPct val="90000"/>
              </a:lnSpc>
              <a:spcBef>
                <a:spcPct val="0"/>
              </a:spcBef>
              <a:spcAft>
                <a:spcPct val="0"/>
              </a:spcAft>
            </a:pPr>
            <a:r>
              <a:rPr kumimoji="0" lang="en-US" sz="1600" b="1" u="none" strike="noStrike" kern="1200" cap="none" spc="0" normalizeH="0" baseline="0" noProof="0" dirty="0">
                <a:ln>
                  <a:noFill/>
                </a:ln>
                <a:solidFill>
                  <a:schemeClr val="bg1"/>
                </a:solidFill>
                <a:effectLst/>
                <a:uLnTx/>
                <a:uFillTx/>
                <a:latin typeface="Calibri" panose="020F0502020204030204" pitchFamily="34" charset="0"/>
                <a:ea typeface="Lato Light" panose="020F0502020204030203" pitchFamily="34" charset="0"/>
                <a:cs typeface="Calibri" panose="020F0502020204030204" pitchFamily="34" charset="0"/>
              </a:rPr>
              <a:t>Events Center</a:t>
            </a:r>
          </a:p>
          <a:p>
            <a:pPr algn="ctr" eaLnBrk="0" fontAlgn="base" hangingPunct="0">
              <a:lnSpc>
                <a:spcPct val="90000"/>
              </a:lnSpc>
              <a:spcBef>
                <a:spcPct val="0"/>
              </a:spcBef>
              <a:spcAft>
                <a:spcPct val="0"/>
              </a:spcAft>
            </a:pPr>
            <a:r>
              <a:rPr kumimoji="0" lang="en-US" sz="1600" b="1" u="none" strike="noStrike" kern="1200" cap="none" spc="0" normalizeH="0" baseline="0" noProof="0" dirty="0">
                <a:ln>
                  <a:noFill/>
                </a:ln>
                <a:solidFill>
                  <a:schemeClr val="bg1"/>
                </a:solidFill>
                <a:effectLst/>
                <a:uLnTx/>
                <a:uFillTx/>
                <a:latin typeface="Calibri" panose="020F0502020204030204" pitchFamily="34" charset="0"/>
                <a:ea typeface="Lato Light" panose="020F0502020204030203" pitchFamily="34" charset="0"/>
                <a:cs typeface="Calibri" panose="020F0502020204030204" pitchFamily="34" charset="0"/>
              </a:rPr>
              <a:t>link </a:t>
            </a:r>
            <a: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on your</a:t>
            </a:r>
          </a:p>
          <a:p>
            <a:pPr algn="ctr" eaLnBrk="0" fontAlgn="base" hangingPunct="0">
              <a:lnSpc>
                <a:spcPct val="90000"/>
              </a:lnSpc>
              <a:spcBef>
                <a:spcPct val="0"/>
              </a:spcBef>
              <a:spcAft>
                <a:spcPct val="0"/>
              </a:spcAft>
            </a:pPr>
            <a: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 intranet</a:t>
            </a:r>
            <a:endParaRPr kumimoji="0" lang="en-US" sz="1600" b="1" u="none" strike="noStrike" kern="1200" cap="none" spc="0" normalizeH="0" baseline="0" noProof="0" dirty="0">
              <a:ln>
                <a:noFill/>
              </a:ln>
              <a:solidFill>
                <a:schemeClr val="bg1"/>
              </a:solidFill>
              <a:effectLst/>
              <a:uLnTx/>
              <a:uFillTx/>
              <a:latin typeface="Calibri" panose="020F0502020204030204" pitchFamily="34" charset="0"/>
              <a:ea typeface="Lato Light" panose="020F0502020204030203" pitchFamily="34" charset="0"/>
              <a:cs typeface="Calibri" panose="020F0502020204030204" pitchFamily="34" charset="0"/>
            </a:endParaRPr>
          </a:p>
        </p:txBody>
      </p:sp>
      <p:sp>
        <p:nvSpPr>
          <p:cNvPr id="49" name="Oval 48">
            <a:extLst>
              <a:ext uri="{FF2B5EF4-FFF2-40B4-BE49-F238E27FC236}">
                <a16:creationId xmlns:a16="http://schemas.microsoft.com/office/drawing/2014/main" id="{7973AF7C-6C67-FB2A-AD2E-4EBCD2329972}"/>
              </a:ext>
            </a:extLst>
          </p:cNvPr>
          <p:cNvSpPr/>
          <p:nvPr/>
        </p:nvSpPr>
        <p:spPr bwMode="auto">
          <a:xfrm>
            <a:off x="2210344" y="4682795"/>
            <a:ext cx="1371600" cy="1371600"/>
          </a:xfrm>
          <a:prstGeom prst="ellipse">
            <a:avLst/>
          </a:prstGeom>
          <a:solidFill>
            <a:schemeClr val="bg2">
              <a:lumMod val="50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algn="ctr" eaLnBrk="0" fontAlgn="base" hangingPunct="0">
              <a:lnSpc>
                <a:spcPct val="90000"/>
              </a:lnSpc>
              <a:spcBef>
                <a:spcPct val="0"/>
              </a:spcBef>
              <a:spcAft>
                <a:spcPct val="0"/>
              </a:spcAft>
            </a:pPr>
            <a:r>
              <a:rPr kumimoji="0" lang="en-US" sz="1600" b="0" i="0" u="none" strike="noStrike" kern="1200" cap="none" spc="0" normalizeH="0" baseline="0" noProof="0" dirty="0">
                <a:ln>
                  <a:noFill/>
                </a:ln>
                <a:solidFill>
                  <a:schemeClr val="bg1"/>
                </a:solidFill>
                <a:effectLst/>
                <a:uLnTx/>
                <a:uFillTx/>
                <a:latin typeface="Calibri Light" panose="020F0302020204030204" pitchFamily="34" charset="0"/>
                <a:ea typeface="Lato Light" panose="020F0502020204030203" pitchFamily="34" charset="0"/>
                <a:cs typeface="Calibri Light" panose="020F0302020204030204" pitchFamily="34" charset="0"/>
              </a:rPr>
              <a:t>Co-promote </a:t>
            </a:r>
          </a:p>
          <a:p>
            <a:pPr algn="ctr" eaLnBrk="0" fontAlgn="base" hangingPunct="0">
              <a:lnSpc>
                <a:spcPct val="90000"/>
              </a:lnSpc>
              <a:spcBef>
                <a:spcPct val="0"/>
              </a:spcBef>
              <a:spcAft>
                <a:spcPct val="0"/>
              </a:spcAft>
            </a:pPr>
            <a:r>
              <a:rPr kumimoji="0" lang="en-US" sz="1600" b="1" u="none" strike="noStrike" kern="1200" cap="none" spc="0" normalizeH="0" baseline="0" noProof="0" dirty="0">
                <a:ln>
                  <a:noFill/>
                </a:ln>
                <a:solidFill>
                  <a:schemeClr val="bg1"/>
                </a:solidFill>
                <a:effectLst/>
                <a:uLnTx/>
                <a:uFillTx/>
                <a:latin typeface="Calibri" panose="020F0502020204030204" pitchFamily="34" charset="0"/>
                <a:ea typeface="Lato Light" panose="020F0502020204030203" pitchFamily="34" charset="0"/>
                <a:cs typeface="Calibri" panose="020F0502020204030204" pitchFamily="34" charset="0"/>
              </a:rPr>
              <a:t>Merrill </a:t>
            </a:r>
          </a:p>
          <a:p>
            <a:pPr algn="ctr" eaLnBrk="0" fontAlgn="base" hangingPunct="0">
              <a:lnSpc>
                <a:spcPct val="90000"/>
              </a:lnSpc>
              <a:spcBef>
                <a:spcPct val="0"/>
              </a:spcBef>
              <a:spcAft>
                <a:spcPct val="0"/>
              </a:spcAft>
            </a:pPr>
            <a:r>
              <a:rPr lang="en-US" sz="1600" b="1" dirty="0">
                <a:solidFill>
                  <a:schemeClr val="bg1"/>
                </a:solidFill>
                <a:latin typeface="Calibri" panose="020F0502020204030204" pitchFamily="34" charset="0"/>
                <a:ea typeface="Lato Light" panose="020F0502020204030203" pitchFamily="34" charset="0"/>
                <a:cs typeface="Calibri" panose="020F0502020204030204" pitchFamily="34" charset="0"/>
              </a:rPr>
              <a:t>education</a:t>
            </a:r>
            <a:endParaRPr kumimoji="0" lang="en-US" sz="1600" b="1" u="none" strike="noStrike" kern="1200" cap="none" spc="0" normalizeH="0" baseline="0" noProof="0" dirty="0">
              <a:ln>
                <a:noFill/>
              </a:ln>
              <a:solidFill>
                <a:schemeClr val="bg1"/>
              </a:solidFill>
              <a:effectLst/>
              <a:uLnTx/>
              <a:uFillTx/>
              <a:latin typeface="Calibri" panose="020F0502020204030204" pitchFamily="34" charset="0"/>
              <a:ea typeface="Lato Light" panose="020F0502020204030203" pitchFamily="34" charset="0"/>
              <a:cs typeface="Calibri" panose="020F0502020204030204" pitchFamily="34" charset="0"/>
            </a:endParaRPr>
          </a:p>
          <a:p>
            <a:pPr algn="ctr" eaLnBrk="0" fontAlgn="base" hangingPunct="0">
              <a:lnSpc>
                <a:spcPct val="90000"/>
              </a:lnSpc>
              <a:spcBef>
                <a:spcPct val="0"/>
              </a:spcBef>
              <a:spcAft>
                <a:spcPct val="0"/>
              </a:spcAft>
            </a:pPr>
            <a:r>
              <a:rPr kumimoji="0" lang="en-US" sz="1600" b="1" u="none" strike="noStrike" kern="1200" cap="none" spc="0" normalizeH="0" baseline="0" noProof="0" dirty="0">
                <a:ln>
                  <a:noFill/>
                </a:ln>
                <a:solidFill>
                  <a:schemeClr val="bg1"/>
                </a:solidFill>
                <a:effectLst/>
                <a:uLnTx/>
                <a:uFillTx/>
                <a:latin typeface="Calibri" panose="020F0502020204030204" pitchFamily="34" charset="0"/>
                <a:ea typeface="Lato Light" panose="020F0502020204030203" pitchFamily="34" charset="0"/>
                <a:cs typeface="Calibri" panose="020F0502020204030204" pitchFamily="34" charset="0"/>
              </a:rPr>
              <a:t> events</a:t>
            </a:r>
          </a:p>
        </p:txBody>
      </p:sp>
      <p:grpSp>
        <p:nvGrpSpPr>
          <p:cNvPr id="2" name="Group 1">
            <a:extLst>
              <a:ext uri="{FF2B5EF4-FFF2-40B4-BE49-F238E27FC236}">
                <a16:creationId xmlns:a16="http://schemas.microsoft.com/office/drawing/2014/main" id="{41D73A5E-B0D9-B2AC-4F26-FC6A2C329082}"/>
              </a:ext>
            </a:extLst>
          </p:cNvPr>
          <p:cNvGrpSpPr/>
          <p:nvPr/>
        </p:nvGrpSpPr>
        <p:grpSpPr>
          <a:xfrm>
            <a:off x="7400225" y="2118115"/>
            <a:ext cx="1661329" cy="1576214"/>
            <a:chOff x="1326572" y="1384668"/>
            <a:chExt cx="1661329" cy="1576214"/>
          </a:xfrm>
        </p:grpSpPr>
        <p:sp>
          <p:nvSpPr>
            <p:cNvPr id="5" name="Rectangle 4">
              <a:extLst>
                <a:ext uri="{FF2B5EF4-FFF2-40B4-BE49-F238E27FC236}">
                  <a16:creationId xmlns:a16="http://schemas.microsoft.com/office/drawing/2014/main" id="{09A37891-5016-4EED-0D56-BFFD666D437E}"/>
                </a:ext>
              </a:extLst>
            </p:cNvPr>
            <p:cNvSpPr/>
            <p:nvPr/>
          </p:nvSpPr>
          <p:spPr bwMode="auto">
            <a:xfrm>
              <a:off x="1326572" y="1410069"/>
              <a:ext cx="1656422" cy="1550813"/>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nvGrpSpPr>
            <p:cNvPr id="4" name="Group 3">
              <a:extLst>
                <a:ext uri="{FF2B5EF4-FFF2-40B4-BE49-F238E27FC236}">
                  <a16:creationId xmlns:a16="http://schemas.microsoft.com/office/drawing/2014/main" id="{4DFF32BF-A4AC-CD82-E418-5FFB0DD89E39}"/>
                </a:ext>
              </a:extLst>
            </p:cNvPr>
            <p:cNvGrpSpPr/>
            <p:nvPr/>
          </p:nvGrpSpPr>
          <p:grpSpPr>
            <a:xfrm>
              <a:off x="1326572" y="1384668"/>
              <a:ext cx="1661329" cy="1537081"/>
              <a:chOff x="3342763" y="1387765"/>
              <a:chExt cx="1440662" cy="1537081"/>
            </a:xfrm>
          </p:grpSpPr>
          <p:sp>
            <p:nvSpPr>
              <p:cNvPr id="7" name="Freeform: Shape 6">
                <a:extLst>
                  <a:ext uri="{FF2B5EF4-FFF2-40B4-BE49-F238E27FC236}">
                    <a16:creationId xmlns:a16="http://schemas.microsoft.com/office/drawing/2014/main" id="{B25C3EA3-8F27-F8CD-C77A-D565E48B9652}"/>
                  </a:ext>
                </a:extLst>
              </p:cNvPr>
              <p:cNvSpPr/>
              <p:nvPr/>
            </p:nvSpPr>
            <p:spPr bwMode="auto">
              <a:xfrm>
                <a:off x="3343559" y="1410830"/>
                <a:ext cx="1439865" cy="896375"/>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8" name="TextBox 7">
                <a:extLst>
                  <a:ext uri="{FF2B5EF4-FFF2-40B4-BE49-F238E27FC236}">
                    <a16:creationId xmlns:a16="http://schemas.microsoft.com/office/drawing/2014/main" id="{1765D32B-D464-0165-C181-AE8CB936D360}"/>
                  </a:ext>
                </a:extLst>
              </p:cNvPr>
              <p:cNvSpPr txBox="1"/>
              <p:nvPr/>
            </p:nvSpPr>
            <p:spPr>
              <a:xfrm>
                <a:off x="3767699" y="1387765"/>
                <a:ext cx="1015726" cy="584775"/>
              </a:xfrm>
              <a:prstGeom prst="rect">
                <a:avLst/>
              </a:prstGeom>
              <a:noFill/>
            </p:spPr>
            <p:txBody>
              <a:bodyPr wrap="square" rtlCol="0">
                <a:spAutoFit/>
              </a:bodyPr>
              <a:lstStyle/>
              <a:p>
                <a:pPr algn="r"/>
                <a:r>
                  <a:rPr lang="en-US" sz="3200" dirty="0">
                    <a:solidFill>
                      <a:schemeClr val="bg1"/>
                    </a:solidFill>
                    <a:latin typeface="+mj-lt"/>
                  </a:rPr>
                  <a:t>39</a:t>
                </a:r>
              </a:p>
            </p:txBody>
          </p:sp>
          <p:sp>
            <p:nvSpPr>
              <p:cNvPr id="9" name="TextBox 8">
                <a:extLst>
                  <a:ext uri="{FF2B5EF4-FFF2-40B4-BE49-F238E27FC236}">
                    <a16:creationId xmlns:a16="http://schemas.microsoft.com/office/drawing/2014/main" id="{AC227FCC-8AAE-B08D-4CFB-5F12DD7CFEE7}"/>
                  </a:ext>
                </a:extLst>
              </p:cNvPr>
              <p:cNvSpPr txBox="1"/>
              <p:nvPr/>
            </p:nvSpPr>
            <p:spPr>
              <a:xfrm>
                <a:off x="3342763" y="2093849"/>
                <a:ext cx="1345004" cy="830997"/>
              </a:xfrm>
              <a:prstGeom prst="rect">
                <a:avLst/>
              </a:prstGeom>
              <a:noFill/>
            </p:spPr>
            <p:txBody>
              <a:bodyPr wrap="square" rtlCol="0">
                <a:spAutoFit/>
              </a:bodyPr>
              <a:lstStyle/>
              <a:p>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NEW sponsors defaulting to</a:t>
                </a:r>
                <a:b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b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e-delivery</a:t>
                </a:r>
                <a:endParaRPr lang="en-US" sz="1600" dirty="0"/>
              </a:p>
            </p:txBody>
          </p:sp>
        </p:grpSp>
      </p:grpSp>
      <p:sp>
        <p:nvSpPr>
          <p:cNvPr id="65" name="Footnote">
            <a:extLst>
              <a:ext uri="{FF2B5EF4-FFF2-40B4-BE49-F238E27FC236}">
                <a16:creationId xmlns:a16="http://schemas.microsoft.com/office/drawing/2014/main" id="{EDEEDD65-AF57-B007-E2F8-6CF67FF6B391}"/>
              </a:ext>
            </a:extLst>
          </p:cNvPr>
          <p:cNvSpPr txBox="1">
            <a:spLocks/>
          </p:cNvSpPr>
          <p:nvPr/>
        </p:nvSpPr>
        <p:spPr>
          <a:xfrm>
            <a:off x="9575818" y="5521462"/>
            <a:ext cx="2167695" cy="222991"/>
          </a:xfrm>
          <a:prstGeom prst="rect">
            <a:avLst/>
          </a:prstGeom>
        </p:spPr>
        <p:txBody>
          <a:bodyPr/>
          <a:lstStyle>
            <a:lvl1pPr marL="0" indent="0" algn="l" defTabSz="685800" rtl="0" eaLnBrk="1" latinLnBrk="0" hangingPunct="1">
              <a:lnSpc>
                <a:spcPct val="100000"/>
              </a:lnSpc>
              <a:spcBef>
                <a:spcPts val="0"/>
              </a:spcBef>
              <a:spcAft>
                <a:spcPts val="0"/>
              </a:spcAft>
              <a:buClrTx/>
              <a:buFont typeface="Arial"/>
              <a:buNone/>
              <a:defRPr sz="1600" b="0" kern="1200">
                <a:solidFill>
                  <a:schemeClr val="tx1"/>
                </a:solidFill>
                <a:latin typeface="Calibri"/>
                <a:ea typeface="+mn-ea"/>
                <a:cs typeface="Calibri"/>
              </a:defRPr>
            </a:lvl1pPr>
            <a:lvl2pPr marL="342900" indent="-171450" algn="l" defTabSz="685800" rtl="0" eaLnBrk="1" latinLnBrk="0" hangingPunct="1">
              <a:lnSpc>
                <a:spcPct val="100000"/>
              </a:lnSpc>
              <a:spcBef>
                <a:spcPts val="0"/>
              </a:spcBef>
              <a:spcAft>
                <a:spcPts val="0"/>
              </a:spcAft>
              <a:buClrTx/>
              <a:buFont typeface="Arial" charset="0"/>
              <a:buChar char="•"/>
              <a:tabLst/>
              <a:defRPr sz="1600" b="0" kern="1200">
                <a:solidFill>
                  <a:schemeClr val="tx1"/>
                </a:solidFill>
                <a:latin typeface="Calibri"/>
                <a:ea typeface="+mn-ea"/>
                <a:cs typeface="Calibri"/>
              </a:defRPr>
            </a:lvl2pPr>
            <a:lvl3pPr marL="515541" indent="-170260" algn="l" defTabSz="685800" rtl="0" eaLnBrk="1" latinLnBrk="0" hangingPunct="1">
              <a:lnSpc>
                <a:spcPct val="100000"/>
              </a:lnSpc>
              <a:spcBef>
                <a:spcPts val="0"/>
              </a:spcBef>
              <a:spcAft>
                <a:spcPts val="0"/>
              </a:spcAft>
              <a:buClrTx/>
              <a:buSzPct val="100000"/>
              <a:buFont typeface=".AppleSystemUIFont" charset="-120"/>
              <a:buChar char="–"/>
              <a:tabLst/>
              <a:defRPr sz="1600" b="0" kern="1200">
                <a:solidFill>
                  <a:schemeClr val="tx1"/>
                </a:solidFill>
                <a:latin typeface="Calibri"/>
                <a:ea typeface="+mn-ea"/>
                <a:cs typeface="Calibri"/>
              </a:defRPr>
            </a:lvl3pPr>
            <a:lvl4pPr marL="684610" indent="-169069" algn="l" defTabSz="685800" rtl="0" eaLnBrk="1" latinLnBrk="0" hangingPunct="1">
              <a:lnSpc>
                <a:spcPct val="100000"/>
              </a:lnSpc>
              <a:spcBef>
                <a:spcPts val="0"/>
              </a:spcBef>
              <a:spcAft>
                <a:spcPts val="0"/>
              </a:spcAft>
              <a:buClrTx/>
              <a:buSzPct val="85000"/>
              <a:buFont typeface="Wingdings" charset="2"/>
              <a:buChar char="§"/>
              <a:tabLst/>
              <a:defRPr sz="1600" b="0" kern="1200">
                <a:solidFill>
                  <a:schemeClr val="tx1"/>
                </a:solidFill>
                <a:latin typeface="Calibri"/>
                <a:ea typeface="+mn-ea"/>
                <a:cs typeface="Calibri"/>
              </a:defRPr>
            </a:lvl4pPr>
            <a:lvl5pPr marL="858441" indent="-172641" algn="l" defTabSz="685800" rtl="0" eaLnBrk="1" latinLnBrk="0" hangingPunct="1">
              <a:lnSpc>
                <a:spcPct val="100000"/>
              </a:lnSpc>
              <a:spcBef>
                <a:spcPts val="0"/>
              </a:spcBef>
              <a:spcAft>
                <a:spcPts val="0"/>
              </a:spcAft>
              <a:buClrTx/>
              <a:buFont typeface=".AppleSystemUIFont" charset="-120"/>
              <a:buChar char="-"/>
              <a:tabLst/>
              <a:defRPr sz="1600" b="0" kern="1200">
                <a:solidFill>
                  <a:schemeClr val="tx1"/>
                </a:solidFill>
                <a:latin typeface="Calibri"/>
                <a:ea typeface="+mn-ea"/>
                <a:cs typeface="Calibri"/>
              </a:defRPr>
            </a:lvl5pPr>
            <a:lvl6pPr marL="860822" indent="0" algn="l" defTabSz="685800" rtl="0" eaLnBrk="1" latinLnBrk="0" hangingPunct="1">
              <a:lnSpc>
                <a:spcPct val="114000"/>
              </a:lnSpc>
              <a:spcBef>
                <a:spcPts val="450"/>
              </a:spcBef>
              <a:spcAft>
                <a:spcPts val="450"/>
              </a:spcAft>
              <a:buClr>
                <a:schemeClr val="tx1"/>
              </a:buClr>
              <a:buFont typeface="Arial"/>
              <a:buNone/>
              <a:tabLst/>
              <a:defRPr sz="1200" b="0" kern="1200">
                <a:solidFill>
                  <a:schemeClr val="tx1"/>
                </a:solidFill>
                <a:latin typeface="+mn-lt"/>
                <a:ea typeface="+mn-ea"/>
                <a:cs typeface="+mn-cs"/>
              </a:defRPr>
            </a:lvl6pPr>
            <a:lvl7pPr marL="1031081" indent="0" algn="l" defTabSz="685800" rtl="0" eaLnBrk="1" latinLnBrk="0" hangingPunct="1">
              <a:lnSpc>
                <a:spcPct val="114000"/>
              </a:lnSpc>
              <a:spcBef>
                <a:spcPts val="450"/>
              </a:spcBef>
              <a:spcAft>
                <a:spcPts val="450"/>
              </a:spcAft>
              <a:buClr>
                <a:schemeClr val="tx1"/>
              </a:buClr>
              <a:buFont typeface="Arial"/>
              <a:buNone/>
              <a:tabLst/>
              <a:defRPr sz="1200" b="0" kern="1200" baseline="0">
                <a:solidFill>
                  <a:schemeClr val="tx1"/>
                </a:solidFill>
                <a:latin typeface="+mn-lt"/>
                <a:ea typeface="+mn-ea"/>
                <a:cs typeface="+mn-cs"/>
              </a:defRPr>
            </a:lvl7pPr>
            <a:lvl8pPr marL="1201341" indent="0" algn="l" defTabSz="685800" rtl="0" eaLnBrk="1" latinLnBrk="0" hangingPunct="1">
              <a:lnSpc>
                <a:spcPct val="114000"/>
              </a:lnSpc>
              <a:spcBef>
                <a:spcPts val="450"/>
              </a:spcBef>
              <a:spcAft>
                <a:spcPts val="450"/>
              </a:spcAft>
              <a:buClr>
                <a:schemeClr val="tx1"/>
              </a:buClr>
              <a:buFont typeface="Arial"/>
              <a:buNone/>
              <a:tabLst/>
              <a:defRPr sz="1200" b="0" kern="1200" baseline="0">
                <a:solidFill>
                  <a:schemeClr val="tx1"/>
                </a:solidFill>
                <a:latin typeface="+mn-lt"/>
                <a:ea typeface="+mn-ea"/>
                <a:cs typeface="+mn-cs"/>
              </a:defRPr>
            </a:lvl8pPr>
            <a:lvl9pPr marL="1371600" indent="0" algn="l" defTabSz="685800" rtl="0" eaLnBrk="1" latinLnBrk="0" hangingPunct="1">
              <a:lnSpc>
                <a:spcPct val="114000"/>
              </a:lnSpc>
              <a:spcBef>
                <a:spcPts val="450"/>
              </a:spcBef>
              <a:spcAft>
                <a:spcPts val="450"/>
              </a:spcAft>
              <a:buClr>
                <a:schemeClr val="tx1"/>
              </a:buClr>
              <a:buFont typeface="Arial"/>
              <a:buNone/>
              <a:tabLst/>
              <a:defRPr sz="1200" b="0" kern="1200" baseline="0">
                <a:solidFill>
                  <a:schemeClr val="tx1"/>
                </a:solidFill>
                <a:latin typeface="+mn-lt"/>
                <a:ea typeface="+mn-ea"/>
                <a:cs typeface="+mn-cs"/>
              </a:defRPr>
            </a:lvl9pPr>
          </a:lstStyle>
          <a:p>
            <a:pPr algn="r"/>
            <a:r>
              <a:rPr lang="en-US" sz="800" dirty="0">
                <a:latin typeface="Calibri Light" panose="020F0302020204030204" pitchFamily="34" charset="0"/>
                <a:cs typeface="Calibri Light" panose="020F0302020204030204" pitchFamily="34" charset="0"/>
              </a:rPr>
              <a:t>Source: Bank of America results, 2024.</a:t>
            </a:r>
          </a:p>
        </p:txBody>
      </p:sp>
      <p:sp>
        <p:nvSpPr>
          <p:cNvPr id="66" name="TextBox 65">
            <a:extLst>
              <a:ext uri="{FF2B5EF4-FFF2-40B4-BE49-F238E27FC236}">
                <a16:creationId xmlns:a16="http://schemas.microsoft.com/office/drawing/2014/main" id="{746EB4B7-D59F-B958-B18D-9240CF66F4BE}"/>
              </a:ext>
            </a:extLst>
          </p:cNvPr>
          <p:cNvSpPr txBox="1"/>
          <p:nvPr/>
        </p:nvSpPr>
        <p:spPr>
          <a:xfrm>
            <a:off x="7148113" y="1453729"/>
            <a:ext cx="4396971" cy="424732"/>
          </a:xfrm>
          <a:prstGeom prst="rect">
            <a:avLst/>
          </a:prstGeom>
          <a:noFill/>
        </p:spPr>
        <p:txBody>
          <a:bodyPr wrap="square" rtlCol="0" anchor="t">
            <a:spAutoFit/>
          </a:bodyPr>
          <a:lstStyle/>
          <a:p>
            <a:pPr algn="ctr">
              <a:lnSpc>
                <a:spcPct val="90000"/>
              </a:lnSpc>
            </a:pPr>
            <a:r>
              <a:rPr lang="en-US" sz="2400" i="1" dirty="0">
                <a:solidFill>
                  <a:schemeClr val="accent3"/>
                </a:solidFill>
                <a:latin typeface="Calibri Light" panose="020F0302020204030204" pitchFamily="34" charset="0"/>
                <a:ea typeface="Lato Light" panose="020F0502020204030203" pitchFamily="34" charset="0"/>
                <a:cs typeface="Calibri Light" panose="020F0302020204030204" pitchFamily="34" charset="0"/>
              </a:rPr>
              <a:t>Did you know? </a:t>
            </a:r>
            <a:r>
              <a:rPr lang="en-US" sz="2400" dirty="0">
                <a:solidFill>
                  <a:schemeClr val="accent3"/>
                </a:solidFill>
                <a:latin typeface="Calibri Light" panose="020F0302020204030204" pitchFamily="34" charset="0"/>
                <a:ea typeface="Lato Light" panose="020F0502020204030203" pitchFamily="34" charset="0"/>
                <a:cs typeface="Calibri Light" panose="020F0302020204030204" pitchFamily="34" charset="0"/>
              </a:rPr>
              <a:t>Your peers are in!</a:t>
            </a:r>
          </a:p>
        </p:txBody>
      </p:sp>
      <p:grpSp>
        <p:nvGrpSpPr>
          <p:cNvPr id="89" name="Group 88">
            <a:extLst>
              <a:ext uri="{FF2B5EF4-FFF2-40B4-BE49-F238E27FC236}">
                <a16:creationId xmlns:a16="http://schemas.microsoft.com/office/drawing/2014/main" id="{DEB13CB2-550C-0D3A-B51D-30C2D3CE612C}"/>
              </a:ext>
            </a:extLst>
          </p:cNvPr>
          <p:cNvGrpSpPr/>
          <p:nvPr/>
        </p:nvGrpSpPr>
        <p:grpSpPr>
          <a:xfrm>
            <a:off x="9638221" y="2119567"/>
            <a:ext cx="1661329" cy="1576214"/>
            <a:chOff x="1326572" y="1384668"/>
            <a:chExt cx="1661329" cy="1576214"/>
          </a:xfrm>
        </p:grpSpPr>
        <p:sp>
          <p:nvSpPr>
            <p:cNvPr id="91" name="Rectangle 90">
              <a:extLst>
                <a:ext uri="{FF2B5EF4-FFF2-40B4-BE49-F238E27FC236}">
                  <a16:creationId xmlns:a16="http://schemas.microsoft.com/office/drawing/2014/main" id="{D81AFA63-AFF6-8793-1077-DD498D97E541}"/>
                </a:ext>
              </a:extLst>
            </p:cNvPr>
            <p:cNvSpPr/>
            <p:nvPr/>
          </p:nvSpPr>
          <p:spPr bwMode="auto">
            <a:xfrm>
              <a:off x="1326572" y="1410069"/>
              <a:ext cx="1656422" cy="1550813"/>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nvGrpSpPr>
            <p:cNvPr id="90" name="Group 89">
              <a:extLst>
                <a:ext uri="{FF2B5EF4-FFF2-40B4-BE49-F238E27FC236}">
                  <a16:creationId xmlns:a16="http://schemas.microsoft.com/office/drawing/2014/main" id="{D21326E0-7C14-40CD-BE00-A8DFBD9844B5}"/>
                </a:ext>
              </a:extLst>
            </p:cNvPr>
            <p:cNvGrpSpPr/>
            <p:nvPr/>
          </p:nvGrpSpPr>
          <p:grpSpPr>
            <a:xfrm>
              <a:off x="1326572" y="1384668"/>
              <a:ext cx="1661329" cy="1537081"/>
              <a:chOff x="3342763" y="1387765"/>
              <a:chExt cx="1440662" cy="1537081"/>
            </a:xfrm>
          </p:grpSpPr>
          <p:sp>
            <p:nvSpPr>
              <p:cNvPr id="92" name="Freeform: Shape 91">
                <a:extLst>
                  <a:ext uri="{FF2B5EF4-FFF2-40B4-BE49-F238E27FC236}">
                    <a16:creationId xmlns:a16="http://schemas.microsoft.com/office/drawing/2014/main" id="{087C59FF-82B7-E2D0-76F3-6F2DCAD5DBBC}"/>
                  </a:ext>
                </a:extLst>
              </p:cNvPr>
              <p:cNvSpPr/>
              <p:nvPr/>
            </p:nvSpPr>
            <p:spPr bwMode="auto">
              <a:xfrm>
                <a:off x="3343559" y="1410830"/>
                <a:ext cx="1439865" cy="896375"/>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93" name="TextBox 92">
                <a:extLst>
                  <a:ext uri="{FF2B5EF4-FFF2-40B4-BE49-F238E27FC236}">
                    <a16:creationId xmlns:a16="http://schemas.microsoft.com/office/drawing/2014/main" id="{F016E111-5388-5B89-7428-5C8C07E3133E}"/>
                  </a:ext>
                </a:extLst>
              </p:cNvPr>
              <p:cNvSpPr txBox="1"/>
              <p:nvPr/>
            </p:nvSpPr>
            <p:spPr>
              <a:xfrm>
                <a:off x="3767699" y="1387765"/>
                <a:ext cx="1015726" cy="584775"/>
              </a:xfrm>
              <a:prstGeom prst="rect">
                <a:avLst/>
              </a:prstGeom>
              <a:noFill/>
            </p:spPr>
            <p:txBody>
              <a:bodyPr wrap="square" rtlCol="0">
                <a:spAutoFit/>
              </a:bodyPr>
              <a:lstStyle/>
              <a:p>
                <a:pPr algn="r"/>
                <a:r>
                  <a:rPr lang="en-US" sz="3200" dirty="0">
                    <a:solidFill>
                      <a:schemeClr val="bg1"/>
                    </a:solidFill>
                    <a:latin typeface="+mj-lt"/>
                  </a:rPr>
                  <a:t>82%</a:t>
                </a:r>
              </a:p>
            </p:txBody>
          </p:sp>
          <p:sp>
            <p:nvSpPr>
              <p:cNvPr id="94" name="TextBox 93">
                <a:extLst>
                  <a:ext uri="{FF2B5EF4-FFF2-40B4-BE49-F238E27FC236}">
                    <a16:creationId xmlns:a16="http://schemas.microsoft.com/office/drawing/2014/main" id="{DC4B9B58-3005-69EE-BD4B-7A701C459ECF}"/>
                  </a:ext>
                </a:extLst>
              </p:cNvPr>
              <p:cNvSpPr txBox="1"/>
              <p:nvPr/>
            </p:nvSpPr>
            <p:spPr>
              <a:xfrm>
                <a:off x="3342763" y="2093849"/>
                <a:ext cx="1436407" cy="830997"/>
              </a:xfrm>
              <a:prstGeom prst="rect">
                <a:avLst/>
              </a:prstGeom>
              <a:noFill/>
            </p:spPr>
            <p:txBody>
              <a:bodyPr wrap="square" rtlCol="0">
                <a:spAutoFit/>
              </a:bodyPr>
              <a:lstStyle/>
              <a:p>
                <a:r>
                  <a:rPr lang="en-US" sz="1600" dirty="0">
                    <a:latin typeface="Calibri Light" panose="020F0302020204030204" pitchFamily="34" charset="0"/>
                    <a:cs typeface="Calibri Light" panose="020F0302020204030204" pitchFamily="34" charset="0"/>
                  </a:rPr>
                  <a:t>Promoting </a:t>
                </a:r>
              </a:p>
              <a:p>
                <a:r>
                  <a:rPr lang="en-US" sz="1600" dirty="0">
                    <a:latin typeface="Calibri Light" panose="020F0302020204030204" pitchFamily="34" charset="0"/>
                    <a:cs typeface="Calibri Light" panose="020F0302020204030204" pitchFamily="34" charset="0"/>
                  </a:rPr>
                  <a:t>Merrill education events</a:t>
                </a:r>
                <a:endParaRPr lang="en-US" sz="1600" dirty="0"/>
              </a:p>
            </p:txBody>
          </p:sp>
        </p:grpSp>
      </p:grpSp>
      <p:grpSp>
        <p:nvGrpSpPr>
          <p:cNvPr id="95" name="Group 94">
            <a:extLst>
              <a:ext uri="{FF2B5EF4-FFF2-40B4-BE49-F238E27FC236}">
                <a16:creationId xmlns:a16="http://schemas.microsoft.com/office/drawing/2014/main" id="{2B89C145-DE33-B9A7-1E05-503FB543CAB1}"/>
              </a:ext>
            </a:extLst>
          </p:cNvPr>
          <p:cNvGrpSpPr/>
          <p:nvPr/>
        </p:nvGrpSpPr>
        <p:grpSpPr>
          <a:xfrm>
            <a:off x="8515934" y="3859235"/>
            <a:ext cx="1661329" cy="1576214"/>
            <a:chOff x="1326572" y="1384668"/>
            <a:chExt cx="1661329" cy="1576214"/>
          </a:xfrm>
        </p:grpSpPr>
        <p:sp>
          <p:nvSpPr>
            <p:cNvPr id="97" name="Rectangle 96">
              <a:extLst>
                <a:ext uri="{FF2B5EF4-FFF2-40B4-BE49-F238E27FC236}">
                  <a16:creationId xmlns:a16="http://schemas.microsoft.com/office/drawing/2014/main" id="{56C89075-65C1-C546-C93D-508699A30CFB}"/>
                </a:ext>
              </a:extLst>
            </p:cNvPr>
            <p:cNvSpPr/>
            <p:nvPr/>
          </p:nvSpPr>
          <p:spPr bwMode="auto">
            <a:xfrm>
              <a:off x="1326572" y="1410069"/>
              <a:ext cx="1656422" cy="1550813"/>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nvGrpSpPr>
            <p:cNvPr id="96" name="Group 95">
              <a:extLst>
                <a:ext uri="{FF2B5EF4-FFF2-40B4-BE49-F238E27FC236}">
                  <a16:creationId xmlns:a16="http://schemas.microsoft.com/office/drawing/2014/main" id="{3704A210-169E-BCF2-361F-3D177853639C}"/>
                </a:ext>
              </a:extLst>
            </p:cNvPr>
            <p:cNvGrpSpPr/>
            <p:nvPr/>
          </p:nvGrpSpPr>
          <p:grpSpPr>
            <a:xfrm>
              <a:off x="1326572" y="1384668"/>
              <a:ext cx="1661329" cy="1537081"/>
              <a:chOff x="3342763" y="1387765"/>
              <a:chExt cx="1440662" cy="1537081"/>
            </a:xfrm>
          </p:grpSpPr>
          <p:sp>
            <p:nvSpPr>
              <p:cNvPr id="98" name="Freeform: Shape 97">
                <a:extLst>
                  <a:ext uri="{FF2B5EF4-FFF2-40B4-BE49-F238E27FC236}">
                    <a16:creationId xmlns:a16="http://schemas.microsoft.com/office/drawing/2014/main" id="{8ED48FD8-2D4F-490D-2DC8-3C507BDFC603}"/>
                  </a:ext>
                </a:extLst>
              </p:cNvPr>
              <p:cNvSpPr/>
              <p:nvPr/>
            </p:nvSpPr>
            <p:spPr bwMode="auto">
              <a:xfrm>
                <a:off x="3343559" y="1410830"/>
                <a:ext cx="1439865" cy="896375"/>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99" name="TextBox 98">
                <a:extLst>
                  <a:ext uri="{FF2B5EF4-FFF2-40B4-BE49-F238E27FC236}">
                    <a16:creationId xmlns:a16="http://schemas.microsoft.com/office/drawing/2014/main" id="{4F772EC2-F81D-F01E-A841-4A16DCA9EE42}"/>
                  </a:ext>
                </a:extLst>
              </p:cNvPr>
              <p:cNvSpPr txBox="1"/>
              <p:nvPr/>
            </p:nvSpPr>
            <p:spPr>
              <a:xfrm>
                <a:off x="3767699" y="1387765"/>
                <a:ext cx="1015726" cy="584775"/>
              </a:xfrm>
              <a:prstGeom prst="rect">
                <a:avLst/>
              </a:prstGeom>
              <a:noFill/>
            </p:spPr>
            <p:txBody>
              <a:bodyPr wrap="square" rtlCol="0">
                <a:spAutoFit/>
              </a:bodyPr>
              <a:lstStyle/>
              <a:p>
                <a:pPr algn="r"/>
                <a:r>
                  <a:rPr lang="en-US" sz="3200" dirty="0">
                    <a:solidFill>
                      <a:schemeClr val="bg1"/>
                    </a:solidFill>
                    <a:latin typeface="+mj-lt"/>
                  </a:rPr>
                  <a:t>53%</a:t>
                </a:r>
              </a:p>
            </p:txBody>
          </p:sp>
          <p:sp>
            <p:nvSpPr>
              <p:cNvPr id="100" name="TextBox 99">
                <a:extLst>
                  <a:ext uri="{FF2B5EF4-FFF2-40B4-BE49-F238E27FC236}">
                    <a16:creationId xmlns:a16="http://schemas.microsoft.com/office/drawing/2014/main" id="{FA870D50-BD55-495F-E6D6-25118E44D812}"/>
                  </a:ext>
                </a:extLst>
              </p:cNvPr>
              <p:cNvSpPr txBox="1"/>
              <p:nvPr/>
            </p:nvSpPr>
            <p:spPr>
              <a:xfrm>
                <a:off x="3342763" y="2093849"/>
                <a:ext cx="1436407" cy="830997"/>
              </a:xfrm>
              <a:prstGeom prst="rect">
                <a:avLst/>
              </a:prstGeom>
              <a:noFill/>
            </p:spPr>
            <p:txBody>
              <a:bodyPr wrap="square" rtlCol="0">
                <a:spAutoFit/>
              </a:bodyPr>
              <a:lstStyle/>
              <a:p>
                <a:pPr defTabSz="457200">
                  <a:spcAft>
                    <a:spcPts val="1200"/>
                  </a:spcAft>
                  <a:defRPr/>
                </a:pPr>
                <a:r>
                  <a:rPr kumimoji="0" lang="en-US" sz="160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MORE adopted</a:t>
                </a:r>
                <a:br>
                  <a:rPr kumimoji="0" lang="en-US" sz="160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br>
                <a:r>
                  <a:rPr kumimoji="0" lang="en-US" sz="160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 Financial Focus Week</a:t>
                </a:r>
                <a:endParaRPr kumimoji="0" lang="en-US" sz="1600" i="0" u="none" strike="noStrike" kern="1200" cap="none" spc="0" normalizeH="0" baseline="0" noProof="0" dirty="0">
                  <a:ln>
                    <a:noFill/>
                  </a:ln>
                  <a:effectLst/>
                  <a:uLnTx/>
                  <a:uFillTx/>
                  <a:latin typeface="Calibri Light" panose="020F0302020204030204" pitchFamily="34" charset="0"/>
                  <a:cs typeface="Calibri Light" panose="020F0302020204030204" pitchFamily="34" charset="0"/>
                </a:endParaRPr>
              </a:p>
            </p:txBody>
          </p:sp>
        </p:grpSp>
      </p:grpSp>
      <p:sp>
        <p:nvSpPr>
          <p:cNvPr id="6" name="TextBox 5">
            <a:extLst>
              <a:ext uri="{FF2B5EF4-FFF2-40B4-BE49-F238E27FC236}">
                <a16:creationId xmlns:a16="http://schemas.microsoft.com/office/drawing/2014/main" id="{ED759BE6-BF18-95D9-0F08-1408EADB53C0}"/>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Equity clients only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FF0000"/>
                </a:solidFill>
                <a:latin typeface="Calibri Light" panose="020F0302020204030204" pitchFamily="34" charset="0"/>
                <a:cs typeface="Calibri Light" panose="020F0302020204030204" pitchFamily="34" charset="0"/>
              </a:rPr>
              <a:t>Alternate </a:t>
            </a: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DC/integrated version available</a:t>
            </a:r>
          </a:p>
        </p:txBody>
      </p:sp>
    </p:spTree>
    <p:extLst>
      <p:ext uri="{BB962C8B-B14F-4D97-AF65-F5344CB8AC3E}">
        <p14:creationId xmlns:p14="http://schemas.microsoft.com/office/powerpoint/2010/main" val="19298883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300" fill="hold"/>
                                        <p:tgtEl>
                                          <p:spTgt spid="46"/>
                                        </p:tgtEl>
                                        <p:attrNameLst>
                                          <p:attrName>ppt_w</p:attrName>
                                        </p:attrNameLst>
                                      </p:cBhvr>
                                      <p:tavLst>
                                        <p:tav tm="0">
                                          <p:val>
                                            <p:fltVal val="0"/>
                                          </p:val>
                                        </p:tav>
                                        <p:tav tm="100000">
                                          <p:val>
                                            <p:strVal val="#ppt_w"/>
                                          </p:val>
                                        </p:tav>
                                      </p:tavLst>
                                    </p:anim>
                                    <p:anim calcmode="lin" valueType="num">
                                      <p:cBhvr>
                                        <p:cTn id="8" dur="300" fill="hold"/>
                                        <p:tgtEl>
                                          <p:spTgt spid="46"/>
                                        </p:tgtEl>
                                        <p:attrNameLst>
                                          <p:attrName>ppt_h</p:attrName>
                                        </p:attrNameLst>
                                      </p:cBhvr>
                                      <p:tavLst>
                                        <p:tav tm="0">
                                          <p:val>
                                            <p:fltVal val="0"/>
                                          </p:val>
                                        </p:tav>
                                        <p:tav tm="100000">
                                          <p:val>
                                            <p:strVal val="#ppt_h"/>
                                          </p:val>
                                        </p:tav>
                                      </p:tavLst>
                                    </p:anim>
                                    <p:animEffect transition="in" filter="fade">
                                      <p:cBhvr>
                                        <p:cTn id="9" dur="300"/>
                                        <p:tgtEl>
                                          <p:spTgt spid="46"/>
                                        </p:tgtEl>
                                      </p:cBhvr>
                                    </p:animEffect>
                                  </p:childTnLst>
                                </p:cTn>
                              </p:par>
                              <p:par>
                                <p:cTn id="10" presetID="22" presetClass="entr" presetSubtype="8" fill="hold" nodeType="with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left)">
                                      <p:cBhvr>
                                        <p:cTn id="12" dur="500"/>
                                        <p:tgtEl>
                                          <p:spTgt spid="53"/>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par>
                                <p:cTn id="19" presetID="22" presetClass="entr" presetSubtype="8" fill="hold"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left)">
                                      <p:cBhvr>
                                        <p:cTn id="21" dur="500"/>
                                        <p:tgtEl>
                                          <p:spTgt spid="51"/>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p:cTn id="25" dur="500" fill="hold"/>
                                        <p:tgtEl>
                                          <p:spTgt spid="48"/>
                                        </p:tgtEl>
                                        <p:attrNameLst>
                                          <p:attrName>ppt_w</p:attrName>
                                        </p:attrNameLst>
                                      </p:cBhvr>
                                      <p:tavLst>
                                        <p:tav tm="0">
                                          <p:val>
                                            <p:fltVal val="0"/>
                                          </p:val>
                                        </p:tav>
                                        <p:tav tm="100000">
                                          <p:val>
                                            <p:strVal val="#ppt_w"/>
                                          </p:val>
                                        </p:tav>
                                      </p:tavLst>
                                    </p:anim>
                                    <p:anim calcmode="lin" valueType="num">
                                      <p:cBhvr>
                                        <p:cTn id="26" dur="500" fill="hold"/>
                                        <p:tgtEl>
                                          <p:spTgt spid="48"/>
                                        </p:tgtEl>
                                        <p:attrNameLst>
                                          <p:attrName>ppt_h</p:attrName>
                                        </p:attrNameLst>
                                      </p:cBhvr>
                                      <p:tavLst>
                                        <p:tav tm="0">
                                          <p:val>
                                            <p:fltVal val="0"/>
                                          </p:val>
                                        </p:tav>
                                        <p:tav tm="100000">
                                          <p:val>
                                            <p:strVal val="#ppt_h"/>
                                          </p:val>
                                        </p:tav>
                                      </p:tavLst>
                                    </p:anim>
                                    <p:animEffect transition="in" filter="fade">
                                      <p:cBhvr>
                                        <p:cTn id="27" dur="500"/>
                                        <p:tgtEl>
                                          <p:spTgt spid="48"/>
                                        </p:tgtEl>
                                      </p:cBhvr>
                                    </p:animEffect>
                                  </p:childTnLst>
                                </p:cTn>
                              </p:par>
                              <p:par>
                                <p:cTn id="28" presetID="22" presetClass="entr" presetSubtype="8" fill="hold"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left)">
                                      <p:cBhvr>
                                        <p:cTn id="30" dur="500"/>
                                        <p:tgtEl>
                                          <p:spTgt spid="57"/>
                                        </p:tgtEl>
                                      </p:cBhvr>
                                    </p:animEffec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22" presetClass="entr" presetSubtype="8" fill="hold"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left)">
                                      <p:cBhvr>
                                        <p:cTn id="39" dur="500"/>
                                        <p:tgtEl>
                                          <p:spTgt spid="54"/>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wipe(left)">
                                      <p:cBhvr>
                                        <p:cTn id="43" dur="500"/>
                                        <p:tgtEl>
                                          <p:spTgt spid="66"/>
                                        </p:tgtEl>
                                      </p:cBhvr>
                                    </p:animEffect>
                                  </p:childTnLst>
                                </p:cTn>
                              </p:par>
                              <p:par>
                                <p:cTn id="44" presetID="42" presetClass="entr" presetSubtype="0" fill="hold" nodeType="with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1000"/>
                                        <p:tgtEl>
                                          <p:spTgt spid="2"/>
                                        </p:tgtEl>
                                      </p:cBhvr>
                                    </p:animEffect>
                                    <p:anim calcmode="lin" valueType="num">
                                      <p:cBhvr>
                                        <p:cTn id="47" dur="1000" fill="hold"/>
                                        <p:tgtEl>
                                          <p:spTgt spid="2"/>
                                        </p:tgtEl>
                                        <p:attrNameLst>
                                          <p:attrName>ppt_x</p:attrName>
                                        </p:attrNameLst>
                                      </p:cBhvr>
                                      <p:tavLst>
                                        <p:tav tm="0">
                                          <p:val>
                                            <p:strVal val="#ppt_x"/>
                                          </p:val>
                                        </p:tav>
                                        <p:tav tm="100000">
                                          <p:val>
                                            <p:strVal val="#ppt_x"/>
                                          </p:val>
                                        </p:tav>
                                      </p:tavLst>
                                    </p:anim>
                                    <p:anim calcmode="lin" valueType="num">
                                      <p:cBhvr>
                                        <p:cTn id="48" dur="1000" fill="hold"/>
                                        <p:tgtEl>
                                          <p:spTgt spid="2"/>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1000"/>
                                        <p:tgtEl>
                                          <p:spTgt spid="89"/>
                                        </p:tgtEl>
                                      </p:cBhvr>
                                    </p:animEffect>
                                    <p:anim calcmode="lin" valueType="num">
                                      <p:cBhvr>
                                        <p:cTn id="53" dur="1000" fill="hold"/>
                                        <p:tgtEl>
                                          <p:spTgt spid="89"/>
                                        </p:tgtEl>
                                        <p:attrNameLst>
                                          <p:attrName>ppt_x</p:attrName>
                                        </p:attrNameLst>
                                      </p:cBhvr>
                                      <p:tavLst>
                                        <p:tav tm="0">
                                          <p:val>
                                            <p:strVal val="#ppt_x"/>
                                          </p:val>
                                        </p:tav>
                                        <p:tav tm="100000">
                                          <p:val>
                                            <p:strVal val="#ppt_x"/>
                                          </p:val>
                                        </p:tav>
                                      </p:tavLst>
                                    </p:anim>
                                    <p:anim calcmode="lin" valueType="num">
                                      <p:cBhvr>
                                        <p:cTn id="54" dur="1000" fill="hold"/>
                                        <p:tgtEl>
                                          <p:spTgt spid="89"/>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42" presetClass="entr" presetSubtype="0" fill="hold" nodeType="afterEffect">
                                  <p:stCondLst>
                                    <p:cond delay="0"/>
                                  </p:stCondLst>
                                  <p:childTnLst>
                                    <p:set>
                                      <p:cBhvr>
                                        <p:cTn id="57" dur="1" fill="hold">
                                          <p:stCondLst>
                                            <p:cond delay="0"/>
                                          </p:stCondLst>
                                        </p:cTn>
                                        <p:tgtEl>
                                          <p:spTgt spid="95"/>
                                        </p:tgtEl>
                                        <p:attrNameLst>
                                          <p:attrName>style.visibility</p:attrName>
                                        </p:attrNameLst>
                                      </p:cBhvr>
                                      <p:to>
                                        <p:strVal val="visible"/>
                                      </p:to>
                                    </p:set>
                                    <p:animEffect transition="in" filter="fade">
                                      <p:cBhvr>
                                        <p:cTn id="58" dur="1000"/>
                                        <p:tgtEl>
                                          <p:spTgt spid="95"/>
                                        </p:tgtEl>
                                      </p:cBhvr>
                                    </p:animEffect>
                                    <p:anim calcmode="lin" valueType="num">
                                      <p:cBhvr>
                                        <p:cTn id="59" dur="1000" fill="hold"/>
                                        <p:tgtEl>
                                          <p:spTgt spid="95"/>
                                        </p:tgtEl>
                                        <p:attrNameLst>
                                          <p:attrName>ppt_x</p:attrName>
                                        </p:attrNameLst>
                                      </p:cBhvr>
                                      <p:tavLst>
                                        <p:tav tm="0">
                                          <p:val>
                                            <p:strVal val="#ppt_x"/>
                                          </p:val>
                                        </p:tav>
                                        <p:tav tm="100000">
                                          <p:val>
                                            <p:strVal val="#ppt_x"/>
                                          </p:val>
                                        </p:tav>
                                      </p:tavLst>
                                    </p:anim>
                                    <p:anim calcmode="lin" valueType="num">
                                      <p:cBhvr>
                                        <p:cTn id="60"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6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22">
            <a:extLst>
              <a:ext uri="{FF2B5EF4-FFF2-40B4-BE49-F238E27FC236}">
                <a16:creationId xmlns:a16="http://schemas.microsoft.com/office/drawing/2014/main" id="{B3C9DE79-948F-E3B9-FE21-93C88412CED5}"/>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38</a:t>
            </a:fld>
            <a:endParaRPr kumimoji="0" lang="en-US" sz="800" b="0" i="0" u="none" strike="noStrike" kern="1200" cap="none" spc="0" normalizeH="0" baseline="0" noProof="0" dirty="0">
              <a:ln>
                <a:noFill/>
              </a:ln>
              <a:effectLst/>
              <a:uLnTx/>
              <a:uFillTx/>
              <a:latin typeface="Calibri"/>
              <a:ea typeface="+mn-ea"/>
              <a:cs typeface="+mn-cs"/>
            </a:endParaRPr>
          </a:p>
        </p:txBody>
      </p:sp>
      <p:sp>
        <p:nvSpPr>
          <p:cNvPr id="22" name="Title 21">
            <a:extLst>
              <a:ext uri="{FF2B5EF4-FFF2-40B4-BE49-F238E27FC236}">
                <a16:creationId xmlns:a16="http://schemas.microsoft.com/office/drawing/2014/main" id="{75193307-9B77-97F7-6505-685F0D28A67A}"/>
              </a:ext>
            </a:extLst>
          </p:cNvPr>
          <p:cNvSpPr>
            <a:spLocks noGrp="1"/>
          </p:cNvSpPr>
          <p:nvPr>
            <p:ph type="title"/>
          </p:nvPr>
        </p:nvSpPr>
        <p:spPr/>
        <p:txBody>
          <a:bodyPr/>
          <a:lstStyle/>
          <a:p>
            <a:r>
              <a:rPr lang="en-US" sz="3200" dirty="0"/>
              <a:t>Additional recommendations to boost your results</a:t>
            </a:r>
          </a:p>
        </p:txBody>
      </p:sp>
      <p:sp>
        <p:nvSpPr>
          <p:cNvPr id="13" name="TextBox 12">
            <a:extLst>
              <a:ext uri="{FF2B5EF4-FFF2-40B4-BE49-F238E27FC236}">
                <a16:creationId xmlns:a16="http://schemas.microsoft.com/office/drawing/2014/main" id="{7BCD810B-6DD5-2A69-4510-19C61D6C1DEE}"/>
              </a:ext>
            </a:extLst>
          </p:cNvPr>
          <p:cNvSpPr txBox="1"/>
          <p:nvPr/>
        </p:nvSpPr>
        <p:spPr>
          <a:xfrm>
            <a:off x="2879225" y="2135718"/>
            <a:ext cx="1799650" cy="646331"/>
          </a:xfrm>
          <a:prstGeom prst="rect">
            <a:avLst/>
          </a:prstGeom>
          <a:noFill/>
        </p:spPr>
        <p:txBody>
          <a:bodyPr wrap="square">
            <a:spAutoFit/>
          </a:bodyPr>
          <a:lstStyle/>
          <a:p>
            <a:r>
              <a:rPr lang="en-US" b="1" dirty="0">
                <a:solidFill>
                  <a:schemeClr val="accent3"/>
                </a:solidFill>
                <a:cs typeface="Calibri Light" panose="020F0302020204030204" pitchFamily="34" charset="0"/>
              </a:rPr>
              <a:t>DRIVE DIGITAL ENGAGEMENT</a:t>
            </a:r>
            <a:endParaRPr lang="en-US" b="1" dirty="0">
              <a:solidFill>
                <a:schemeClr val="accent3"/>
              </a:solidFill>
              <a:ea typeface="Lato Light" panose="020F0502020204030203" pitchFamily="34" charset="0"/>
              <a:cs typeface="Calibri Light" panose="020F0302020204030204" pitchFamily="34" charset="0"/>
            </a:endParaRPr>
          </a:p>
        </p:txBody>
      </p:sp>
      <p:sp>
        <p:nvSpPr>
          <p:cNvPr id="14" name="TextBox 13">
            <a:extLst>
              <a:ext uri="{FF2B5EF4-FFF2-40B4-BE49-F238E27FC236}">
                <a16:creationId xmlns:a16="http://schemas.microsoft.com/office/drawing/2014/main" id="{84595D4B-196A-0D08-2FD4-19D685523D04}"/>
              </a:ext>
            </a:extLst>
          </p:cNvPr>
          <p:cNvSpPr txBox="1"/>
          <p:nvPr/>
        </p:nvSpPr>
        <p:spPr>
          <a:xfrm>
            <a:off x="7553312" y="2131420"/>
            <a:ext cx="2995902" cy="646331"/>
          </a:xfrm>
          <a:prstGeom prst="rect">
            <a:avLst/>
          </a:prstGeom>
          <a:noFill/>
        </p:spPr>
        <p:txBody>
          <a:bodyPr wrap="square">
            <a:spAutoFit/>
          </a:bodyPr>
          <a:lstStyle/>
          <a:p>
            <a:r>
              <a:rPr lang="en-US" b="1" dirty="0">
                <a:solidFill>
                  <a:schemeClr val="accent4"/>
                </a:solidFill>
                <a:cs typeface="Calibri Light" panose="020F0302020204030204" pitchFamily="34" charset="0"/>
              </a:rPr>
              <a:t>IMPROVE PLAN EDUCATION AND FINANCIAL WELLNESS</a:t>
            </a:r>
          </a:p>
        </p:txBody>
      </p:sp>
      <p:sp>
        <p:nvSpPr>
          <p:cNvPr id="16" name="TextBox 15">
            <a:extLst>
              <a:ext uri="{FF2B5EF4-FFF2-40B4-BE49-F238E27FC236}">
                <a16:creationId xmlns:a16="http://schemas.microsoft.com/office/drawing/2014/main" id="{EDB4B939-10C0-8BD7-4AE0-CB77EA4AF2C1}"/>
              </a:ext>
            </a:extLst>
          </p:cNvPr>
          <p:cNvSpPr txBox="1"/>
          <p:nvPr/>
        </p:nvSpPr>
        <p:spPr>
          <a:xfrm>
            <a:off x="2254879" y="3049609"/>
            <a:ext cx="3108960" cy="1231106"/>
          </a:xfrm>
          <a:prstGeom prst="rect">
            <a:avLst/>
          </a:prstGeom>
          <a:noFill/>
        </p:spPr>
        <p:txBody>
          <a:bodyPr wrap="square" rtlCol="0" anchor="t">
            <a:spAutoFit/>
          </a:bodyPr>
          <a:lstStyle/>
          <a:p>
            <a:pPr>
              <a:lnSpc>
                <a:spcPts val="1750"/>
              </a:lnSpc>
            </a:pPr>
            <a:r>
              <a:rPr lang="en-US" sz="1400" dirty="0">
                <a:latin typeface="Calibri Light" panose="020F0302020204030204" pitchFamily="34" charset="0"/>
                <a:ea typeface="Lato Light" panose="020F0502020204030203" pitchFamily="34" charset="0"/>
                <a:cs typeface="Calibri Light" panose="020F0302020204030204" pitchFamily="34" charset="0"/>
              </a:rPr>
              <a:t>[Promote e-delivery and Benefits OnLine  app internally]</a:t>
            </a:r>
          </a:p>
          <a:p>
            <a:pPr>
              <a:lnSpc>
                <a:spcPts val="1750"/>
              </a:lnSpc>
            </a:pP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nSpc>
                <a:spcPts val="1750"/>
              </a:lnSpc>
            </a:pPr>
            <a:r>
              <a:rPr lang="en-US" sz="1400" dirty="0">
                <a:latin typeface="Calibri Light" panose="020F0302020204030204" pitchFamily="34" charset="0"/>
                <a:ea typeface="Lato Light" panose="020F0502020204030203" pitchFamily="34" charset="0"/>
                <a:cs typeface="Calibri Light" panose="020F0302020204030204" pitchFamily="34" charset="0"/>
              </a:rPr>
              <a:t>[Equity self-guided demos]</a:t>
            </a:r>
          </a:p>
          <a:p>
            <a:endParaRPr lang="en-US" sz="1400" dirty="0">
              <a:latin typeface="Calibri Light" panose="020F0302020204030204" pitchFamily="34" charset="0"/>
              <a:ea typeface="Lato Light" panose="020F0502020204030203" pitchFamily="34" charset="0"/>
              <a:cs typeface="Calibri Light" panose="020F0302020204030204" pitchFamily="34" charset="0"/>
            </a:endParaRPr>
          </a:p>
        </p:txBody>
      </p:sp>
      <p:sp>
        <p:nvSpPr>
          <p:cNvPr id="17" name="TextBox 16">
            <a:extLst>
              <a:ext uri="{FF2B5EF4-FFF2-40B4-BE49-F238E27FC236}">
                <a16:creationId xmlns:a16="http://schemas.microsoft.com/office/drawing/2014/main" id="{A6AE57F0-712F-53E8-E4D9-5BC1407A7BCB}"/>
              </a:ext>
            </a:extLst>
          </p:cNvPr>
          <p:cNvSpPr txBox="1"/>
          <p:nvPr/>
        </p:nvSpPr>
        <p:spPr>
          <a:xfrm>
            <a:off x="7007810" y="3043876"/>
            <a:ext cx="3541403" cy="2215991"/>
          </a:xfrm>
          <a:prstGeom prst="rect">
            <a:avLst/>
          </a:prstGeom>
          <a:noFill/>
        </p:spPr>
        <p:txBody>
          <a:bodyPr wrap="square" rtlCol="0" anchor="t">
            <a:spAutoFit/>
          </a:bodyPr>
          <a:lstStyle/>
          <a:p>
            <a:pPr>
              <a:lnSpc>
                <a:spcPts val="1750"/>
              </a:lnSpc>
            </a:pPr>
            <a:r>
              <a:rPr lang="en-US" sz="1400" dirty="0">
                <a:latin typeface="Calibri Light" panose="020F0302020204030204" pitchFamily="34" charset="0"/>
                <a:ea typeface="Lato Light" panose="020F0502020204030203" pitchFamily="34" charset="0"/>
                <a:cs typeface="Calibri Light" panose="020F0302020204030204" pitchFamily="34" charset="0"/>
              </a:rPr>
              <a:t>On demand resources: </a:t>
            </a:r>
            <a:r>
              <a:rPr kumimoji="0" lang="en-US" sz="1400" u="sng" strike="noStrike" kern="1200" cap="none" spc="0" normalizeH="0" baseline="0" noProof="0" dirty="0">
                <a:ln>
                  <a:noFill/>
                </a:ln>
                <a:effectLst/>
                <a:uLnTx/>
                <a:uFillTx/>
                <a:latin typeface="Calibri Light" panose="020F0302020204030204" pitchFamily="34" charset="0"/>
                <a:ea typeface="Lato Light" panose="020F0502020204030203" pitchFamily="34" charset="0"/>
                <a:cs typeface="Calibri Light" panose="020F0302020204030204" pitchFamily="34" charset="0"/>
                <a:hlinkClick r:id="rId3"/>
              </a:rPr>
              <a:t>Events Center</a:t>
            </a:r>
            <a:r>
              <a:rPr kumimoji="0" lang="en-US" sz="1400" strike="noStrike" kern="1200" cap="none" spc="0" normalizeH="0" baseline="0" noProof="0" dirty="0">
                <a:ln>
                  <a:noFill/>
                </a:ln>
                <a:effectLst/>
                <a:uLnTx/>
                <a:uFillTx/>
                <a:latin typeface="Calibri Light" panose="020F0302020204030204" pitchFamily="34" charset="0"/>
                <a:ea typeface="Lato Light" panose="020F0502020204030203" pitchFamily="34" charset="0"/>
                <a:cs typeface="Calibri Light" panose="020F0302020204030204" pitchFamily="34" charset="0"/>
              </a:rPr>
              <a:t>, </a:t>
            </a:r>
            <a:r>
              <a:rPr kumimoji="0" lang="en-US" sz="1400" u="sng" strike="noStrike" kern="1200" cap="none" spc="0" normalizeH="0" baseline="0" noProof="0" dirty="0">
                <a:ln>
                  <a:noFill/>
                </a:ln>
                <a:effectLst/>
                <a:uLnTx/>
                <a:uFillTx/>
                <a:latin typeface="Calibri Light" panose="020F0302020204030204" pitchFamily="34" charset="0"/>
                <a:ea typeface="Lato Light" panose="020F0502020204030203" pitchFamily="34" charset="0"/>
                <a:cs typeface="Calibri Light" panose="020F0302020204030204" pitchFamily="34" charset="0"/>
                <a:hlinkClick r:id="rId4"/>
              </a:rPr>
              <a:t>Education Center</a:t>
            </a:r>
            <a:r>
              <a:rPr kumimoji="0" lang="en-US" sz="1400" strike="noStrike" kern="1200" cap="none" spc="0" normalizeH="0" baseline="0" noProof="0" dirty="0">
                <a:ln>
                  <a:noFill/>
                </a:ln>
                <a:effectLst/>
                <a:uLnTx/>
                <a:uFillTx/>
                <a:latin typeface="Calibri Light" panose="020F0302020204030204" pitchFamily="34" charset="0"/>
                <a:ea typeface="Lato Light" panose="020F0502020204030203" pitchFamily="34" charset="0"/>
                <a:cs typeface="Calibri Light" panose="020F0302020204030204" pitchFamily="34" charset="0"/>
              </a:rPr>
              <a:t>, </a:t>
            </a:r>
            <a:r>
              <a:rPr kumimoji="0" lang="en-US" sz="1400" u="sng" strike="noStrike" kern="1200" cap="none" spc="0" normalizeH="0" baseline="0" noProof="0" dirty="0">
                <a:ln>
                  <a:noFill/>
                </a:ln>
                <a:effectLst/>
                <a:uLnTx/>
                <a:uFillTx/>
                <a:latin typeface="Calibri Light" panose="020F0302020204030204" pitchFamily="34" charset="0"/>
                <a:ea typeface="Lato Light" panose="020F0502020204030203" pitchFamily="34" charset="0"/>
                <a:cs typeface="Calibri Light" panose="020F0302020204030204" pitchFamily="34" charset="0"/>
                <a:hlinkClick r:id="rId5"/>
              </a:rPr>
              <a:t>myFuture blog</a:t>
            </a:r>
            <a:r>
              <a:rPr lang="en-US" sz="1400" dirty="0">
                <a:latin typeface="Calibri Light" panose="020F0302020204030204" pitchFamily="34" charset="0"/>
                <a:ea typeface="Lato Light" panose="020F0502020204030203" pitchFamily="34" charset="0"/>
                <a:cs typeface="Calibri Light" panose="020F0302020204030204" pitchFamily="34" charset="0"/>
              </a:rPr>
              <a:t> </a:t>
            </a:r>
          </a:p>
          <a:p>
            <a:pPr>
              <a:lnSpc>
                <a:spcPts val="1750"/>
              </a:lnSpc>
            </a:pP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nSpc>
                <a:spcPts val="1750"/>
              </a:lnSpc>
            </a:pPr>
            <a:r>
              <a:rPr lang="en-US" sz="1400" dirty="0">
                <a:latin typeface="Calibri Light" panose="020F0302020204030204" pitchFamily="34" charset="0"/>
                <a:ea typeface="Lato Light" panose="020F0502020204030203" pitchFamily="34" charset="0"/>
                <a:cs typeface="Calibri Light" panose="020F0302020204030204" pitchFamily="34" charset="0"/>
              </a:rPr>
              <a:t>[Promote select spotlight events XX</a:t>
            </a:r>
            <a:br>
              <a:rPr lang="en-US" sz="1400" dirty="0">
                <a:latin typeface="Calibri Light" panose="020F0302020204030204" pitchFamily="34" charset="0"/>
                <a:ea typeface="Lato Light" panose="020F0502020204030203" pitchFamily="34" charset="0"/>
                <a:cs typeface="Calibri Light" panose="020F0302020204030204" pitchFamily="34" charset="0"/>
              </a:rPr>
            </a:br>
            <a:r>
              <a:rPr lang="en-US" sz="1400" dirty="0">
                <a:latin typeface="Calibri Light" panose="020F0302020204030204" pitchFamily="34" charset="0"/>
                <a:ea typeface="Lato Light" panose="020F0502020204030203" pitchFamily="34" charset="0"/>
                <a:cs typeface="Calibri Light" panose="020F0302020204030204" pitchFamily="34" charset="0"/>
              </a:rPr>
              <a:t>and 1:1 consultations]</a:t>
            </a:r>
          </a:p>
          <a:p>
            <a:pPr>
              <a:lnSpc>
                <a:spcPts val="1750"/>
              </a:lnSpc>
            </a:pPr>
            <a:endParaRPr lang="en-US" sz="1400" dirty="0">
              <a:latin typeface="Calibri Light" panose="020F0302020204030204" pitchFamily="34" charset="0"/>
              <a:ea typeface="Lato Light" panose="020F0502020204030203" pitchFamily="34" charset="0"/>
              <a:cs typeface="Calibri Light" panose="020F0302020204030204" pitchFamily="34" charset="0"/>
            </a:endParaRPr>
          </a:p>
          <a:p>
            <a:pPr>
              <a:lnSpc>
                <a:spcPts val="1750"/>
              </a:lnSpc>
            </a:pPr>
            <a:r>
              <a:rPr lang="en-US" sz="1400" dirty="0">
                <a:latin typeface="Calibri Light" panose="020F0302020204030204" pitchFamily="34" charset="0"/>
                <a:ea typeface="Lato Light" panose="020F0502020204030203" pitchFamily="34" charset="0"/>
                <a:cs typeface="Calibri Light" panose="020F0302020204030204" pitchFamily="34" charset="0"/>
              </a:rPr>
              <a:t>[Financial Focus Week: seminars and</a:t>
            </a:r>
            <a:br>
              <a:rPr lang="en-US" sz="1400" dirty="0">
                <a:latin typeface="Calibri Light" panose="020F0302020204030204" pitchFamily="34" charset="0"/>
                <a:ea typeface="Lato Light" panose="020F0502020204030203" pitchFamily="34" charset="0"/>
                <a:cs typeface="Calibri Light" panose="020F0302020204030204" pitchFamily="34" charset="0"/>
              </a:rPr>
            </a:br>
            <a:r>
              <a:rPr lang="en-US" sz="1400" dirty="0">
                <a:latin typeface="Calibri Light" panose="020F0302020204030204" pitchFamily="34" charset="0"/>
                <a:ea typeface="Lato Light" panose="020F0502020204030203" pitchFamily="34" charset="0"/>
                <a:cs typeface="Calibri Light" panose="020F0302020204030204" pitchFamily="34" charset="0"/>
              </a:rPr>
              <a:t>1:1 consultations in XX Month]</a:t>
            </a:r>
            <a:endParaRPr lang="en-US" sz="1400" b="1" dirty="0">
              <a:latin typeface="Calibri Light" panose="020F0302020204030204" pitchFamily="34" charset="0"/>
              <a:ea typeface="Lato Light" panose="020F0502020204030203" pitchFamily="34" charset="0"/>
              <a:cs typeface="Calibri Light" panose="020F0302020204030204" pitchFamily="34" charset="0"/>
            </a:endParaRPr>
          </a:p>
          <a:p>
            <a:endParaRPr lang="en-US" dirty="0">
              <a:solidFill>
                <a:schemeClr val="accent4"/>
              </a:solidFill>
              <a:latin typeface="Calibri Light" panose="020F0302020204030204" pitchFamily="34" charset="0"/>
              <a:ea typeface="Lato Light" panose="020F0502020204030203" pitchFamily="34" charset="0"/>
              <a:cs typeface="Calibri Light" panose="020F0302020204030204" pitchFamily="34" charset="0"/>
            </a:endParaRPr>
          </a:p>
        </p:txBody>
      </p:sp>
      <p:pic>
        <p:nvPicPr>
          <p:cNvPr id="20" name="Picture 19">
            <a:extLst>
              <a:ext uri="{FF2B5EF4-FFF2-40B4-BE49-F238E27FC236}">
                <a16:creationId xmlns:a16="http://schemas.microsoft.com/office/drawing/2014/main" id="{C9D62D37-DD3E-3452-ECBC-E11972A698A1}"/>
              </a:ext>
            </a:extLst>
          </p:cNvPr>
          <p:cNvPicPr>
            <a:picLocks noChangeAspect="1"/>
          </p:cNvPicPr>
          <p:nvPr/>
        </p:nvPicPr>
        <p:blipFill>
          <a:blip r:embed="rId6"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7007811" y="2131420"/>
            <a:ext cx="545501" cy="545501"/>
          </a:xfrm>
          <a:prstGeom prst="rect">
            <a:avLst/>
          </a:prstGeom>
        </p:spPr>
      </p:pic>
      <p:pic>
        <p:nvPicPr>
          <p:cNvPr id="21" name="Picture 20">
            <a:extLst>
              <a:ext uri="{FF2B5EF4-FFF2-40B4-BE49-F238E27FC236}">
                <a16:creationId xmlns:a16="http://schemas.microsoft.com/office/drawing/2014/main" id="{D4F18E50-42AE-5930-23B7-4837707D37F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486472" y="2131420"/>
            <a:ext cx="381933" cy="545501"/>
          </a:xfrm>
          <a:prstGeom prst="rect">
            <a:avLst/>
          </a:prstGeom>
        </p:spPr>
      </p:pic>
      <p:cxnSp>
        <p:nvCxnSpPr>
          <p:cNvPr id="26" name="Straight Connector 25">
            <a:extLst>
              <a:ext uri="{FF2B5EF4-FFF2-40B4-BE49-F238E27FC236}">
                <a16:creationId xmlns:a16="http://schemas.microsoft.com/office/drawing/2014/main" id="{79C9B64D-3E74-C205-5EF6-B251DA9DAEFE}"/>
              </a:ext>
            </a:extLst>
          </p:cNvPr>
          <p:cNvCxnSpPr/>
          <p:nvPr/>
        </p:nvCxnSpPr>
        <p:spPr>
          <a:xfrm>
            <a:off x="6021480" y="1833039"/>
            <a:ext cx="0" cy="3509320"/>
          </a:xfrm>
          <a:prstGeom prst="line">
            <a:avLst/>
          </a:prstGeom>
          <a:ln>
            <a:solidFill>
              <a:schemeClr val="accent3"/>
            </a:solidFill>
          </a:ln>
        </p:spPr>
        <p:style>
          <a:lnRef idx="1">
            <a:schemeClr val="dk1"/>
          </a:lnRef>
          <a:fillRef idx="0">
            <a:schemeClr val="dk1"/>
          </a:fillRef>
          <a:effectRef idx="0">
            <a:schemeClr val="dk1"/>
          </a:effectRef>
          <a:fontRef idx="minor">
            <a:schemeClr val="tx1"/>
          </a:fontRef>
        </p:style>
      </p:cxnSp>
      <p:sp>
        <p:nvSpPr>
          <p:cNvPr id="3" name="Slide Number Placeholder 1">
            <a:extLst>
              <a:ext uri="{FF2B5EF4-FFF2-40B4-BE49-F238E27FC236}">
                <a16:creationId xmlns:a16="http://schemas.microsoft.com/office/drawing/2014/main" id="{05D6A18F-92E3-AEEA-7775-60F788F5481E}"/>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23A240F-EAFE-E84F-B44C-6D7A08E0E409}" type="slidenum">
              <a:rPr lang="en-US" sz="800" smtClean="0">
                <a:solidFill>
                  <a:srgbClr val="000000"/>
                </a:solidFill>
                <a:latin typeface="Calibri Light" panose="020F0302020204030204" pitchFamily="34" charset="0"/>
                <a:cs typeface="Calibri Light" panose="020F0302020204030204" pitchFamily="34" charset="0"/>
              </a:rPr>
              <a:pPr>
                <a:defRPr/>
              </a:pPr>
              <a:t>38</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4" name="TextBox 3">
            <a:extLst>
              <a:ext uri="{FF2B5EF4-FFF2-40B4-BE49-F238E27FC236}">
                <a16:creationId xmlns:a16="http://schemas.microsoft.com/office/drawing/2014/main" id="{2829E0BF-62D0-1F36-72E1-4865330DE9F1}"/>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DC/integrated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Refer to appendix for alternate Equity version</a:t>
            </a:r>
          </a:p>
        </p:txBody>
      </p:sp>
    </p:spTree>
    <p:extLst>
      <p:ext uri="{BB962C8B-B14F-4D97-AF65-F5344CB8AC3E}">
        <p14:creationId xmlns:p14="http://schemas.microsoft.com/office/powerpoint/2010/main" val="1261059805"/>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5">
            <a:extLst>
              <a:ext uri="{FF2B5EF4-FFF2-40B4-BE49-F238E27FC236}">
                <a16:creationId xmlns:a16="http://schemas.microsoft.com/office/drawing/2014/main" id="{FD329B3A-ADFC-CA26-26FC-9539A543B7D2}"/>
              </a:ext>
            </a:extLst>
          </p:cNvPr>
          <p:cNvGraphicFramePr>
            <a:graphicFrameLocks noGrp="1"/>
          </p:cNvGraphicFramePr>
          <p:nvPr>
            <p:extLst>
              <p:ext uri="{D42A27DB-BD31-4B8C-83A1-F6EECF244321}">
                <p14:modId xmlns:p14="http://schemas.microsoft.com/office/powerpoint/2010/main" val="3968681833"/>
              </p:ext>
            </p:extLst>
          </p:nvPr>
        </p:nvGraphicFramePr>
        <p:xfrm>
          <a:off x="429867" y="1340291"/>
          <a:ext cx="5760720" cy="3360039"/>
        </p:xfrm>
        <a:graphic>
          <a:graphicData uri="http://schemas.openxmlformats.org/drawingml/2006/table">
            <a:tbl>
              <a:tblPr firstRow="1" bandRow="1">
                <a:tableStyleId>{2D5ABB26-0587-4C30-8999-92F81FD0307C}</a:tableStyleId>
              </a:tblPr>
              <a:tblGrid>
                <a:gridCol w="365760">
                  <a:extLst>
                    <a:ext uri="{9D8B030D-6E8A-4147-A177-3AD203B41FA5}">
                      <a16:colId xmlns:a16="http://schemas.microsoft.com/office/drawing/2014/main" val="4099938704"/>
                    </a:ext>
                  </a:extLst>
                </a:gridCol>
                <a:gridCol w="3749040">
                  <a:extLst>
                    <a:ext uri="{9D8B030D-6E8A-4147-A177-3AD203B41FA5}">
                      <a16:colId xmlns:a16="http://schemas.microsoft.com/office/drawing/2014/main" val="3876692166"/>
                    </a:ext>
                  </a:extLst>
                </a:gridCol>
                <a:gridCol w="1645920">
                  <a:extLst>
                    <a:ext uri="{9D8B030D-6E8A-4147-A177-3AD203B41FA5}">
                      <a16:colId xmlns:a16="http://schemas.microsoft.com/office/drawing/2014/main" val="2711583861"/>
                    </a:ext>
                  </a:extLst>
                </a:gridCol>
              </a:tblGrid>
              <a:tr h="231165">
                <a:tc>
                  <a:txBody>
                    <a:bodyPr/>
                    <a:lstStyle/>
                    <a:p>
                      <a:pPr algn="ctr"/>
                      <a:r>
                        <a:rPr lang="en-US" sz="1400" b="0" dirty="0">
                          <a:solidFill>
                            <a:srgbClr val="002060"/>
                          </a:solidFill>
                        </a:rPr>
                        <a:t>Q1</a:t>
                      </a:r>
                    </a:p>
                  </a:txBody>
                  <a:tcPr marL="0" marR="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0" dirty="0">
                          <a:solidFill>
                            <a:srgbClr val="002060"/>
                          </a:solidFill>
                        </a:rPr>
                        <a:t>Events: Retirement Income Planning</a:t>
                      </a:r>
                    </a:p>
                  </a:txBody>
                  <a:tcPr marR="18288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400" b="0" dirty="0">
                          <a:solidFill>
                            <a:srgbClr val="002060"/>
                          </a:solidFill>
                        </a:rPr>
                        <a:t>Additional activities</a:t>
                      </a:r>
                    </a:p>
                  </a:txBody>
                  <a:tcPr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4814853"/>
                  </a:ext>
                </a:extLst>
              </a:tr>
              <a:tr h="582583">
                <a:tc>
                  <a:txBody>
                    <a:bodyPr/>
                    <a:lstStyle/>
                    <a:p>
                      <a:pPr algn="ctr"/>
                      <a:r>
                        <a:rPr lang="en-US" sz="1200" dirty="0">
                          <a:solidFill>
                            <a:schemeClr val="bg1"/>
                          </a:solidFill>
                        </a:rPr>
                        <a:t>JAN</a:t>
                      </a:r>
                    </a:p>
                  </a:txBody>
                  <a:tcPr marL="0" marR="0" anchor="ctr">
                    <a:lnL>
                      <a:noFill/>
                    </a:lnL>
                    <a:lnR>
                      <a:noFill/>
                    </a:lnR>
                    <a:lnT w="317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solidFill>
                            <a:schemeClr val="tx1"/>
                          </a:solidFill>
                        </a:rPr>
                        <a:t>Navigating Investment Decisions</a:t>
                      </a:r>
                    </a:p>
                    <a:p>
                      <a:pPr algn="l">
                        <a:lnSpc>
                          <a:spcPct val="150000"/>
                        </a:lnSpc>
                      </a:pPr>
                      <a:r>
                        <a:rPr lang="en-US" sz="1400" dirty="0">
                          <a:solidFill>
                            <a:schemeClr val="tx1"/>
                          </a:solidFill>
                        </a:rPr>
                        <a:t>Mindful Spending Habits</a:t>
                      </a:r>
                    </a:p>
                  </a:txBody>
                  <a:tcPr marL="365760" marR="0" anchor="ctr">
                    <a:lnL>
                      <a:noFill/>
                    </a:lnL>
                    <a:lnR w="12700"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endParaRPr lang="en-US" sz="1400" dirty="0"/>
                    </a:p>
                  </a:txBody>
                  <a:tcPr marR="182880">
                    <a:lnL w="12700" cap="flat" cmpd="sng" algn="ctr">
                      <a:solidFill>
                        <a:schemeClr val="tx2"/>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24682357"/>
                  </a:ext>
                </a:extLst>
              </a:tr>
              <a:tr h="758347">
                <a:tc>
                  <a:txBody>
                    <a:bodyPr/>
                    <a:lstStyle/>
                    <a:p>
                      <a:pPr algn="ctr"/>
                      <a:r>
                        <a:rPr lang="en-US" sz="1200" dirty="0">
                          <a:solidFill>
                            <a:schemeClr val="bg1"/>
                          </a:solidFill>
                        </a:rPr>
                        <a:t>FEB</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solidFill>
                            <a:schemeClr val="tx1"/>
                          </a:solidFill>
                        </a:rPr>
                        <a:t>Retirement Series</a:t>
                      </a:r>
                    </a:p>
                    <a:p>
                      <a:pPr algn="l">
                        <a:lnSpc>
                          <a:spcPct val="150000"/>
                        </a:lnSpc>
                      </a:pPr>
                      <a:r>
                        <a:rPr lang="en-US" sz="1400" b="1" dirty="0">
                          <a:solidFill>
                            <a:schemeClr val="tx1"/>
                          </a:solidFill>
                        </a:rPr>
                        <a:t>Equity Awards and Taxes</a:t>
                      </a:r>
                    </a:p>
                    <a:p>
                      <a:pPr algn="l">
                        <a:lnSpc>
                          <a:spcPct val="150000"/>
                        </a:lnSpc>
                      </a:pPr>
                      <a:r>
                        <a:rPr lang="en-US" sz="1400" dirty="0">
                          <a:solidFill>
                            <a:schemeClr val="tx1"/>
                          </a:solidFill>
                        </a:rPr>
                        <a:t>Financial Empowerment: Black History</a:t>
                      </a:r>
                    </a:p>
                    <a:p>
                      <a:pPr algn="l">
                        <a:lnSpc>
                          <a:spcPct val="150000"/>
                        </a:lnSpc>
                      </a:pPr>
                      <a:r>
                        <a:rPr lang="en-US" sz="1400" dirty="0">
                          <a:solidFill>
                            <a:schemeClr val="tx1"/>
                          </a:solidFill>
                        </a:rPr>
                        <a:t>Charting Your Path After Divorce</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algn="l"/>
                      <a:endParaRPr lang="en-US" sz="1100" dirty="0"/>
                    </a:p>
                  </a:txBody>
                  <a:tcPr marL="182880" marR="182880" anchor="ctr">
                    <a:lnL w="12700" cap="flat" cmpd="sng" algn="ctr">
                      <a:solidFill>
                        <a:schemeClr val="tx2"/>
                      </a:solidFill>
                      <a:prstDash val="solid"/>
                      <a:round/>
                      <a:headEnd type="none" w="med" len="med"/>
                      <a:tailEnd type="none" w="med" len="med"/>
                    </a:lnL>
                    <a:lnR w="9525" cap="flat" cmpd="sng" algn="ctr">
                      <a:solidFill>
                        <a:schemeClr val="bg2">
                          <a:lumMod val="75000"/>
                        </a:schemeClr>
                      </a:solid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334279424"/>
                  </a:ext>
                </a:extLst>
              </a:tr>
              <a:tr h="580336">
                <a:tc>
                  <a:txBody>
                    <a:bodyPr/>
                    <a:lstStyle/>
                    <a:p>
                      <a:pPr algn="ctr"/>
                      <a:r>
                        <a:rPr lang="en-US" sz="1200" dirty="0">
                          <a:solidFill>
                            <a:schemeClr val="bg1"/>
                          </a:solidFill>
                        </a:rPr>
                        <a:t>MAR</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50000"/>
                        </a:lnSpc>
                        <a:buFont typeface="Arial" panose="020B0604020202020204" pitchFamily="34" charset="0"/>
                        <a:buNone/>
                      </a:pPr>
                      <a:r>
                        <a:rPr lang="en-US" sz="1400" dirty="0">
                          <a:solidFill>
                            <a:schemeClr val="tx1"/>
                          </a:solidFill>
                        </a:rPr>
                        <a:t>International Women’s Day</a:t>
                      </a:r>
                    </a:p>
                    <a:p>
                      <a:pPr marL="0" indent="0" algn="l">
                        <a:lnSpc>
                          <a:spcPct val="150000"/>
                        </a:lnSpc>
                        <a:buFont typeface="Arial" panose="020B0604020202020204" pitchFamily="34" charset="0"/>
                        <a:buNone/>
                      </a:pPr>
                      <a:r>
                        <a:rPr lang="en-US" sz="1400" dirty="0">
                          <a:solidFill>
                            <a:schemeClr val="tx1"/>
                          </a:solidFill>
                        </a:rPr>
                        <a:t>Retirement Income Planning Week</a:t>
                      </a:r>
                    </a:p>
                    <a:p>
                      <a:pPr marL="0" indent="0" algn="l">
                        <a:lnSpc>
                          <a:spcPct val="150000"/>
                        </a:lnSpc>
                        <a:buFont typeface="Arial" panose="020B0604020202020204" pitchFamily="34" charset="0"/>
                        <a:buNone/>
                      </a:pPr>
                      <a:r>
                        <a:rPr lang="en-US" sz="1400" dirty="0">
                          <a:solidFill>
                            <a:schemeClr val="tx1"/>
                          </a:solidFill>
                        </a:rPr>
                        <a:t>Navigating Financial Jargon</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indent="0" algn="l">
                        <a:buFont typeface="Arial" panose="020B0604020202020204" pitchFamily="34" charset="0"/>
                        <a:buNone/>
                      </a:pPr>
                      <a:endParaRPr lang="en-US" sz="1100" dirty="0"/>
                    </a:p>
                  </a:txBody>
                  <a:tcPr marL="182880" marR="182880" anchor="ctr">
                    <a:lnL w="12700" cap="flat" cmpd="sng" algn="ctr">
                      <a:solidFill>
                        <a:schemeClr val="tx2"/>
                      </a:solidFill>
                      <a:prstDash val="solid"/>
                      <a:round/>
                      <a:headEnd type="none" w="med" len="med"/>
                      <a:tailEnd type="none" w="med" len="med"/>
                    </a:lnL>
                    <a:lnR w="9525" cap="flat" cmpd="sng" algn="ctr">
                      <a:solidFill>
                        <a:schemeClr val="bg2">
                          <a:lumMod val="75000"/>
                        </a:schemeClr>
                      </a:solid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078058074"/>
                  </a:ext>
                </a:extLst>
              </a:tr>
            </a:tbl>
          </a:graphicData>
        </a:graphic>
      </p:graphicFrame>
      <p:graphicFrame>
        <p:nvGraphicFramePr>
          <p:cNvPr id="26" name="Table 5">
            <a:extLst>
              <a:ext uri="{FF2B5EF4-FFF2-40B4-BE49-F238E27FC236}">
                <a16:creationId xmlns:a16="http://schemas.microsoft.com/office/drawing/2014/main" id="{7ADD1EB5-431D-A146-B6AD-79CFCF76E39D}"/>
              </a:ext>
            </a:extLst>
          </p:cNvPr>
          <p:cNvGraphicFramePr>
            <a:graphicFrameLocks noGrp="1"/>
          </p:cNvGraphicFramePr>
          <p:nvPr>
            <p:extLst>
              <p:ext uri="{D42A27DB-BD31-4B8C-83A1-F6EECF244321}">
                <p14:modId xmlns:p14="http://schemas.microsoft.com/office/powerpoint/2010/main" val="36449421"/>
              </p:ext>
            </p:extLst>
          </p:nvPr>
        </p:nvGraphicFramePr>
        <p:xfrm>
          <a:off x="6270239" y="1340291"/>
          <a:ext cx="5760720" cy="3893503"/>
        </p:xfrm>
        <a:graphic>
          <a:graphicData uri="http://schemas.openxmlformats.org/drawingml/2006/table">
            <a:tbl>
              <a:tblPr firstRow="1" bandRow="1">
                <a:tableStyleId>{2D5ABB26-0587-4C30-8999-92F81FD0307C}</a:tableStyleId>
              </a:tblPr>
              <a:tblGrid>
                <a:gridCol w="365760">
                  <a:extLst>
                    <a:ext uri="{9D8B030D-6E8A-4147-A177-3AD203B41FA5}">
                      <a16:colId xmlns:a16="http://schemas.microsoft.com/office/drawing/2014/main" val="4099938704"/>
                    </a:ext>
                  </a:extLst>
                </a:gridCol>
                <a:gridCol w="3749040">
                  <a:extLst>
                    <a:ext uri="{9D8B030D-6E8A-4147-A177-3AD203B41FA5}">
                      <a16:colId xmlns:a16="http://schemas.microsoft.com/office/drawing/2014/main" val="3876692166"/>
                    </a:ext>
                  </a:extLst>
                </a:gridCol>
                <a:gridCol w="1645920">
                  <a:extLst>
                    <a:ext uri="{9D8B030D-6E8A-4147-A177-3AD203B41FA5}">
                      <a16:colId xmlns:a16="http://schemas.microsoft.com/office/drawing/2014/main" val="2711583861"/>
                    </a:ext>
                  </a:extLst>
                </a:gridCol>
              </a:tblGrid>
              <a:tr h="297539">
                <a:tc>
                  <a:txBody>
                    <a:bodyPr/>
                    <a:lstStyle/>
                    <a:p>
                      <a:pPr algn="ctr"/>
                      <a:r>
                        <a:rPr lang="en-US" sz="1400" b="0" dirty="0">
                          <a:solidFill>
                            <a:srgbClr val="002060"/>
                          </a:solidFill>
                        </a:rPr>
                        <a:t>Q2</a:t>
                      </a:r>
                    </a:p>
                  </a:txBody>
                  <a:tcPr marL="0" marR="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0" dirty="0">
                          <a:solidFill>
                            <a:srgbClr val="002060"/>
                          </a:solidFill>
                        </a:rPr>
                        <a:t>Events: Building a Retirement Roadmap</a:t>
                      </a:r>
                    </a:p>
                  </a:txBody>
                  <a:tcPr marR="18288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400" b="0" dirty="0">
                          <a:solidFill>
                            <a:srgbClr val="002060"/>
                          </a:solidFill>
                        </a:rPr>
                        <a:t>Additional activities</a:t>
                      </a:r>
                    </a:p>
                  </a:txBody>
                  <a:tcPr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4814853"/>
                  </a:ext>
                </a:extLst>
              </a:tr>
              <a:tr h="419757">
                <a:tc>
                  <a:txBody>
                    <a:bodyPr/>
                    <a:lstStyle/>
                    <a:p>
                      <a:pPr algn="ctr"/>
                      <a:r>
                        <a:rPr lang="en-US" sz="1200" dirty="0">
                          <a:solidFill>
                            <a:schemeClr val="bg1"/>
                          </a:solidFill>
                        </a:rPr>
                        <a:t>APR</a:t>
                      </a:r>
                    </a:p>
                  </a:txBody>
                  <a:tcPr marL="0" marR="0" anchor="ctr">
                    <a:lnL>
                      <a:noFill/>
                    </a:lnL>
                    <a:lnR>
                      <a:noFill/>
                    </a:lnR>
                    <a:lnT w="317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00000"/>
                        </a:lnSpc>
                        <a:buFont typeface="Arial" panose="020B0604020202020204" pitchFamily="34" charset="0"/>
                        <a:buNone/>
                      </a:pPr>
                      <a:r>
                        <a:rPr lang="en-US" sz="1400" dirty="0">
                          <a:solidFill>
                            <a:schemeClr val="tx1"/>
                          </a:solidFill>
                        </a:rPr>
                        <a:t>America Saves Week/Financial Literacy Month</a:t>
                      </a:r>
                    </a:p>
                    <a:p>
                      <a:pPr marL="0" indent="0" algn="l">
                        <a:lnSpc>
                          <a:spcPct val="150000"/>
                        </a:lnSpc>
                        <a:buFont typeface="Arial" panose="020B0604020202020204" pitchFamily="34" charset="0"/>
                        <a:buNone/>
                      </a:pPr>
                      <a:r>
                        <a:rPr lang="en-US" sz="1400" dirty="0">
                          <a:solidFill>
                            <a:schemeClr val="tx1"/>
                          </a:solidFill>
                        </a:rPr>
                        <a:t>Bank Accounts Explained</a:t>
                      </a:r>
                    </a:p>
                    <a:p>
                      <a:pPr marL="0" indent="0" algn="l">
                        <a:lnSpc>
                          <a:spcPct val="150000"/>
                        </a:lnSpc>
                        <a:buFont typeface="Arial" panose="020B0604020202020204" pitchFamily="34" charset="0"/>
                        <a:buNone/>
                      </a:pPr>
                      <a:r>
                        <a:rPr lang="en-US" sz="1400" dirty="0">
                          <a:solidFill>
                            <a:schemeClr val="tx1"/>
                          </a:solidFill>
                        </a:rPr>
                        <a:t>Earth Day with ESG</a:t>
                      </a:r>
                    </a:p>
                    <a:p>
                      <a:pPr marL="0" indent="0" algn="l">
                        <a:lnSpc>
                          <a:spcPct val="150000"/>
                        </a:lnSpc>
                        <a:buFont typeface="Arial" panose="020B0604020202020204" pitchFamily="34" charset="0"/>
                        <a:buNone/>
                      </a:pPr>
                      <a:r>
                        <a:rPr lang="en-US" sz="1400" dirty="0">
                          <a:solidFill>
                            <a:schemeClr val="tx1"/>
                          </a:solidFill>
                        </a:rPr>
                        <a:t>Teach Your Children to Save Day</a:t>
                      </a:r>
                    </a:p>
                    <a:p>
                      <a:pPr marL="0" indent="0" algn="l">
                        <a:lnSpc>
                          <a:spcPct val="150000"/>
                        </a:lnSpc>
                        <a:buFont typeface="Arial" panose="020B0604020202020204" pitchFamily="34" charset="0"/>
                        <a:buNone/>
                      </a:pPr>
                      <a:r>
                        <a:rPr lang="en-US" sz="1400" b="1" dirty="0">
                          <a:solidFill>
                            <a:schemeClr val="tx1"/>
                          </a:solidFill>
                        </a:rPr>
                        <a:t>Managing Your Equity Awards with Ease</a:t>
                      </a:r>
                    </a:p>
                  </a:txBody>
                  <a:tcPr marL="365760" marR="0" anchor="ctr">
                    <a:lnL>
                      <a:noFill/>
                    </a:lnL>
                    <a:lnR w="12700"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endParaRPr lang="en-US" sz="1400" dirty="0"/>
                    </a:p>
                    <a:p>
                      <a:pPr algn="l">
                        <a:lnSpc>
                          <a:spcPct val="150000"/>
                        </a:lnSpc>
                      </a:pPr>
                      <a:endParaRPr lang="en-US" sz="1400" dirty="0"/>
                    </a:p>
                  </a:txBody>
                  <a:tcPr marR="182880">
                    <a:lnL w="12700" cap="flat" cmpd="sng" algn="ctr">
                      <a:solidFill>
                        <a:schemeClr val="tx2"/>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24682357"/>
                  </a:ext>
                </a:extLst>
              </a:tr>
              <a:tr h="419757">
                <a:tc>
                  <a:txBody>
                    <a:bodyPr/>
                    <a:lstStyle/>
                    <a:p>
                      <a:pPr algn="ctr"/>
                      <a:r>
                        <a:rPr lang="en-US" sz="1200" dirty="0">
                          <a:solidFill>
                            <a:schemeClr val="bg1"/>
                          </a:solidFill>
                        </a:rPr>
                        <a:t>MAY</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lang="en-US" sz="1400" dirty="0">
                          <a:solidFill>
                            <a:schemeClr val="tx1"/>
                          </a:solidFill>
                        </a:rPr>
                        <a:t>National 529 Day</a:t>
                      </a:r>
                    </a:p>
                    <a:p>
                      <a:pPr algn="l">
                        <a:lnSpc>
                          <a:spcPct val="150000"/>
                        </a:lnSpc>
                      </a:pPr>
                      <a:r>
                        <a:rPr lang="en-US" sz="1400" dirty="0">
                          <a:solidFill>
                            <a:schemeClr val="tx1"/>
                          </a:solidFill>
                        </a:rPr>
                        <a:t>Balancing Money and Mind</a:t>
                      </a:r>
                    </a:p>
                    <a:p>
                      <a:pPr algn="l">
                        <a:lnSpc>
                          <a:spcPct val="150000"/>
                        </a:lnSpc>
                      </a:pPr>
                      <a:r>
                        <a:rPr lang="en-US" sz="1400" dirty="0">
                          <a:solidFill>
                            <a:schemeClr val="tx1"/>
                          </a:solidFill>
                        </a:rPr>
                        <a:t>Uncomfortable Money Conversations</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algn="l"/>
                      <a:endParaRPr lang="en-US" sz="1100" dirty="0"/>
                    </a:p>
                  </a:txBody>
                  <a:tcPr marL="182880" marR="182880" anchor="ctr">
                    <a:lnL w="12700" cap="flat" cmpd="sng" algn="ctr">
                      <a:solidFill>
                        <a:schemeClr val="tx2"/>
                      </a:solidFill>
                      <a:prstDash val="solid"/>
                      <a:round/>
                      <a:headEnd type="none" w="med" len="med"/>
                      <a:tailEnd type="none" w="med" len="med"/>
                    </a:lnL>
                    <a:lnR w="9525" cap="flat" cmpd="sng" algn="ctr">
                      <a:solidFill>
                        <a:schemeClr val="bg2">
                          <a:lumMod val="75000"/>
                        </a:schemeClr>
                      </a:solid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334279424"/>
                  </a:ext>
                </a:extLst>
              </a:tr>
              <a:tr h="524695">
                <a:tc>
                  <a:txBody>
                    <a:bodyPr/>
                    <a:lstStyle/>
                    <a:p>
                      <a:pPr algn="ctr"/>
                      <a:r>
                        <a:rPr lang="en-US" sz="1200" dirty="0">
                          <a:solidFill>
                            <a:schemeClr val="bg1"/>
                          </a:solidFill>
                        </a:rPr>
                        <a:t>JUN</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50000"/>
                        </a:lnSpc>
                        <a:buFont typeface="Arial" panose="020B0604020202020204" pitchFamily="34" charset="0"/>
                        <a:buNone/>
                      </a:pPr>
                      <a:r>
                        <a:rPr lang="en-US" sz="1400" dirty="0">
                          <a:solidFill>
                            <a:schemeClr val="tx1"/>
                          </a:solidFill>
                        </a:rPr>
                        <a:t>Home Sweet Home</a:t>
                      </a:r>
                    </a:p>
                    <a:p>
                      <a:pPr marL="0" indent="0" algn="l">
                        <a:lnSpc>
                          <a:spcPct val="150000"/>
                        </a:lnSpc>
                        <a:buFont typeface="Arial" panose="020B0604020202020204" pitchFamily="34" charset="0"/>
                        <a:buNone/>
                      </a:pPr>
                      <a:r>
                        <a:rPr lang="en-US" sz="1400" dirty="0">
                          <a:solidFill>
                            <a:schemeClr val="tx1"/>
                          </a:solidFill>
                        </a:rPr>
                        <a:t>Retirement Series</a:t>
                      </a:r>
                    </a:p>
                    <a:p>
                      <a:pPr marL="0" indent="0" algn="l">
                        <a:lnSpc>
                          <a:spcPct val="150000"/>
                        </a:lnSpc>
                        <a:buFont typeface="Arial" panose="020B0604020202020204" pitchFamily="34" charset="0"/>
                        <a:buNone/>
                      </a:pPr>
                      <a:r>
                        <a:rPr lang="en-US" sz="1400" dirty="0">
                          <a:solidFill>
                            <a:schemeClr val="tx1"/>
                          </a:solidFill>
                        </a:rPr>
                        <a:t>Smart Borrowing</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indent="0" algn="l">
                        <a:buFont typeface="Arial" panose="020B0604020202020204" pitchFamily="34" charset="0"/>
                        <a:buNone/>
                      </a:pPr>
                      <a:endParaRPr lang="en-US" sz="1100" dirty="0"/>
                    </a:p>
                  </a:txBody>
                  <a:tcPr marL="182880" marR="182880" anchor="ctr">
                    <a:lnL w="12700" cap="flat" cmpd="sng" algn="ctr">
                      <a:solidFill>
                        <a:schemeClr val="tx2"/>
                      </a:solidFill>
                      <a:prstDash val="solid"/>
                      <a:round/>
                      <a:headEnd type="none" w="med" len="med"/>
                      <a:tailEnd type="none" w="med" len="med"/>
                    </a:lnL>
                    <a:lnR w="9525" cap="flat" cmpd="sng" algn="ctr">
                      <a:solidFill>
                        <a:schemeClr val="bg2">
                          <a:lumMod val="75000"/>
                        </a:schemeClr>
                      </a:solid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078058074"/>
                  </a:ext>
                </a:extLst>
              </a:tr>
            </a:tbl>
          </a:graphicData>
        </a:graphic>
      </p:graphicFrame>
      <p:sp>
        <p:nvSpPr>
          <p:cNvPr id="20" name="Slide Number Placeholder 19">
            <a:extLst>
              <a:ext uri="{FF2B5EF4-FFF2-40B4-BE49-F238E27FC236}">
                <a16:creationId xmlns:a16="http://schemas.microsoft.com/office/drawing/2014/main" id="{7313EB9E-2A84-27B7-75D3-F266A25716EA}"/>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39</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3" name="Title 22">
            <a:extLst>
              <a:ext uri="{FF2B5EF4-FFF2-40B4-BE49-F238E27FC236}">
                <a16:creationId xmlns:a16="http://schemas.microsoft.com/office/drawing/2014/main" id="{0755956F-FAC9-0E58-A007-537B298DBEDA}"/>
              </a:ext>
            </a:extLst>
          </p:cNvPr>
          <p:cNvSpPr>
            <a:spLocks noGrp="1"/>
          </p:cNvSpPr>
          <p:nvPr>
            <p:ph type="title"/>
          </p:nvPr>
        </p:nvSpPr>
        <p:spPr/>
        <p:txBody>
          <a:bodyPr/>
          <a:lstStyle/>
          <a:p>
            <a:pPr lvl="0"/>
            <a:r>
              <a:rPr lang="en-US" sz="3200" noProof="0" dirty="0"/>
              <a:t>2025 financial wellness calendar</a:t>
            </a:r>
            <a:endParaRPr lang="en-US" sz="3200" dirty="0"/>
          </a:p>
        </p:txBody>
      </p:sp>
      <p:pic>
        <p:nvPicPr>
          <p:cNvPr id="9" name="Picture 8">
            <a:extLst>
              <a:ext uri="{FF2B5EF4-FFF2-40B4-BE49-F238E27FC236}">
                <a16:creationId xmlns:a16="http://schemas.microsoft.com/office/drawing/2014/main" id="{EC5242E5-9A41-CDE3-BDAF-67CEEB4D69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8126" y="2099377"/>
            <a:ext cx="228600" cy="228600"/>
          </a:xfrm>
          <a:prstGeom prst="rect">
            <a:avLst/>
          </a:prstGeom>
        </p:spPr>
      </p:pic>
      <p:pic>
        <p:nvPicPr>
          <p:cNvPr id="10" name="Picture 9">
            <a:extLst>
              <a:ext uri="{FF2B5EF4-FFF2-40B4-BE49-F238E27FC236}">
                <a16:creationId xmlns:a16="http://schemas.microsoft.com/office/drawing/2014/main" id="{C052F13C-F283-460B-00EB-E824E79ABC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8125" y="3442813"/>
            <a:ext cx="228600" cy="228600"/>
          </a:xfrm>
          <a:prstGeom prst="rect">
            <a:avLst/>
          </a:prstGeom>
        </p:spPr>
      </p:pic>
      <p:pic>
        <p:nvPicPr>
          <p:cNvPr id="13" name="Picture 12">
            <a:extLst>
              <a:ext uri="{FF2B5EF4-FFF2-40B4-BE49-F238E27FC236}">
                <a16:creationId xmlns:a16="http://schemas.microsoft.com/office/drawing/2014/main" id="{76B48DA2-783D-D30D-8DC0-5A2E6262FD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05976" y="1993328"/>
            <a:ext cx="228600" cy="228600"/>
          </a:xfrm>
          <a:prstGeom prst="rect">
            <a:avLst/>
          </a:prstGeom>
        </p:spPr>
      </p:pic>
      <p:pic>
        <p:nvPicPr>
          <p:cNvPr id="14" name="Picture 13">
            <a:extLst>
              <a:ext uri="{FF2B5EF4-FFF2-40B4-BE49-F238E27FC236}">
                <a16:creationId xmlns:a16="http://schemas.microsoft.com/office/drawing/2014/main" id="{1E7412CD-D773-319A-0A89-CD721B4159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05976" y="3946487"/>
            <a:ext cx="228600" cy="228600"/>
          </a:xfrm>
          <a:prstGeom prst="rect">
            <a:avLst/>
          </a:prstGeom>
        </p:spPr>
      </p:pic>
      <p:pic>
        <p:nvPicPr>
          <p:cNvPr id="15" name="Picture 14">
            <a:extLst>
              <a:ext uri="{FF2B5EF4-FFF2-40B4-BE49-F238E27FC236}">
                <a16:creationId xmlns:a16="http://schemas.microsoft.com/office/drawing/2014/main" id="{A850E82D-328C-324B-DBF6-F494B02A2D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97999" y="4997592"/>
            <a:ext cx="228600" cy="228600"/>
          </a:xfrm>
          <a:prstGeom prst="rect">
            <a:avLst/>
          </a:prstGeom>
        </p:spPr>
      </p:pic>
      <p:pic>
        <p:nvPicPr>
          <p:cNvPr id="29" name="Picture 28">
            <a:extLst>
              <a:ext uri="{FF2B5EF4-FFF2-40B4-BE49-F238E27FC236}">
                <a16:creationId xmlns:a16="http://schemas.microsoft.com/office/drawing/2014/main" id="{327CE9BF-3922-502A-8F84-E1C63681823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6711" y="3178460"/>
            <a:ext cx="171429" cy="137160"/>
          </a:xfrm>
          <a:prstGeom prst="rect">
            <a:avLst/>
          </a:prstGeom>
        </p:spPr>
      </p:pic>
      <p:pic>
        <p:nvPicPr>
          <p:cNvPr id="30" name="Picture 29">
            <a:extLst>
              <a:ext uri="{FF2B5EF4-FFF2-40B4-BE49-F238E27FC236}">
                <a16:creationId xmlns:a16="http://schemas.microsoft.com/office/drawing/2014/main" id="{A48991C8-4277-11C2-70AA-8D99C463D7A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00986" y="2525154"/>
            <a:ext cx="182880" cy="182880"/>
          </a:xfrm>
          <a:prstGeom prst="rect">
            <a:avLst/>
          </a:prstGeom>
        </p:spPr>
      </p:pic>
      <p:pic>
        <p:nvPicPr>
          <p:cNvPr id="35" name="Picture 34">
            <a:extLst>
              <a:ext uri="{FF2B5EF4-FFF2-40B4-BE49-F238E27FC236}">
                <a16:creationId xmlns:a16="http://schemas.microsoft.com/office/drawing/2014/main" id="{62394C20-D8D3-C936-643F-80C3861865C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00986" y="4156221"/>
            <a:ext cx="182880" cy="182880"/>
          </a:xfrm>
          <a:prstGeom prst="rect">
            <a:avLst/>
          </a:prstGeom>
        </p:spPr>
      </p:pic>
      <p:pic>
        <p:nvPicPr>
          <p:cNvPr id="36" name="Picture 35">
            <a:extLst>
              <a:ext uri="{FF2B5EF4-FFF2-40B4-BE49-F238E27FC236}">
                <a16:creationId xmlns:a16="http://schemas.microsoft.com/office/drawing/2014/main" id="{BC4C4631-2BEE-C677-ADDC-946C8E2DF90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29280" y="3375438"/>
            <a:ext cx="171429" cy="137160"/>
          </a:xfrm>
          <a:prstGeom prst="rect">
            <a:avLst/>
          </a:prstGeom>
        </p:spPr>
      </p:pic>
      <p:pic>
        <p:nvPicPr>
          <p:cNvPr id="37" name="Picture 36">
            <a:extLst>
              <a:ext uri="{FF2B5EF4-FFF2-40B4-BE49-F238E27FC236}">
                <a16:creationId xmlns:a16="http://schemas.microsoft.com/office/drawing/2014/main" id="{E6A1634F-3DA1-2E5E-B183-6F4E10E897D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29280" y="4379273"/>
            <a:ext cx="171429" cy="137160"/>
          </a:xfrm>
          <a:prstGeom prst="rect">
            <a:avLst/>
          </a:prstGeom>
        </p:spPr>
      </p:pic>
      <p:pic>
        <p:nvPicPr>
          <p:cNvPr id="38" name="Picture 37">
            <a:extLst>
              <a:ext uri="{FF2B5EF4-FFF2-40B4-BE49-F238E27FC236}">
                <a16:creationId xmlns:a16="http://schemas.microsoft.com/office/drawing/2014/main" id="{E3AC309B-5D4A-512A-F82A-EC1AA6445F5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23554" y="4688260"/>
            <a:ext cx="182880" cy="182880"/>
          </a:xfrm>
          <a:prstGeom prst="rect">
            <a:avLst/>
          </a:prstGeom>
        </p:spPr>
      </p:pic>
      <p:grpSp>
        <p:nvGrpSpPr>
          <p:cNvPr id="3" name="Group 2">
            <a:extLst>
              <a:ext uri="{FF2B5EF4-FFF2-40B4-BE49-F238E27FC236}">
                <a16:creationId xmlns:a16="http://schemas.microsoft.com/office/drawing/2014/main" id="{774B1FDA-0A19-18D9-A643-617F58C20F92}"/>
              </a:ext>
            </a:extLst>
          </p:cNvPr>
          <p:cNvGrpSpPr/>
          <p:nvPr/>
        </p:nvGrpSpPr>
        <p:grpSpPr>
          <a:xfrm>
            <a:off x="1536785" y="5882229"/>
            <a:ext cx="2413221" cy="276999"/>
            <a:chOff x="6282286" y="171541"/>
            <a:chExt cx="2413221" cy="276999"/>
          </a:xfrm>
        </p:grpSpPr>
        <p:pic>
          <p:nvPicPr>
            <p:cNvPr id="8" name="Picture 7">
              <a:extLst>
                <a:ext uri="{FF2B5EF4-FFF2-40B4-BE49-F238E27FC236}">
                  <a16:creationId xmlns:a16="http://schemas.microsoft.com/office/drawing/2014/main" id="{088198BF-8E84-C4B0-6741-0849D33DC30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82286" y="172880"/>
              <a:ext cx="274320" cy="274320"/>
            </a:xfrm>
            <a:prstGeom prst="rect">
              <a:avLst/>
            </a:prstGeom>
          </p:spPr>
        </p:pic>
        <p:sp>
          <p:nvSpPr>
            <p:cNvPr id="43" name="TextBox 42">
              <a:extLst>
                <a:ext uri="{FF2B5EF4-FFF2-40B4-BE49-F238E27FC236}">
                  <a16:creationId xmlns:a16="http://schemas.microsoft.com/office/drawing/2014/main" id="{A69F939C-8209-7F31-EE4C-FBD383614568}"/>
                </a:ext>
              </a:extLst>
            </p:cNvPr>
            <p:cNvSpPr txBox="1"/>
            <p:nvPr/>
          </p:nvSpPr>
          <p:spPr>
            <a:xfrm>
              <a:off x="6544490" y="171541"/>
              <a:ext cx="2151017" cy="276999"/>
            </a:xfrm>
            <a:prstGeom prst="rect">
              <a:avLst/>
            </a:prstGeom>
            <a:noFill/>
          </p:spPr>
          <p:txBody>
            <a:bodyPr wrap="square" rtlCol="0">
              <a:spAutoFit/>
            </a:bodyPr>
            <a:lstStyle/>
            <a:p>
              <a:r>
                <a:rPr lang="en-US" sz="1200" dirty="0"/>
                <a:t>Money Minutes Series</a:t>
              </a:r>
            </a:p>
          </p:txBody>
        </p:sp>
      </p:grpSp>
      <p:grpSp>
        <p:nvGrpSpPr>
          <p:cNvPr id="44" name="Group 43">
            <a:extLst>
              <a:ext uri="{FF2B5EF4-FFF2-40B4-BE49-F238E27FC236}">
                <a16:creationId xmlns:a16="http://schemas.microsoft.com/office/drawing/2014/main" id="{F2747307-B7FD-545C-4240-C2C18D525C18}"/>
              </a:ext>
            </a:extLst>
          </p:cNvPr>
          <p:cNvGrpSpPr/>
          <p:nvPr/>
        </p:nvGrpSpPr>
        <p:grpSpPr>
          <a:xfrm>
            <a:off x="5956031" y="5882229"/>
            <a:ext cx="2389402" cy="276999"/>
            <a:chOff x="6306106" y="810452"/>
            <a:chExt cx="2389402" cy="276999"/>
          </a:xfrm>
        </p:grpSpPr>
        <p:pic>
          <p:nvPicPr>
            <p:cNvPr id="45" name="Picture 44">
              <a:extLst>
                <a:ext uri="{FF2B5EF4-FFF2-40B4-BE49-F238E27FC236}">
                  <a16:creationId xmlns:a16="http://schemas.microsoft.com/office/drawing/2014/main" id="{90D31E6A-3A10-3297-3FF2-9A83A0C96B8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06106" y="834651"/>
              <a:ext cx="228600" cy="228600"/>
            </a:xfrm>
            <a:prstGeom prst="rect">
              <a:avLst/>
            </a:prstGeom>
          </p:spPr>
        </p:pic>
        <p:sp>
          <p:nvSpPr>
            <p:cNvPr id="46" name="TextBox 45">
              <a:extLst>
                <a:ext uri="{FF2B5EF4-FFF2-40B4-BE49-F238E27FC236}">
                  <a16:creationId xmlns:a16="http://schemas.microsoft.com/office/drawing/2014/main" id="{E74DC8BE-7AEB-2E3D-0A8D-F5015D8F4C25}"/>
                </a:ext>
              </a:extLst>
            </p:cNvPr>
            <p:cNvSpPr txBox="1"/>
            <p:nvPr/>
          </p:nvSpPr>
          <p:spPr>
            <a:xfrm>
              <a:off x="6544491" y="810452"/>
              <a:ext cx="2151017" cy="276999"/>
            </a:xfrm>
            <a:prstGeom prst="rect">
              <a:avLst/>
            </a:prstGeom>
            <a:noFill/>
          </p:spPr>
          <p:txBody>
            <a:bodyPr wrap="square" rtlCol="0">
              <a:spAutoFit/>
            </a:bodyPr>
            <a:lstStyle/>
            <a:p>
              <a:r>
                <a:rPr lang="en-US" sz="1200" dirty="0"/>
                <a:t>Retirement Readiness Series</a:t>
              </a:r>
            </a:p>
          </p:txBody>
        </p:sp>
      </p:grpSp>
      <p:grpSp>
        <p:nvGrpSpPr>
          <p:cNvPr id="47" name="Group 46">
            <a:extLst>
              <a:ext uri="{FF2B5EF4-FFF2-40B4-BE49-F238E27FC236}">
                <a16:creationId xmlns:a16="http://schemas.microsoft.com/office/drawing/2014/main" id="{DD967DB0-D261-4B71-D67B-A004C1113A32}"/>
              </a:ext>
            </a:extLst>
          </p:cNvPr>
          <p:cNvGrpSpPr/>
          <p:nvPr/>
        </p:nvGrpSpPr>
        <p:grpSpPr>
          <a:xfrm>
            <a:off x="3768166" y="5882229"/>
            <a:ext cx="2379308" cy="276999"/>
            <a:chOff x="6316199" y="513980"/>
            <a:chExt cx="2379308" cy="276999"/>
          </a:xfrm>
        </p:grpSpPr>
        <p:pic>
          <p:nvPicPr>
            <p:cNvPr id="48" name="Picture 47">
              <a:extLst>
                <a:ext uri="{FF2B5EF4-FFF2-40B4-BE49-F238E27FC236}">
                  <a16:creationId xmlns:a16="http://schemas.microsoft.com/office/drawing/2014/main" id="{6A53B4AD-6818-2093-C8BA-4EEAB6EC806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16199" y="560146"/>
              <a:ext cx="230804" cy="184666"/>
            </a:xfrm>
            <a:prstGeom prst="rect">
              <a:avLst/>
            </a:prstGeom>
          </p:spPr>
        </p:pic>
        <p:sp>
          <p:nvSpPr>
            <p:cNvPr id="49" name="TextBox 48">
              <a:extLst>
                <a:ext uri="{FF2B5EF4-FFF2-40B4-BE49-F238E27FC236}">
                  <a16:creationId xmlns:a16="http://schemas.microsoft.com/office/drawing/2014/main" id="{924CFF1C-CE35-0224-270D-88133486F723}"/>
                </a:ext>
              </a:extLst>
            </p:cNvPr>
            <p:cNvSpPr txBox="1"/>
            <p:nvPr/>
          </p:nvSpPr>
          <p:spPr>
            <a:xfrm>
              <a:off x="6544490" y="513980"/>
              <a:ext cx="2151017" cy="276999"/>
            </a:xfrm>
            <a:prstGeom prst="rect">
              <a:avLst/>
            </a:prstGeom>
            <a:noFill/>
          </p:spPr>
          <p:txBody>
            <a:bodyPr wrap="square" rtlCol="0">
              <a:spAutoFit/>
            </a:bodyPr>
            <a:lstStyle/>
            <a:p>
              <a:r>
                <a:rPr lang="en-US" sz="1200" dirty="0"/>
                <a:t>Interactive Panel Session</a:t>
              </a:r>
            </a:p>
          </p:txBody>
        </p:sp>
      </p:grpSp>
      <p:pic>
        <p:nvPicPr>
          <p:cNvPr id="2" name="Picture 1">
            <a:extLst>
              <a:ext uri="{FF2B5EF4-FFF2-40B4-BE49-F238E27FC236}">
                <a16:creationId xmlns:a16="http://schemas.microsoft.com/office/drawing/2014/main" id="{722A54D8-F123-305A-5257-C6E7800B19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8125" y="4465111"/>
            <a:ext cx="228600" cy="228600"/>
          </a:xfrm>
          <a:prstGeom prst="rect">
            <a:avLst/>
          </a:prstGeom>
        </p:spPr>
      </p:pic>
      <p:pic>
        <p:nvPicPr>
          <p:cNvPr id="4" name="Picture 3">
            <a:extLst>
              <a:ext uri="{FF2B5EF4-FFF2-40B4-BE49-F238E27FC236}">
                <a16:creationId xmlns:a16="http://schemas.microsoft.com/office/drawing/2014/main" id="{3DA699AF-7080-ABCD-8590-4FE61C35FEBC}"/>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862495" y="2846160"/>
            <a:ext cx="238865" cy="191116"/>
          </a:xfrm>
          <a:prstGeom prst="rect">
            <a:avLst/>
          </a:prstGeom>
        </p:spPr>
      </p:pic>
      <p:grpSp>
        <p:nvGrpSpPr>
          <p:cNvPr id="11" name="Group 10">
            <a:extLst>
              <a:ext uri="{FF2B5EF4-FFF2-40B4-BE49-F238E27FC236}">
                <a16:creationId xmlns:a16="http://schemas.microsoft.com/office/drawing/2014/main" id="{A54E31B1-605A-AC26-1B6D-8B8C032B6F39}"/>
              </a:ext>
            </a:extLst>
          </p:cNvPr>
          <p:cNvGrpSpPr/>
          <p:nvPr/>
        </p:nvGrpSpPr>
        <p:grpSpPr>
          <a:xfrm>
            <a:off x="8345433" y="5885110"/>
            <a:ext cx="2425336" cy="276999"/>
            <a:chOff x="9392694" y="5885110"/>
            <a:chExt cx="2425336" cy="276999"/>
          </a:xfrm>
        </p:grpSpPr>
        <p:pic>
          <p:nvPicPr>
            <p:cNvPr id="5" name="Picture 4">
              <a:extLst>
                <a:ext uri="{FF2B5EF4-FFF2-40B4-BE49-F238E27FC236}">
                  <a16:creationId xmlns:a16="http://schemas.microsoft.com/office/drawing/2014/main" id="{0070B568-1DBD-DC1B-0EFD-FE1247C8FC58}"/>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9392694" y="5910986"/>
              <a:ext cx="274319" cy="219483"/>
            </a:xfrm>
            <a:prstGeom prst="rect">
              <a:avLst/>
            </a:prstGeom>
          </p:spPr>
        </p:pic>
        <p:sp>
          <p:nvSpPr>
            <p:cNvPr id="6" name="TextBox 5">
              <a:extLst>
                <a:ext uri="{FF2B5EF4-FFF2-40B4-BE49-F238E27FC236}">
                  <a16:creationId xmlns:a16="http://schemas.microsoft.com/office/drawing/2014/main" id="{1C17017F-BE6E-0B6D-7ED3-51E8874174B7}"/>
                </a:ext>
              </a:extLst>
            </p:cNvPr>
            <p:cNvSpPr txBox="1"/>
            <p:nvPr/>
          </p:nvSpPr>
          <p:spPr>
            <a:xfrm>
              <a:off x="9667013" y="5885110"/>
              <a:ext cx="2151017" cy="276999"/>
            </a:xfrm>
            <a:prstGeom prst="rect">
              <a:avLst/>
            </a:prstGeom>
            <a:noFill/>
          </p:spPr>
          <p:txBody>
            <a:bodyPr wrap="square" rtlCol="0">
              <a:spAutoFit/>
            </a:bodyPr>
            <a:lstStyle/>
            <a:p>
              <a:r>
                <a:rPr lang="en-US" sz="1200" dirty="0"/>
                <a:t>Global Equity Education Event</a:t>
              </a:r>
            </a:p>
          </p:txBody>
        </p:sp>
      </p:grpSp>
      <p:pic>
        <p:nvPicPr>
          <p:cNvPr id="16" name="Picture 15">
            <a:extLst>
              <a:ext uri="{FF2B5EF4-FFF2-40B4-BE49-F238E27FC236}">
                <a16:creationId xmlns:a16="http://schemas.microsoft.com/office/drawing/2014/main" id="{32E7786C-A6E1-53F3-B4E9-F5436EB1763F}"/>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6697999" y="2957969"/>
            <a:ext cx="238865" cy="191116"/>
          </a:xfrm>
          <a:prstGeom prst="rect">
            <a:avLst/>
          </a:prstGeom>
        </p:spPr>
      </p:pic>
      <p:sp>
        <p:nvSpPr>
          <p:cNvPr id="17" name="TextBox 16">
            <a:extLst>
              <a:ext uri="{FF2B5EF4-FFF2-40B4-BE49-F238E27FC236}">
                <a16:creationId xmlns:a16="http://schemas.microsoft.com/office/drawing/2014/main" id="{B2C73E27-6370-B9DD-B351-EA059F19A04A}"/>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Equity clients only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FF0000"/>
                </a:solidFill>
                <a:latin typeface="Calibri Light" panose="020F0302020204030204" pitchFamily="34" charset="0"/>
                <a:cs typeface="Calibri Light" panose="020F0302020204030204" pitchFamily="34" charset="0"/>
              </a:rPr>
              <a:t>Alternate </a:t>
            </a: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DC/integrated or Lower mkt version available</a:t>
            </a:r>
          </a:p>
        </p:txBody>
      </p:sp>
    </p:spTree>
    <p:extLst>
      <p:ext uri="{BB962C8B-B14F-4D97-AF65-F5344CB8AC3E}">
        <p14:creationId xmlns:p14="http://schemas.microsoft.com/office/powerpoint/2010/main" val="366189211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Slide Number Placeholder 40">
            <a:extLst>
              <a:ext uri="{FF2B5EF4-FFF2-40B4-BE49-F238E27FC236}">
                <a16:creationId xmlns:a16="http://schemas.microsoft.com/office/drawing/2014/main" id="{B719E8A5-5DC5-F5AF-A71E-2F8BF3DA6E06}"/>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3" name="Title 2">
            <a:extLst>
              <a:ext uri="{FF2B5EF4-FFF2-40B4-BE49-F238E27FC236}">
                <a16:creationId xmlns:a16="http://schemas.microsoft.com/office/drawing/2014/main" id="{3422DCFF-1E28-803F-221C-B67FCB73B639}"/>
              </a:ext>
            </a:extLst>
          </p:cNvPr>
          <p:cNvSpPr>
            <a:spLocks noGrp="1"/>
          </p:cNvSpPr>
          <p:nvPr>
            <p:ph type="title"/>
          </p:nvPr>
        </p:nvSpPr>
        <p:spPr/>
        <p:txBody>
          <a:bodyPr/>
          <a:lstStyle/>
          <a:p>
            <a:r>
              <a:rPr lang="en-US" sz="3200"/>
              <a:t>Employee financial wellness is on the rise, but there’s more to do</a:t>
            </a:r>
            <a:endParaRPr lang="en-US" sz="3200" dirty="0"/>
          </a:p>
        </p:txBody>
      </p:sp>
      <p:grpSp>
        <p:nvGrpSpPr>
          <p:cNvPr id="17" name="Group 16">
            <a:extLst>
              <a:ext uri="{FF2B5EF4-FFF2-40B4-BE49-F238E27FC236}">
                <a16:creationId xmlns:a16="http://schemas.microsoft.com/office/drawing/2014/main" id="{9E32BB61-6D70-A9BA-C601-A1F56B435094}"/>
              </a:ext>
            </a:extLst>
          </p:cNvPr>
          <p:cNvGrpSpPr/>
          <p:nvPr/>
        </p:nvGrpSpPr>
        <p:grpSpPr>
          <a:xfrm>
            <a:off x="2038350" y="5113329"/>
            <a:ext cx="8115300" cy="880567"/>
            <a:chOff x="457200" y="4634263"/>
            <a:chExt cx="11138584" cy="880567"/>
          </a:xfrm>
        </p:grpSpPr>
        <p:sp>
          <p:nvSpPr>
            <p:cNvPr id="64" name="Rectangle 63">
              <a:extLst>
                <a:ext uri="{FF2B5EF4-FFF2-40B4-BE49-F238E27FC236}">
                  <a16:creationId xmlns:a16="http://schemas.microsoft.com/office/drawing/2014/main" id="{9501F1C6-BF1A-4AF2-9AA0-5DD1BCBB0D10}"/>
                </a:ext>
              </a:extLst>
            </p:cNvPr>
            <p:cNvSpPr/>
            <p:nvPr/>
          </p:nvSpPr>
          <p:spPr bwMode="auto">
            <a:xfrm>
              <a:off x="457200" y="4634263"/>
              <a:ext cx="11138584" cy="880567"/>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63" name="TextBox 62">
              <a:extLst>
                <a:ext uri="{FF2B5EF4-FFF2-40B4-BE49-F238E27FC236}">
                  <a16:creationId xmlns:a16="http://schemas.microsoft.com/office/drawing/2014/main" id="{3954BEEB-5E8D-889D-F1EA-8A6A5DCCC392}"/>
                </a:ext>
              </a:extLst>
            </p:cNvPr>
            <p:cNvSpPr txBox="1"/>
            <p:nvPr/>
          </p:nvSpPr>
          <p:spPr>
            <a:xfrm>
              <a:off x="654716" y="4717231"/>
              <a:ext cx="10735615" cy="741681"/>
            </a:xfrm>
            <a:prstGeom prst="rect">
              <a:avLst/>
            </a:prstGeom>
            <a:noFill/>
          </p:spPr>
          <p:txBody>
            <a:bodyPr wrap="square" lIns="0" tIns="0" rIns="0" bIns="0" rtlCol="0">
              <a:noAutofit/>
            </a:bodyPr>
            <a:lstStyle/>
            <a:p>
              <a:pPr marL="0" marR="0" lvl="0" indent="0" algn="ctr" defTabSz="457200" rtl="0" eaLnBrk="1" fontAlgn="auto" latinLnBrk="0" hangingPunct="1">
                <a:spcBef>
                  <a:spcPts val="0"/>
                </a:spcBef>
                <a:spcAft>
                  <a:spcPts val="1200"/>
                </a:spcAft>
                <a:buClrTx/>
                <a:buSzTx/>
                <a:buFontTx/>
                <a:buNone/>
                <a:tabLst/>
                <a:defRPr/>
              </a:pPr>
              <a:r>
                <a:rPr kumimoji="0" lang="en-US" sz="2200" b="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A holistic financial wellness program is still one of the best ways to support your employees’ financial well-being.</a:t>
              </a:r>
            </a:p>
          </p:txBody>
        </p:sp>
      </p:grpSp>
      <p:sp>
        <p:nvSpPr>
          <p:cNvPr id="66" name="TextBox 65">
            <a:extLst>
              <a:ext uri="{FF2B5EF4-FFF2-40B4-BE49-F238E27FC236}">
                <a16:creationId xmlns:a16="http://schemas.microsoft.com/office/drawing/2014/main" id="{B7B33A5A-01E1-4F0E-724B-0BB72AA84E65}"/>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DC/integrated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Refer to appendix for alternate Equity only version</a:t>
            </a:r>
          </a:p>
        </p:txBody>
      </p:sp>
      <p:grpSp>
        <p:nvGrpSpPr>
          <p:cNvPr id="2" name="Group 1">
            <a:extLst>
              <a:ext uri="{FF2B5EF4-FFF2-40B4-BE49-F238E27FC236}">
                <a16:creationId xmlns:a16="http://schemas.microsoft.com/office/drawing/2014/main" id="{9B2CE965-10AA-BFD3-0F5E-ED0F51C0F81E}"/>
              </a:ext>
            </a:extLst>
          </p:cNvPr>
          <p:cNvGrpSpPr/>
          <p:nvPr/>
        </p:nvGrpSpPr>
        <p:grpSpPr>
          <a:xfrm>
            <a:off x="435899" y="1567569"/>
            <a:ext cx="11231657" cy="3088227"/>
            <a:chOff x="435899" y="1567569"/>
            <a:chExt cx="11231657" cy="3088227"/>
          </a:xfrm>
        </p:grpSpPr>
        <p:grpSp>
          <p:nvGrpSpPr>
            <p:cNvPr id="4" name="Group 3">
              <a:extLst>
                <a:ext uri="{FF2B5EF4-FFF2-40B4-BE49-F238E27FC236}">
                  <a16:creationId xmlns:a16="http://schemas.microsoft.com/office/drawing/2014/main" id="{0C97563F-C0D7-14CB-7BA5-01DF2E5A5FBD}"/>
                </a:ext>
              </a:extLst>
            </p:cNvPr>
            <p:cNvGrpSpPr/>
            <p:nvPr/>
          </p:nvGrpSpPr>
          <p:grpSpPr>
            <a:xfrm>
              <a:off x="9311813" y="2131046"/>
              <a:ext cx="2355743" cy="1961273"/>
              <a:chOff x="132631" y="2290575"/>
              <a:chExt cx="2355743" cy="1961273"/>
            </a:xfrm>
          </p:grpSpPr>
          <p:sp>
            <p:nvSpPr>
              <p:cNvPr id="39" name="TextBox 38">
                <a:extLst>
                  <a:ext uri="{FF2B5EF4-FFF2-40B4-BE49-F238E27FC236}">
                    <a16:creationId xmlns:a16="http://schemas.microsoft.com/office/drawing/2014/main" id="{F9C8074F-44AC-8248-F8A5-145256F5F638}"/>
                  </a:ext>
                </a:extLst>
              </p:cNvPr>
              <p:cNvSpPr txBox="1"/>
              <p:nvPr/>
            </p:nvSpPr>
            <p:spPr>
              <a:xfrm>
                <a:off x="132631" y="2290575"/>
                <a:ext cx="2352035" cy="461665"/>
              </a:xfrm>
              <a:prstGeom prst="rect">
                <a:avLst/>
              </a:prstGeom>
              <a:noFill/>
            </p:spPr>
            <p:txBody>
              <a:bodyPr wrap="square" rtlCol="0">
                <a:spAutoFit/>
              </a:bodyPr>
              <a:lstStyle/>
              <a:p>
                <a:pPr algn="ctr"/>
                <a:r>
                  <a:rPr lang="en-US" sz="2400" b="1" dirty="0">
                    <a:solidFill>
                      <a:schemeClr val="accent3"/>
                    </a:solidFill>
                    <a:latin typeface="+mj-lt"/>
                  </a:rPr>
                  <a:t>Employees want</a:t>
                </a:r>
              </a:p>
            </p:txBody>
          </p:sp>
          <p:sp>
            <p:nvSpPr>
              <p:cNvPr id="40" name="TextBox 39">
                <a:extLst>
                  <a:ext uri="{FF2B5EF4-FFF2-40B4-BE49-F238E27FC236}">
                    <a16:creationId xmlns:a16="http://schemas.microsoft.com/office/drawing/2014/main" id="{9F7BD695-5FE9-593E-B778-7D1B7A46DC7C}"/>
                  </a:ext>
                </a:extLst>
              </p:cNvPr>
              <p:cNvSpPr txBox="1"/>
              <p:nvPr/>
            </p:nvSpPr>
            <p:spPr>
              <a:xfrm>
                <a:off x="136339" y="2805298"/>
                <a:ext cx="2352035" cy="1446550"/>
              </a:xfrm>
              <a:prstGeom prst="rect">
                <a:avLst/>
              </a:prstGeom>
              <a:noFill/>
            </p:spPr>
            <p:txBody>
              <a:bodyPr wrap="square" rtlCol="0">
                <a:spAutoFit/>
              </a:bodyPr>
              <a:lstStyle/>
              <a:p>
                <a:pPr algn="ctr"/>
                <a:r>
                  <a:rPr kumimoji="0" lang="en-US" sz="20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online tools with action steps</a:t>
                </a:r>
                <a:endPar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a:p>
                <a:pPr algn="ctr"/>
                <a:endPar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a:p>
                <a:pPr algn="ctr"/>
                <a:r>
                  <a:rPr kumimoji="0" lang="en-US" sz="20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help developing good habits</a:t>
                </a:r>
              </a:p>
            </p:txBody>
          </p:sp>
        </p:grpSp>
        <p:grpSp>
          <p:nvGrpSpPr>
            <p:cNvPr id="45" name="Group 44">
              <a:extLst>
                <a:ext uri="{FF2B5EF4-FFF2-40B4-BE49-F238E27FC236}">
                  <a16:creationId xmlns:a16="http://schemas.microsoft.com/office/drawing/2014/main" id="{5E20F6DC-1F10-1642-89F7-5BDC1742D9B7}"/>
                </a:ext>
              </a:extLst>
            </p:cNvPr>
            <p:cNvGrpSpPr/>
            <p:nvPr/>
          </p:nvGrpSpPr>
          <p:grpSpPr>
            <a:xfrm>
              <a:off x="5185523" y="1567569"/>
              <a:ext cx="4607593" cy="3088227"/>
              <a:chOff x="8104921" y="1186027"/>
              <a:chExt cx="4607593" cy="3088227"/>
            </a:xfrm>
          </p:grpSpPr>
          <p:graphicFrame>
            <p:nvGraphicFramePr>
              <p:cNvPr id="37" name="Chart 36">
                <a:extLst>
                  <a:ext uri="{FF2B5EF4-FFF2-40B4-BE49-F238E27FC236}">
                    <a16:creationId xmlns:a16="http://schemas.microsoft.com/office/drawing/2014/main" id="{11C3C122-F836-1A1D-C78A-F5623C3EC42F}"/>
                  </a:ext>
                </a:extLst>
              </p:cNvPr>
              <p:cNvGraphicFramePr/>
              <p:nvPr>
                <p:extLst>
                  <p:ext uri="{D42A27DB-BD31-4B8C-83A1-F6EECF244321}">
                    <p14:modId xmlns:p14="http://schemas.microsoft.com/office/powerpoint/2010/main" val="2159374976"/>
                  </p:ext>
                </p:extLst>
              </p:nvPr>
            </p:nvGraphicFramePr>
            <p:xfrm>
              <a:off x="8104921" y="1186027"/>
              <a:ext cx="4607593" cy="3088227"/>
            </p:xfrm>
            <a:graphic>
              <a:graphicData uri="http://schemas.openxmlformats.org/drawingml/2006/chart">
                <c:chart xmlns:c="http://schemas.openxmlformats.org/drawingml/2006/chart" xmlns:r="http://schemas.openxmlformats.org/officeDocument/2006/relationships" r:id="rId3"/>
              </a:graphicData>
            </a:graphic>
          </p:graphicFrame>
          <p:sp>
            <p:nvSpPr>
              <p:cNvPr id="38" name="TextBox 37">
                <a:extLst>
                  <a:ext uri="{FF2B5EF4-FFF2-40B4-BE49-F238E27FC236}">
                    <a16:creationId xmlns:a16="http://schemas.microsoft.com/office/drawing/2014/main" id="{20B10EE6-6E73-EE5A-4FDE-4A068340D6DB}"/>
                  </a:ext>
                </a:extLst>
              </p:cNvPr>
              <p:cNvSpPr txBox="1"/>
              <p:nvPr/>
            </p:nvSpPr>
            <p:spPr>
              <a:xfrm>
                <a:off x="9886853" y="2077762"/>
                <a:ext cx="1043729" cy="646331"/>
              </a:xfrm>
              <a:prstGeom prst="rect">
                <a:avLst/>
              </a:prstGeom>
              <a:noFill/>
            </p:spPr>
            <p:txBody>
              <a:bodyPr wrap="square" rtlCol="0">
                <a:spAutoFit/>
              </a:bodyPr>
              <a:lstStyle/>
              <a:p>
                <a:pPr algn="ctr"/>
                <a:r>
                  <a:rPr lang="en-US" sz="3600" dirty="0">
                    <a:solidFill>
                      <a:schemeClr val="accent3"/>
                    </a:solidFill>
                    <a:latin typeface="+mj-lt"/>
                  </a:rPr>
                  <a:t>66%</a:t>
                </a:r>
              </a:p>
            </p:txBody>
          </p:sp>
          <p:sp>
            <p:nvSpPr>
              <p:cNvPr id="44" name="TextBox 43">
                <a:extLst>
                  <a:ext uri="{FF2B5EF4-FFF2-40B4-BE49-F238E27FC236}">
                    <a16:creationId xmlns:a16="http://schemas.microsoft.com/office/drawing/2014/main" id="{3EEA01AD-2274-91E1-A3DB-7112C8D36FB4}"/>
                  </a:ext>
                </a:extLst>
              </p:cNvPr>
              <p:cNvSpPr txBox="1"/>
              <p:nvPr/>
            </p:nvSpPr>
            <p:spPr>
              <a:xfrm>
                <a:off x="9697865" y="2690336"/>
                <a:ext cx="1421704" cy="738664"/>
              </a:xfrm>
              <a:prstGeom prst="rect">
                <a:avLst/>
              </a:prstGeom>
              <a:noFill/>
            </p:spPr>
            <p:txBody>
              <a:bodyPr wrap="square" rtlCol="0">
                <a:spAutoFit/>
              </a:bodyPr>
              <a:lstStyle/>
              <a:p>
                <a:pPr algn="ctr"/>
                <a:r>
                  <a:rPr lang="en-US" sz="1400" dirty="0">
                    <a:latin typeface="Calibri Light" panose="020F0302020204030204" pitchFamily="34" charset="0"/>
                    <a:cs typeface="Calibri Light" panose="020F0302020204030204" pitchFamily="34" charset="0"/>
                  </a:rPr>
                  <a:t>Didn’t know HSAs could be invested</a:t>
                </a:r>
              </a:p>
            </p:txBody>
          </p:sp>
        </p:grpSp>
        <p:grpSp>
          <p:nvGrpSpPr>
            <p:cNvPr id="7" name="Group 6">
              <a:extLst>
                <a:ext uri="{FF2B5EF4-FFF2-40B4-BE49-F238E27FC236}">
                  <a16:creationId xmlns:a16="http://schemas.microsoft.com/office/drawing/2014/main" id="{4ABC05BC-1716-083D-C83F-E848661BA6E2}"/>
                </a:ext>
              </a:extLst>
            </p:cNvPr>
            <p:cNvGrpSpPr/>
            <p:nvPr/>
          </p:nvGrpSpPr>
          <p:grpSpPr>
            <a:xfrm>
              <a:off x="435899" y="2259507"/>
              <a:ext cx="2017197" cy="1704351"/>
              <a:chOff x="188249" y="2316213"/>
              <a:chExt cx="2149362" cy="1704351"/>
            </a:xfrm>
          </p:grpSpPr>
          <p:sp>
            <p:nvSpPr>
              <p:cNvPr id="8" name="TextBox 7">
                <a:extLst>
                  <a:ext uri="{FF2B5EF4-FFF2-40B4-BE49-F238E27FC236}">
                    <a16:creationId xmlns:a16="http://schemas.microsoft.com/office/drawing/2014/main" id="{EC2F9500-F398-F9A5-14A6-78853B28D852}"/>
                  </a:ext>
                </a:extLst>
              </p:cNvPr>
              <p:cNvSpPr txBox="1"/>
              <p:nvPr/>
            </p:nvSpPr>
            <p:spPr>
              <a:xfrm>
                <a:off x="677278" y="2316213"/>
                <a:ext cx="1171305" cy="646331"/>
              </a:xfrm>
              <a:prstGeom prst="rect">
                <a:avLst/>
              </a:prstGeom>
              <a:noFill/>
            </p:spPr>
            <p:txBody>
              <a:bodyPr wrap="square" rtlCol="0">
                <a:spAutoFit/>
              </a:bodyPr>
              <a:lstStyle/>
              <a:p>
                <a:pPr algn="ctr"/>
                <a:r>
                  <a:rPr lang="en-US" sz="3600" dirty="0">
                    <a:solidFill>
                      <a:schemeClr val="accent3"/>
                    </a:solidFill>
                    <a:latin typeface="+mj-lt"/>
                  </a:rPr>
                  <a:t>#1</a:t>
                </a:r>
              </a:p>
            </p:txBody>
          </p:sp>
          <p:sp>
            <p:nvSpPr>
              <p:cNvPr id="9" name="TextBox 8">
                <a:extLst>
                  <a:ext uri="{FF2B5EF4-FFF2-40B4-BE49-F238E27FC236}">
                    <a16:creationId xmlns:a16="http://schemas.microsoft.com/office/drawing/2014/main" id="{DF0FCE3D-2A89-2003-2A71-75F60F39731D}"/>
                  </a:ext>
                </a:extLst>
              </p:cNvPr>
              <p:cNvSpPr txBox="1"/>
              <p:nvPr/>
            </p:nvSpPr>
            <p:spPr>
              <a:xfrm>
                <a:off x="188249" y="3004901"/>
                <a:ext cx="2149362" cy="1015663"/>
              </a:xfrm>
              <a:prstGeom prst="rect">
                <a:avLst/>
              </a:prstGeom>
              <a:noFill/>
            </p:spPr>
            <p:txBody>
              <a:bodyPr wrap="square" rtlCol="0">
                <a:spAutoFit/>
              </a:bodyPr>
              <a:lstStyle/>
              <a:p>
                <a:pPr algn="ctr"/>
                <a:r>
                  <a:rPr kumimoji="0" lang="en-US" sz="20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Saving for retirement is still the priority</a:t>
                </a:r>
                <a:endParaRPr lang="en-US" sz="2000" dirty="0"/>
              </a:p>
            </p:txBody>
          </p:sp>
        </p:grpSp>
        <p:grpSp>
          <p:nvGrpSpPr>
            <p:cNvPr id="47" name="Group 46">
              <a:extLst>
                <a:ext uri="{FF2B5EF4-FFF2-40B4-BE49-F238E27FC236}">
                  <a16:creationId xmlns:a16="http://schemas.microsoft.com/office/drawing/2014/main" id="{42A8E86E-083D-2A12-3C91-39237BA10166}"/>
                </a:ext>
              </a:extLst>
            </p:cNvPr>
            <p:cNvGrpSpPr/>
            <p:nvPr/>
          </p:nvGrpSpPr>
          <p:grpSpPr>
            <a:xfrm>
              <a:off x="1869975" y="1567569"/>
              <a:ext cx="4607593" cy="3088227"/>
              <a:chOff x="1965225" y="1186027"/>
              <a:chExt cx="4607593" cy="3088227"/>
            </a:xfrm>
          </p:grpSpPr>
          <p:graphicFrame>
            <p:nvGraphicFramePr>
              <p:cNvPr id="26" name="Chart 25">
                <a:extLst>
                  <a:ext uri="{FF2B5EF4-FFF2-40B4-BE49-F238E27FC236}">
                    <a16:creationId xmlns:a16="http://schemas.microsoft.com/office/drawing/2014/main" id="{FA9DB623-54E7-0ED2-4256-DEE7C32870DD}"/>
                  </a:ext>
                </a:extLst>
              </p:cNvPr>
              <p:cNvGraphicFramePr/>
              <p:nvPr>
                <p:extLst>
                  <p:ext uri="{D42A27DB-BD31-4B8C-83A1-F6EECF244321}">
                    <p14:modId xmlns:p14="http://schemas.microsoft.com/office/powerpoint/2010/main" val="2682897332"/>
                  </p:ext>
                </p:extLst>
              </p:nvPr>
            </p:nvGraphicFramePr>
            <p:xfrm>
              <a:off x="1965225" y="1186027"/>
              <a:ext cx="4607593" cy="3088227"/>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a:extLst>
                  <a:ext uri="{FF2B5EF4-FFF2-40B4-BE49-F238E27FC236}">
                    <a16:creationId xmlns:a16="http://schemas.microsoft.com/office/drawing/2014/main" id="{2317FE7A-0BDC-8C42-E2E5-690AD3F1976E}"/>
                  </a:ext>
                </a:extLst>
              </p:cNvPr>
              <p:cNvSpPr txBox="1"/>
              <p:nvPr/>
            </p:nvSpPr>
            <p:spPr>
              <a:xfrm>
                <a:off x="3663696" y="2077762"/>
                <a:ext cx="1210650" cy="646332"/>
              </a:xfrm>
              <a:prstGeom prst="rect">
                <a:avLst/>
              </a:prstGeom>
              <a:noFill/>
            </p:spPr>
            <p:txBody>
              <a:bodyPr wrap="square" rtlCol="0">
                <a:spAutoFit/>
              </a:bodyPr>
              <a:lstStyle/>
              <a:p>
                <a:pPr algn="ctr"/>
                <a:r>
                  <a:rPr lang="en-US" sz="3600" dirty="0">
                    <a:solidFill>
                      <a:schemeClr val="accent3"/>
                    </a:solidFill>
                    <a:latin typeface="+mj-lt"/>
                  </a:rPr>
                  <a:t>34%</a:t>
                </a:r>
              </a:p>
            </p:txBody>
          </p:sp>
          <p:sp>
            <p:nvSpPr>
              <p:cNvPr id="42" name="TextBox 41">
                <a:extLst>
                  <a:ext uri="{FF2B5EF4-FFF2-40B4-BE49-F238E27FC236}">
                    <a16:creationId xmlns:a16="http://schemas.microsoft.com/office/drawing/2014/main" id="{7DE9E318-CEC8-A46E-BB66-485D197B07AE}"/>
                  </a:ext>
                </a:extLst>
              </p:cNvPr>
              <p:cNvSpPr txBox="1"/>
              <p:nvPr/>
            </p:nvSpPr>
            <p:spPr>
              <a:xfrm>
                <a:off x="3558169" y="2690336"/>
                <a:ext cx="1421704" cy="738664"/>
              </a:xfrm>
              <a:prstGeom prst="rect">
                <a:avLst/>
              </a:prstGeom>
              <a:noFill/>
            </p:spPr>
            <p:txBody>
              <a:bodyPr wrap="square" rtlCol="0">
                <a:spAutoFit/>
              </a:bodyPr>
              <a:lstStyle/>
              <a:p>
                <a:pPr algn="ctr"/>
                <a:r>
                  <a:rPr lang="en-US" sz="1400" dirty="0">
                    <a:latin typeface="Calibri Light" panose="020F0302020204030204" pitchFamily="34" charset="0"/>
                    <a:cs typeface="Calibri Light" panose="020F0302020204030204" pitchFamily="34" charset="0"/>
                  </a:rPr>
                  <a:t>Believe 401</a:t>
                </a:r>
                <a:r>
                  <a:rPr kumimoji="0" lang="en-US" sz="1400" b="0" i="0" u="none" strike="noStrike" kern="1200" cap="none" spc="0" normalizeH="0" baseline="0" noProof="0" dirty="0">
                    <a:ln>
                      <a:noFill/>
                    </a:ln>
                    <a:effectLst/>
                    <a:uLnTx/>
                    <a:uFillTx/>
                    <a:latin typeface="Calibri Light" panose="020F0302020204030204" pitchFamily="34" charset="0"/>
                    <a:cs typeface="Calibri Light" panose="020F0302020204030204" pitchFamily="34" charset="0"/>
                  </a:rPr>
                  <a:t>(k) won’t be enough for retirement</a:t>
                </a:r>
                <a:endParaRPr lang="en-US" sz="1400" dirty="0"/>
              </a:p>
            </p:txBody>
          </p:sp>
        </p:grpSp>
      </p:grpSp>
      <p:sp>
        <p:nvSpPr>
          <p:cNvPr id="5" name="TextBox 4">
            <a:extLst>
              <a:ext uri="{FF2B5EF4-FFF2-40B4-BE49-F238E27FC236}">
                <a16:creationId xmlns:a16="http://schemas.microsoft.com/office/drawing/2014/main" id="{45CFF7EF-B500-2438-FE9A-470C4C7D6C6E}"/>
              </a:ext>
            </a:extLst>
          </p:cNvPr>
          <p:cNvSpPr txBox="1"/>
          <p:nvPr/>
        </p:nvSpPr>
        <p:spPr>
          <a:xfrm>
            <a:off x="457199" y="6036422"/>
            <a:ext cx="2892176" cy="2308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effectLst/>
                <a:uLnTx/>
                <a:uFillTx/>
                <a:latin typeface="Calibri Light" panose="020F0302020204030204" pitchFamily="34" charset="0"/>
                <a:cs typeface="Calibri Light" panose="020F0302020204030204" pitchFamily="34" charset="0"/>
              </a:rPr>
              <a:t>Source: Bank of America 2024 Workplace Benefits Report</a:t>
            </a:r>
          </a:p>
        </p:txBody>
      </p:sp>
    </p:spTree>
    <p:extLst>
      <p:ext uri="{BB962C8B-B14F-4D97-AF65-F5344CB8AC3E}">
        <p14:creationId xmlns:p14="http://schemas.microsoft.com/office/powerpoint/2010/main" val="20383112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Table 5">
            <a:extLst>
              <a:ext uri="{FF2B5EF4-FFF2-40B4-BE49-F238E27FC236}">
                <a16:creationId xmlns:a16="http://schemas.microsoft.com/office/drawing/2014/main" id="{7DCFF1E2-44E0-8208-F648-42ACCF729770}"/>
              </a:ext>
            </a:extLst>
          </p:cNvPr>
          <p:cNvGraphicFramePr>
            <a:graphicFrameLocks noGrp="1"/>
          </p:cNvGraphicFramePr>
          <p:nvPr>
            <p:extLst>
              <p:ext uri="{D42A27DB-BD31-4B8C-83A1-F6EECF244321}">
                <p14:modId xmlns:p14="http://schemas.microsoft.com/office/powerpoint/2010/main" val="3120092303"/>
              </p:ext>
            </p:extLst>
          </p:nvPr>
        </p:nvGraphicFramePr>
        <p:xfrm>
          <a:off x="413428" y="1340007"/>
          <a:ext cx="5760720" cy="3004566"/>
        </p:xfrm>
        <a:graphic>
          <a:graphicData uri="http://schemas.openxmlformats.org/drawingml/2006/table">
            <a:tbl>
              <a:tblPr firstRow="1" bandRow="1">
                <a:tableStyleId>{2D5ABB26-0587-4C30-8999-92F81FD0307C}</a:tableStyleId>
              </a:tblPr>
              <a:tblGrid>
                <a:gridCol w="365760">
                  <a:extLst>
                    <a:ext uri="{9D8B030D-6E8A-4147-A177-3AD203B41FA5}">
                      <a16:colId xmlns:a16="http://schemas.microsoft.com/office/drawing/2014/main" val="4099938704"/>
                    </a:ext>
                  </a:extLst>
                </a:gridCol>
                <a:gridCol w="3749040">
                  <a:extLst>
                    <a:ext uri="{9D8B030D-6E8A-4147-A177-3AD203B41FA5}">
                      <a16:colId xmlns:a16="http://schemas.microsoft.com/office/drawing/2014/main" val="3876692166"/>
                    </a:ext>
                  </a:extLst>
                </a:gridCol>
                <a:gridCol w="1645920">
                  <a:extLst>
                    <a:ext uri="{9D8B030D-6E8A-4147-A177-3AD203B41FA5}">
                      <a16:colId xmlns:a16="http://schemas.microsoft.com/office/drawing/2014/main" val="2711583861"/>
                    </a:ext>
                  </a:extLst>
                </a:gridCol>
              </a:tblGrid>
              <a:tr h="278058">
                <a:tc>
                  <a:txBody>
                    <a:bodyPr/>
                    <a:lstStyle/>
                    <a:p>
                      <a:pPr algn="ctr"/>
                      <a:r>
                        <a:rPr lang="en-US" sz="1400" b="0" dirty="0">
                          <a:solidFill>
                            <a:srgbClr val="002060"/>
                          </a:solidFill>
                        </a:rPr>
                        <a:t>Q3</a:t>
                      </a:r>
                    </a:p>
                  </a:txBody>
                  <a:tcPr marL="0" marR="0" anchor="b">
                    <a:lnL w="12700" cap="flat" cmpd="sng" algn="ctr">
                      <a:noFill/>
                      <a:prstDash val="solid"/>
                      <a:round/>
                      <a:headEnd type="none" w="med" len="med"/>
                      <a:tailEnd type="none" w="med" len="med"/>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0" dirty="0">
                          <a:solidFill>
                            <a:srgbClr val="002060"/>
                          </a:solidFill>
                        </a:rPr>
                        <a:t>Events: Timing Your Retirement</a:t>
                      </a:r>
                    </a:p>
                  </a:txBody>
                  <a:tcPr marR="18288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400" b="0" dirty="0">
                          <a:solidFill>
                            <a:srgbClr val="002060"/>
                          </a:solidFill>
                        </a:rPr>
                        <a:t>Additional activities</a:t>
                      </a:r>
                    </a:p>
                  </a:txBody>
                  <a:tcPr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4814853"/>
                  </a:ext>
                </a:extLst>
              </a:tr>
              <a:tr h="419757">
                <a:tc>
                  <a:txBody>
                    <a:bodyPr/>
                    <a:lstStyle/>
                    <a:p>
                      <a:pPr algn="ctr"/>
                      <a:r>
                        <a:rPr lang="en-US" sz="1200" dirty="0">
                          <a:solidFill>
                            <a:schemeClr val="bg1"/>
                          </a:solidFill>
                        </a:rPr>
                        <a:t>JUL</a:t>
                      </a:r>
                    </a:p>
                  </a:txBody>
                  <a:tcPr marL="0" marR="0" anchor="ctr">
                    <a:lnL w="12700" cap="flat" cmpd="sng" algn="ctr">
                      <a:noFill/>
                      <a:prstDash val="solid"/>
                      <a:round/>
                      <a:headEnd type="none" w="med" len="med"/>
                      <a:tailEnd type="none" w="med" len="med"/>
                    </a:lnL>
                    <a:lnR>
                      <a:noFill/>
                    </a:lnR>
                    <a:lnT w="317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t>Women’s Roundtable</a:t>
                      </a:r>
                    </a:p>
                    <a:p>
                      <a:pPr algn="l">
                        <a:lnSpc>
                          <a:spcPct val="150000"/>
                        </a:lnSpc>
                      </a:pPr>
                      <a:r>
                        <a:rPr lang="en-US" sz="1400" b="1" dirty="0">
                          <a:solidFill>
                            <a:schemeClr val="tx1"/>
                          </a:solidFill>
                        </a:rPr>
                        <a:t>Get Ready for your Next Vesting Event</a:t>
                      </a:r>
                    </a:p>
                    <a:p>
                      <a:pPr algn="l">
                        <a:lnSpc>
                          <a:spcPct val="150000"/>
                        </a:lnSpc>
                      </a:pPr>
                      <a:r>
                        <a:rPr lang="en-US" sz="1400" dirty="0"/>
                        <a:t>Baby on Board</a:t>
                      </a:r>
                    </a:p>
                  </a:txBody>
                  <a:tcPr marL="365760" marR="0" anchor="ctr">
                    <a:lnL>
                      <a:noFill/>
                    </a:lnL>
                    <a:lnR w="12700"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endParaRPr lang="en-US" sz="1400" dirty="0"/>
                    </a:p>
                  </a:txBody>
                  <a:tcPr marR="182880">
                    <a:lnL w="12700" cap="flat" cmpd="sng" algn="ctr">
                      <a:solidFill>
                        <a:schemeClr val="tx2"/>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24682357"/>
                  </a:ext>
                </a:extLst>
              </a:tr>
              <a:tr h="419757">
                <a:tc>
                  <a:txBody>
                    <a:bodyPr/>
                    <a:lstStyle/>
                    <a:p>
                      <a:pPr algn="ctr"/>
                      <a:r>
                        <a:rPr lang="en-US" sz="1200" dirty="0">
                          <a:solidFill>
                            <a:schemeClr val="bg1"/>
                          </a:solidFill>
                        </a:rPr>
                        <a:t>AUG</a:t>
                      </a:r>
                    </a:p>
                  </a:txBody>
                  <a:tcPr marL="0" marR="0" anchor="ctr">
                    <a:lnL w="12700" cap="flat" cmpd="sng" algn="ctr">
                      <a:no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t>Making Your Money Last</a:t>
                      </a:r>
                    </a:p>
                    <a:p>
                      <a:pPr algn="l">
                        <a:lnSpc>
                          <a:spcPct val="150000"/>
                        </a:lnSpc>
                      </a:pPr>
                      <a:r>
                        <a:rPr lang="en-US" sz="1400" dirty="0"/>
                        <a:t>Financial Awareness Day</a:t>
                      </a:r>
                    </a:p>
                    <a:p>
                      <a:pPr algn="l">
                        <a:lnSpc>
                          <a:spcPct val="100000"/>
                        </a:lnSpc>
                        <a:spcBef>
                          <a:spcPts val="300"/>
                        </a:spcBef>
                      </a:pPr>
                      <a:r>
                        <a:rPr lang="en-US" sz="1400" dirty="0"/>
                        <a:t>Prepping Teens for Financial Independence</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algn="l"/>
                      <a:endParaRPr lang="en-US" sz="1100" dirty="0"/>
                    </a:p>
                  </a:txBody>
                  <a:tcPr marL="182880" marR="182880" anchor="ctr">
                    <a:lnL w="12700" cap="flat" cmpd="sng" algn="ctr">
                      <a:solidFill>
                        <a:schemeClr val="tx2"/>
                      </a:solidFill>
                      <a:prstDash val="solid"/>
                      <a:round/>
                      <a:headEnd type="none" w="med" len="med"/>
                      <a:tailEnd type="none" w="med" len="med"/>
                    </a:lnL>
                    <a:lnR w="9525" cap="flat" cmpd="sng" algn="ctr">
                      <a:solidFill>
                        <a:schemeClr val="bg2">
                          <a:lumMod val="75000"/>
                        </a:schemeClr>
                      </a:solid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334279424"/>
                  </a:ext>
                </a:extLst>
              </a:tr>
              <a:tr h="524695">
                <a:tc>
                  <a:txBody>
                    <a:bodyPr/>
                    <a:lstStyle/>
                    <a:p>
                      <a:pPr algn="ctr"/>
                      <a:r>
                        <a:rPr lang="en-US" sz="1200" dirty="0">
                          <a:solidFill>
                            <a:schemeClr val="bg1"/>
                          </a:solidFill>
                        </a:rPr>
                        <a:t>SEP</a:t>
                      </a:r>
                    </a:p>
                  </a:txBody>
                  <a:tcPr marL="0" marR="0" anchor="ctr">
                    <a:lnL w="12700" cap="flat" cmpd="sng" algn="ctr">
                      <a:no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l" defTabSz="6858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sz="1400" dirty="0"/>
                        <a:t>Hispanic Heritage Month (SP)</a:t>
                      </a:r>
                    </a:p>
                    <a:p>
                      <a:pPr marL="0" indent="0" algn="l">
                        <a:lnSpc>
                          <a:spcPct val="150000"/>
                        </a:lnSpc>
                        <a:buFont typeface="Arial" panose="020B0604020202020204" pitchFamily="34" charset="0"/>
                        <a:buNone/>
                      </a:pPr>
                      <a:r>
                        <a:rPr lang="en-US" sz="1400" dirty="0"/>
                        <a:t>Choosing Insurance Wisely</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indent="0" algn="l">
                        <a:buFont typeface="Arial" panose="020B0604020202020204" pitchFamily="34" charset="0"/>
                        <a:buNone/>
                      </a:pPr>
                      <a:endParaRPr lang="en-US" sz="1100" dirty="0"/>
                    </a:p>
                  </a:txBody>
                  <a:tcPr marL="182880" marR="182880" anchor="ctr">
                    <a:lnL w="12700" cap="flat" cmpd="sng" algn="ctr">
                      <a:solidFill>
                        <a:schemeClr val="tx2"/>
                      </a:solidFill>
                      <a:prstDash val="solid"/>
                      <a:round/>
                      <a:headEnd type="none" w="med" len="med"/>
                      <a:tailEnd type="none" w="med" len="med"/>
                    </a:lnL>
                    <a:lnR w="9525" cap="flat" cmpd="sng" algn="ctr">
                      <a:solidFill>
                        <a:schemeClr val="bg2">
                          <a:lumMod val="75000"/>
                        </a:schemeClr>
                      </a:solid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078058074"/>
                  </a:ext>
                </a:extLst>
              </a:tr>
            </a:tbl>
          </a:graphicData>
        </a:graphic>
      </p:graphicFrame>
      <p:graphicFrame>
        <p:nvGraphicFramePr>
          <p:cNvPr id="28" name="Table 5">
            <a:extLst>
              <a:ext uri="{FF2B5EF4-FFF2-40B4-BE49-F238E27FC236}">
                <a16:creationId xmlns:a16="http://schemas.microsoft.com/office/drawing/2014/main" id="{7F362CFE-164F-C327-5BF3-5F3DA3108B06}"/>
              </a:ext>
            </a:extLst>
          </p:cNvPr>
          <p:cNvGraphicFramePr>
            <a:graphicFrameLocks noGrp="1"/>
          </p:cNvGraphicFramePr>
          <p:nvPr>
            <p:extLst>
              <p:ext uri="{D42A27DB-BD31-4B8C-83A1-F6EECF244321}">
                <p14:modId xmlns:p14="http://schemas.microsoft.com/office/powerpoint/2010/main" val="3595658107"/>
              </p:ext>
            </p:extLst>
          </p:nvPr>
        </p:nvGraphicFramePr>
        <p:xfrm>
          <a:off x="6169772" y="1336921"/>
          <a:ext cx="5952744" cy="4006289"/>
        </p:xfrm>
        <a:graphic>
          <a:graphicData uri="http://schemas.openxmlformats.org/drawingml/2006/table">
            <a:tbl>
              <a:tblPr firstRow="1" bandRow="1">
                <a:tableStyleId>{2D5ABB26-0587-4C30-8999-92F81FD0307C}</a:tableStyleId>
              </a:tblPr>
              <a:tblGrid>
                <a:gridCol w="365760">
                  <a:extLst>
                    <a:ext uri="{9D8B030D-6E8A-4147-A177-3AD203B41FA5}">
                      <a16:colId xmlns:a16="http://schemas.microsoft.com/office/drawing/2014/main" val="4099938704"/>
                    </a:ext>
                  </a:extLst>
                </a:gridCol>
                <a:gridCol w="3941064">
                  <a:extLst>
                    <a:ext uri="{9D8B030D-6E8A-4147-A177-3AD203B41FA5}">
                      <a16:colId xmlns:a16="http://schemas.microsoft.com/office/drawing/2014/main" val="3876692166"/>
                    </a:ext>
                  </a:extLst>
                </a:gridCol>
                <a:gridCol w="1645920">
                  <a:extLst>
                    <a:ext uri="{9D8B030D-6E8A-4147-A177-3AD203B41FA5}">
                      <a16:colId xmlns:a16="http://schemas.microsoft.com/office/drawing/2014/main" val="2711583861"/>
                    </a:ext>
                  </a:extLst>
                </a:gridCol>
              </a:tblGrid>
              <a:tr h="310970">
                <a:tc>
                  <a:txBody>
                    <a:bodyPr/>
                    <a:lstStyle/>
                    <a:p>
                      <a:pPr algn="ctr"/>
                      <a:r>
                        <a:rPr lang="en-US" sz="1400" b="0" dirty="0">
                          <a:solidFill>
                            <a:srgbClr val="002060"/>
                          </a:solidFill>
                        </a:rPr>
                        <a:t>Q4</a:t>
                      </a:r>
                    </a:p>
                  </a:txBody>
                  <a:tcPr marL="0" marR="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0" dirty="0">
                          <a:solidFill>
                            <a:srgbClr val="002060"/>
                          </a:solidFill>
                        </a:rPr>
                        <a:t>Events: Transitioning Into Retirement</a:t>
                      </a:r>
                    </a:p>
                  </a:txBody>
                  <a:tcPr marR="18288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400" b="0" dirty="0">
                          <a:solidFill>
                            <a:srgbClr val="002060"/>
                          </a:solidFill>
                        </a:rPr>
                        <a:t>Additional activities</a:t>
                      </a:r>
                    </a:p>
                  </a:txBody>
                  <a:tcPr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4814853"/>
                  </a:ext>
                </a:extLst>
              </a:tr>
              <a:tr h="1092996">
                <a:tc>
                  <a:txBody>
                    <a:bodyPr/>
                    <a:lstStyle/>
                    <a:p>
                      <a:pPr algn="ctr"/>
                      <a:r>
                        <a:rPr lang="en-US" sz="1200" dirty="0">
                          <a:solidFill>
                            <a:schemeClr val="bg1"/>
                          </a:solidFill>
                        </a:rPr>
                        <a:t>OCT</a:t>
                      </a:r>
                    </a:p>
                  </a:txBody>
                  <a:tcPr marL="0" marR="0" anchor="ctr">
                    <a:lnL>
                      <a:noFill/>
                    </a:lnL>
                    <a:lnR>
                      <a:noFill/>
                    </a:lnR>
                    <a:lnT w="317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50000"/>
                        </a:lnSpc>
                        <a:buFont typeface="Arial" panose="020B0604020202020204" pitchFamily="34" charset="0"/>
                        <a:buNone/>
                      </a:pPr>
                      <a:r>
                        <a:rPr lang="en-US" sz="1400" dirty="0">
                          <a:solidFill>
                            <a:schemeClr val="tx1"/>
                          </a:solidFill>
                        </a:rPr>
                        <a:t>National Savings Day</a:t>
                      </a:r>
                    </a:p>
                    <a:p>
                      <a:pPr marL="0" indent="0" algn="l">
                        <a:lnSpc>
                          <a:spcPct val="150000"/>
                        </a:lnSpc>
                        <a:buFont typeface="Arial" panose="020B0604020202020204" pitchFamily="34" charset="0"/>
                        <a:buNone/>
                      </a:pPr>
                      <a:r>
                        <a:rPr lang="en-US" sz="1400" dirty="0">
                          <a:solidFill>
                            <a:schemeClr val="tx1"/>
                          </a:solidFill>
                        </a:rPr>
                        <a:t>Cyber Security Awareness Month</a:t>
                      </a:r>
                    </a:p>
                    <a:p>
                      <a:pPr marL="0" indent="0" algn="l">
                        <a:lnSpc>
                          <a:spcPct val="150000"/>
                        </a:lnSpc>
                        <a:buFont typeface="Arial" panose="020B0604020202020204" pitchFamily="34" charset="0"/>
                        <a:buNone/>
                      </a:pPr>
                      <a:r>
                        <a:rPr lang="en-US" sz="1400" dirty="0">
                          <a:solidFill>
                            <a:schemeClr val="tx1"/>
                          </a:solidFill>
                        </a:rPr>
                        <a:t>Pursuing Your Retirement</a:t>
                      </a:r>
                    </a:p>
                    <a:p>
                      <a:pPr marL="0" indent="0" algn="l">
                        <a:lnSpc>
                          <a:spcPct val="150000"/>
                        </a:lnSpc>
                        <a:buFont typeface="Arial" panose="020B0604020202020204" pitchFamily="34" charset="0"/>
                        <a:buNone/>
                      </a:pPr>
                      <a:r>
                        <a:rPr lang="en-US" sz="1400" dirty="0">
                          <a:solidFill>
                            <a:schemeClr val="tx1"/>
                          </a:solidFill>
                        </a:rPr>
                        <a:t>Credit Cards and the Holidays</a:t>
                      </a:r>
                    </a:p>
                  </a:txBody>
                  <a:tcPr marL="365760" marR="0" anchor="ctr">
                    <a:lnL>
                      <a:noFill/>
                    </a:lnL>
                    <a:lnR w="12700"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p>
                    <a:p>
                      <a:pPr marL="120650" marR="0" lvl="0" indent="-111125" algn="l" defTabSz="685800" rtl="0" eaLnBrk="1" fontAlgn="base" latinLnBrk="0" hangingPunct="1">
                        <a:lnSpc>
                          <a:spcPct val="150000"/>
                        </a:lnSpc>
                        <a:spcBef>
                          <a:spcPct val="0"/>
                        </a:spcBef>
                        <a:spcAft>
                          <a:spcPts val="300"/>
                        </a:spcAft>
                        <a:buClr>
                          <a:schemeClr val="tx1"/>
                        </a:buClr>
                        <a:buSzPct val="85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charset="0"/>
                          <a:cs typeface="+mn-cs"/>
                        </a:rPr>
                        <a:t>XXX</a:t>
                      </a:r>
                      <a:endParaRPr lang="en-US" sz="1400" dirty="0"/>
                    </a:p>
                  </a:txBody>
                  <a:tcPr>
                    <a:lnL w="12700" cap="flat" cmpd="sng" algn="ctr">
                      <a:solidFill>
                        <a:schemeClr val="tx2"/>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24682357"/>
                  </a:ext>
                </a:extLst>
              </a:tr>
              <a:tr h="579895">
                <a:tc>
                  <a:txBody>
                    <a:bodyPr/>
                    <a:lstStyle/>
                    <a:p>
                      <a:pPr algn="ctr"/>
                      <a:r>
                        <a:rPr lang="en-US" sz="1200" dirty="0">
                          <a:solidFill>
                            <a:schemeClr val="bg1"/>
                          </a:solidFill>
                        </a:rPr>
                        <a:t>NOV</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50000"/>
                        </a:lnSpc>
                        <a:buFont typeface="Arial" panose="020B0604020202020204" pitchFamily="34" charset="0"/>
                        <a:buNone/>
                      </a:pPr>
                      <a:r>
                        <a:rPr lang="en-US" sz="1400" dirty="0">
                          <a:solidFill>
                            <a:schemeClr val="tx1"/>
                          </a:solidFill>
                        </a:rPr>
                        <a:t>Financial Wellness for the Holidays</a:t>
                      </a:r>
                    </a:p>
                    <a:p>
                      <a:pPr marL="0" marR="0" lvl="0" indent="0" algn="l" defTabSz="6858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sz="1400" b="1" dirty="0">
                          <a:solidFill>
                            <a:schemeClr val="tx1"/>
                          </a:solidFill>
                        </a:rPr>
                        <a:t>Year-end Planning Tips for Your Equity Awards</a:t>
                      </a:r>
                    </a:p>
                    <a:p>
                      <a:pPr marL="0" marR="0" lvl="0" indent="0" algn="l" defTabSz="6858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sz="1400" dirty="0">
                          <a:solidFill>
                            <a:schemeClr val="tx1"/>
                          </a:solidFill>
                        </a:rPr>
                        <a:t>Women’s Roundtable</a:t>
                      </a:r>
                    </a:p>
                    <a:p>
                      <a:pPr marL="0" indent="0" algn="l">
                        <a:lnSpc>
                          <a:spcPct val="150000"/>
                        </a:lnSpc>
                        <a:buFont typeface="Arial" panose="020B0604020202020204" pitchFamily="34" charset="0"/>
                        <a:buNone/>
                      </a:pPr>
                      <a:r>
                        <a:rPr lang="en-US" sz="1400" dirty="0">
                          <a:solidFill>
                            <a:schemeClr val="tx1"/>
                          </a:solidFill>
                        </a:rPr>
                        <a:t>Preparing for “I Do”</a:t>
                      </a:r>
                    </a:p>
                  </a:txBody>
                  <a:tcPr marL="365760" marR="18288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algn="l"/>
                      <a:endParaRPr lang="en-US" sz="1100" dirty="0"/>
                    </a:p>
                  </a:txBody>
                  <a:tcPr marL="182880" marR="182880" anchor="ctr">
                    <a:lnL w="12700" cap="flat" cmpd="sng" algn="ctr">
                      <a:solidFill>
                        <a:schemeClr val="tx2"/>
                      </a:solidFill>
                      <a:prstDash val="solid"/>
                      <a:round/>
                      <a:headEnd type="none" w="med" len="med"/>
                      <a:tailEnd type="none" w="med" len="med"/>
                    </a:lnL>
                    <a:lnR w="9525" cap="flat" cmpd="sng" algn="ctr">
                      <a:solidFill>
                        <a:schemeClr val="bg2">
                          <a:lumMod val="75000"/>
                        </a:schemeClr>
                      </a:solid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334279424"/>
                  </a:ext>
                </a:extLst>
              </a:tr>
              <a:tr h="535317">
                <a:tc>
                  <a:txBody>
                    <a:bodyPr/>
                    <a:lstStyle/>
                    <a:p>
                      <a:pPr algn="ctr"/>
                      <a:r>
                        <a:rPr lang="en-US" sz="1200" dirty="0">
                          <a:solidFill>
                            <a:schemeClr val="bg1"/>
                          </a:solidFill>
                        </a:rPr>
                        <a:t>DEC</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solidFill>
                            <a:schemeClr val="tx1"/>
                          </a:solidFill>
                        </a:rPr>
                        <a:t>Pet Ownership and Expenses</a:t>
                      </a:r>
                    </a:p>
                    <a:p>
                      <a:pPr algn="l">
                        <a:lnSpc>
                          <a:spcPct val="150000"/>
                        </a:lnSpc>
                      </a:pPr>
                      <a:r>
                        <a:rPr lang="en-US" sz="1400" dirty="0">
                          <a:solidFill>
                            <a:schemeClr val="tx1"/>
                          </a:solidFill>
                        </a:rPr>
                        <a:t>Planning for 2026</a:t>
                      </a:r>
                    </a:p>
                    <a:p>
                      <a:pPr algn="l">
                        <a:lnSpc>
                          <a:spcPct val="150000"/>
                        </a:lnSpc>
                      </a:pPr>
                      <a:r>
                        <a:rPr lang="en-US" sz="1400" dirty="0">
                          <a:solidFill>
                            <a:schemeClr val="tx1"/>
                          </a:solidFill>
                        </a:rPr>
                        <a:t>Tackling Student Loan Debt</a:t>
                      </a:r>
                    </a:p>
                  </a:txBody>
                  <a:tcPr marL="365760" marR="18288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indent="0" algn="l">
                        <a:buFont typeface="Arial" panose="020B0604020202020204" pitchFamily="34" charset="0"/>
                        <a:buNone/>
                      </a:pPr>
                      <a:endParaRPr lang="en-US" sz="1100" dirty="0"/>
                    </a:p>
                  </a:txBody>
                  <a:tcPr marL="182880" marR="182880" anchor="ctr">
                    <a:lnL w="12700" cap="flat" cmpd="sng" algn="ctr">
                      <a:solidFill>
                        <a:schemeClr val="tx2"/>
                      </a:solidFill>
                      <a:prstDash val="solid"/>
                      <a:round/>
                      <a:headEnd type="none" w="med" len="med"/>
                      <a:tailEnd type="none" w="med" len="med"/>
                    </a:lnL>
                    <a:lnR w="9525" cap="flat" cmpd="sng" algn="ctr">
                      <a:solidFill>
                        <a:schemeClr val="bg2">
                          <a:lumMod val="75000"/>
                        </a:schemeClr>
                      </a:solidFill>
                      <a:prstDash val="solid"/>
                      <a:round/>
                      <a:headEnd type="none" w="med" len="med"/>
                      <a:tailEnd type="none" w="med" len="med"/>
                    </a:lnR>
                    <a:lnT w="9525" cap="flat" cmpd="sng" algn="ctr">
                      <a:solidFill>
                        <a:schemeClr val="bg2">
                          <a:lumMod val="75000"/>
                        </a:schemeClr>
                      </a:solidFill>
                      <a:prstDash val="solid"/>
                      <a:round/>
                      <a:headEnd type="none" w="med" len="med"/>
                      <a:tailEnd type="none" w="med" len="med"/>
                    </a:lnT>
                    <a:lnB w="9525"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078058074"/>
                  </a:ext>
                </a:extLst>
              </a:tr>
            </a:tbl>
          </a:graphicData>
        </a:graphic>
      </p:graphicFrame>
      <p:sp>
        <p:nvSpPr>
          <p:cNvPr id="5" name="Slide Number Placeholder 4">
            <a:extLst>
              <a:ext uri="{FF2B5EF4-FFF2-40B4-BE49-F238E27FC236}">
                <a16:creationId xmlns:a16="http://schemas.microsoft.com/office/drawing/2014/main" id="{9D0B9D2E-1A16-83D7-A583-2C213726F883}"/>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Light" panose="020F0302020204030204" pitchFamily="34" charset="0"/>
                <a:cs typeface="Calibri Light" panose="020F0302020204030204" pitchFamily="34" charset="0"/>
              </a:rPr>
              <a:pPr defTabSz="457200">
                <a:defRPr/>
              </a:pPr>
              <a:t>40</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14" name="Slide Number Placeholder 13">
            <a:extLst>
              <a:ext uri="{FF2B5EF4-FFF2-40B4-BE49-F238E27FC236}">
                <a16:creationId xmlns:a16="http://schemas.microsoft.com/office/drawing/2014/main" id="{60F961D2-B89E-3779-CFCD-35BA95A8F645}"/>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40</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3" name="Title 22">
            <a:extLst>
              <a:ext uri="{FF2B5EF4-FFF2-40B4-BE49-F238E27FC236}">
                <a16:creationId xmlns:a16="http://schemas.microsoft.com/office/drawing/2014/main" id="{0755956F-FAC9-0E58-A007-537B298DBEDA}"/>
              </a:ext>
            </a:extLst>
          </p:cNvPr>
          <p:cNvSpPr>
            <a:spLocks noGrp="1"/>
          </p:cNvSpPr>
          <p:nvPr>
            <p:ph type="title"/>
          </p:nvPr>
        </p:nvSpPr>
        <p:spPr/>
        <p:txBody>
          <a:bodyPr/>
          <a:lstStyle/>
          <a:p>
            <a:pPr lvl="0"/>
            <a:r>
              <a:rPr lang="en-US" sz="3200" noProof="0" dirty="0"/>
              <a:t>2025 financial wellness calendar</a:t>
            </a:r>
            <a:endParaRPr lang="en-US" sz="3200" dirty="0"/>
          </a:p>
        </p:txBody>
      </p:sp>
      <p:pic>
        <p:nvPicPr>
          <p:cNvPr id="16" name="Picture 15">
            <a:extLst>
              <a:ext uri="{FF2B5EF4-FFF2-40B4-BE49-F238E27FC236}">
                <a16:creationId xmlns:a16="http://schemas.microsoft.com/office/drawing/2014/main" id="{5F065D7F-B118-0BDE-6734-5BDE05D304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5636" y="2367114"/>
            <a:ext cx="228600" cy="228600"/>
          </a:xfrm>
          <a:prstGeom prst="rect">
            <a:avLst/>
          </a:prstGeom>
        </p:spPr>
      </p:pic>
      <p:pic>
        <p:nvPicPr>
          <p:cNvPr id="18" name="Picture 17">
            <a:extLst>
              <a:ext uri="{FF2B5EF4-FFF2-40B4-BE49-F238E27FC236}">
                <a16:creationId xmlns:a16="http://schemas.microsoft.com/office/drawing/2014/main" id="{BBCFAFA8-6771-1A51-3C03-8B1581B7F2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56" y="3370372"/>
            <a:ext cx="228600" cy="228600"/>
          </a:xfrm>
          <a:prstGeom prst="rect">
            <a:avLst/>
          </a:prstGeom>
        </p:spPr>
      </p:pic>
      <p:pic>
        <p:nvPicPr>
          <p:cNvPr id="19" name="Picture 18">
            <a:extLst>
              <a:ext uri="{FF2B5EF4-FFF2-40B4-BE49-F238E27FC236}">
                <a16:creationId xmlns:a16="http://schemas.microsoft.com/office/drawing/2014/main" id="{5326BD7E-CC58-0173-ADBC-0CF245B703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8314" y="4088014"/>
            <a:ext cx="228600" cy="228600"/>
          </a:xfrm>
          <a:prstGeom prst="rect">
            <a:avLst/>
          </a:prstGeom>
        </p:spPr>
      </p:pic>
      <p:pic>
        <p:nvPicPr>
          <p:cNvPr id="20" name="Picture 19">
            <a:extLst>
              <a:ext uri="{FF2B5EF4-FFF2-40B4-BE49-F238E27FC236}">
                <a16:creationId xmlns:a16="http://schemas.microsoft.com/office/drawing/2014/main" id="{7E2AF183-06C4-F0FC-7662-3FE2570CB2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15832" y="2723619"/>
            <a:ext cx="228600" cy="228600"/>
          </a:xfrm>
          <a:prstGeom prst="rect">
            <a:avLst/>
          </a:prstGeom>
        </p:spPr>
      </p:pic>
      <p:pic>
        <p:nvPicPr>
          <p:cNvPr id="21" name="Picture 20">
            <a:extLst>
              <a:ext uri="{FF2B5EF4-FFF2-40B4-BE49-F238E27FC236}">
                <a16:creationId xmlns:a16="http://schemas.microsoft.com/office/drawing/2014/main" id="{BF491224-3846-117A-E8D7-64CA51E1C4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15832" y="4053785"/>
            <a:ext cx="228600" cy="228600"/>
          </a:xfrm>
          <a:prstGeom prst="rect">
            <a:avLst/>
          </a:prstGeom>
        </p:spPr>
      </p:pic>
      <p:pic>
        <p:nvPicPr>
          <p:cNvPr id="22" name="Picture 21">
            <a:extLst>
              <a:ext uri="{FF2B5EF4-FFF2-40B4-BE49-F238E27FC236}">
                <a16:creationId xmlns:a16="http://schemas.microsoft.com/office/drawing/2014/main" id="{288B073D-D219-B0C6-9B83-D7F5F76381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15832" y="4459933"/>
            <a:ext cx="228600" cy="228600"/>
          </a:xfrm>
          <a:prstGeom prst="rect">
            <a:avLst/>
          </a:prstGeom>
        </p:spPr>
      </p:pic>
      <p:pic>
        <p:nvPicPr>
          <p:cNvPr id="39" name="Picture 38">
            <a:extLst>
              <a:ext uri="{FF2B5EF4-FFF2-40B4-BE49-F238E27FC236}">
                <a16:creationId xmlns:a16="http://schemas.microsoft.com/office/drawing/2014/main" id="{4F18E37B-6FB5-4D7C-C66D-F03C24E1E97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4222" y="1821610"/>
            <a:ext cx="171429" cy="137160"/>
          </a:xfrm>
          <a:prstGeom prst="rect">
            <a:avLst/>
          </a:prstGeom>
        </p:spPr>
      </p:pic>
      <p:pic>
        <p:nvPicPr>
          <p:cNvPr id="40" name="Picture 39">
            <a:extLst>
              <a:ext uri="{FF2B5EF4-FFF2-40B4-BE49-F238E27FC236}">
                <a16:creationId xmlns:a16="http://schemas.microsoft.com/office/drawing/2014/main" id="{B7A1CC02-F38D-BA41-ED63-422375BC4C1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68497" y="2786173"/>
            <a:ext cx="182880" cy="182880"/>
          </a:xfrm>
          <a:prstGeom prst="rect">
            <a:avLst/>
          </a:prstGeom>
        </p:spPr>
      </p:pic>
      <p:pic>
        <p:nvPicPr>
          <p:cNvPr id="41" name="Picture 40">
            <a:extLst>
              <a:ext uri="{FF2B5EF4-FFF2-40B4-BE49-F238E27FC236}">
                <a16:creationId xmlns:a16="http://schemas.microsoft.com/office/drawing/2014/main" id="{6D986513-3784-C899-5075-C3A5562C560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41232" y="2439056"/>
            <a:ext cx="182880" cy="182880"/>
          </a:xfrm>
          <a:prstGeom prst="rect">
            <a:avLst/>
          </a:prstGeom>
        </p:spPr>
      </p:pic>
      <p:pic>
        <p:nvPicPr>
          <p:cNvPr id="42" name="Picture 41">
            <a:extLst>
              <a:ext uri="{FF2B5EF4-FFF2-40B4-BE49-F238E27FC236}">
                <a16:creationId xmlns:a16="http://schemas.microsoft.com/office/drawing/2014/main" id="{DF116438-8027-3A7B-4FA4-076DD0FFBC6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50404" y="3834393"/>
            <a:ext cx="171429" cy="137160"/>
          </a:xfrm>
          <a:prstGeom prst="rect">
            <a:avLst/>
          </a:prstGeom>
        </p:spPr>
      </p:pic>
      <p:grpSp>
        <p:nvGrpSpPr>
          <p:cNvPr id="3" name="Group 2">
            <a:extLst>
              <a:ext uri="{FF2B5EF4-FFF2-40B4-BE49-F238E27FC236}">
                <a16:creationId xmlns:a16="http://schemas.microsoft.com/office/drawing/2014/main" id="{7D04B71B-BF26-F823-1331-B0CC15ABB4EB}"/>
              </a:ext>
            </a:extLst>
          </p:cNvPr>
          <p:cNvGrpSpPr/>
          <p:nvPr/>
        </p:nvGrpSpPr>
        <p:grpSpPr>
          <a:xfrm>
            <a:off x="1536785" y="5882229"/>
            <a:ext cx="2413221" cy="276999"/>
            <a:chOff x="6282286" y="171541"/>
            <a:chExt cx="2413221" cy="276999"/>
          </a:xfrm>
        </p:grpSpPr>
        <p:pic>
          <p:nvPicPr>
            <p:cNvPr id="8" name="Picture 7">
              <a:extLst>
                <a:ext uri="{FF2B5EF4-FFF2-40B4-BE49-F238E27FC236}">
                  <a16:creationId xmlns:a16="http://schemas.microsoft.com/office/drawing/2014/main" id="{DD0ADE01-D3E3-280E-03D5-FE32210F075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82286" y="172880"/>
              <a:ext cx="274320" cy="274320"/>
            </a:xfrm>
            <a:prstGeom prst="rect">
              <a:avLst/>
            </a:prstGeom>
          </p:spPr>
        </p:pic>
        <p:sp>
          <p:nvSpPr>
            <p:cNvPr id="17" name="TextBox 16">
              <a:extLst>
                <a:ext uri="{FF2B5EF4-FFF2-40B4-BE49-F238E27FC236}">
                  <a16:creationId xmlns:a16="http://schemas.microsoft.com/office/drawing/2014/main" id="{75EB4FD3-414C-08E7-B54E-A57DF2E6D5B1}"/>
                </a:ext>
              </a:extLst>
            </p:cNvPr>
            <p:cNvSpPr txBox="1"/>
            <p:nvPr/>
          </p:nvSpPr>
          <p:spPr>
            <a:xfrm>
              <a:off x="6544490" y="171541"/>
              <a:ext cx="2151017" cy="276999"/>
            </a:xfrm>
            <a:prstGeom prst="rect">
              <a:avLst/>
            </a:prstGeom>
            <a:noFill/>
          </p:spPr>
          <p:txBody>
            <a:bodyPr wrap="square" rtlCol="0">
              <a:spAutoFit/>
            </a:bodyPr>
            <a:lstStyle/>
            <a:p>
              <a:r>
                <a:rPr lang="en-US" sz="1200" dirty="0"/>
                <a:t>Money Minutes Series</a:t>
              </a:r>
            </a:p>
          </p:txBody>
        </p:sp>
      </p:grpSp>
      <p:grpSp>
        <p:nvGrpSpPr>
          <p:cNvPr id="24" name="Group 23">
            <a:extLst>
              <a:ext uri="{FF2B5EF4-FFF2-40B4-BE49-F238E27FC236}">
                <a16:creationId xmlns:a16="http://schemas.microsoft.com/office/drawing/2014/main" id="{8FBE3C95-8632-8663-9D49-E94D87426D48}"/>
              </a:ext>
            </a:extLst>
          </p:cNvPr>
          <p:cNvGrpSpPr/>
          <p:nvPr/>
        </p:nvGrpSpPr>
        <p:grpSpPr>
          <a:xfrm>
            <a:off x="5956031" y="5882229"/>
            <a:ext cx="2389402" cy="276999"/>
            <a:chOff x="6306106" y="810452"/>
            <a:chExt cx="2389402" cy="276999"/>
          </a:xfrm>
        </p:grpSpPr>
        <p:pic>
          <p:nvPicPr>
            <p:cNvPr id="25" name="Picture 24">
              <a:extLst>
                <a:ext uri="{FF2B5EF4-FFF2-40B4-BE49-F238E27FC236}">
                  <a16:creationId xmlns:a16="http://schemas.microsoft.com/office/drawing/2014/main" id="{9C22D950-BDD6-ADDB-53BA-862628447F5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06106" y="834651"/>
              <a:ext cx="228600" cy="228600"/>
            </a:xfrm>
            <a:prstGeom prst="rect">
              <a:avLst/>
            </a:prstGeom>
          </p:spPr>
        </p:pic>
        <p:sp>
          <p:nvSpPr>
            <p:cNvPr id="26" name="TextBox 25">
              <a:extLst>
                <a:ext uri="{FF2B5EF4-FFF2-40B4-BE49-F238E27FC236}">
                  <a16:creationId xmlns:a16="http://schemas.microsoft.com/office/drawing/2014/main" id="{50283033-522E-A13C-6650-7C2A5EF9BBCB}"/>
                </a:ext>
              </a:extLst>
            </p:cNvPr>
            <p:cNvSpPr txBox="1"/>
            <p:nvPr/>
          </p:nvSpPr>
          <p:spPr>
            <a:xfrm>
              <a:off x="6544491" y="810452"/>
              <a:ext cx="2151017" cy="276999"/>
            </a:xfrm>
            <a:prstGeom prst="rect">
              <a:avLst/>
            </a:prstGeom>
            <a:noFill/>
          </p:spPr>
          <p:txBody>
            <a:bodyPr wrap="square" rtlCol="0">
              <a:spAutoFit/>
            </a:bodyPr>
            <a:lstStyle/>
            <a:p>
              <a:r>
                <a:rPr lang="en-US" sz="1200" dirty="0"/>
                <a:t>Retirement Readiness Series</a:t>
              </a:r>
            </a:p>
          </p:txBody>
        </p:sp>
      </p:grpSp>
      <p:grpSp>
        <p:nvGrpSpPr>
          <p:cNvPr id="29" name="Group 28">
            <a:extLst>
              <a:ext uri="{FF2B5EF4-FFF2-40B4-BE49-F238E27FC236}">
                <a16:creationId xmlns:a16="http://schemas.microsoft.com/office/drawing/2014/main" id="{B40F7994-135D-3457-E92C-769BF9A9A565}"/>
              </a:ext>
            </a:extLst>
          </p:cNvPr>
          <p:cNvGrpSpPr/>
          <p:nvPr/>
        </p:nvGrpSpPr>
        <p:grpSpPr>
          <a:xfrm>
            <a:off x="3768166" y="5882229"/>
            <a:ext cx="2379308" cy="276999"/>
            <a:chOff x="6316199" y="513980"/>
            <a:chExt cx="2379308" cy="276999"/>
          </a:xfrm>
        </p:grpSpPr>
        <p:pic>
          <p:nvPicPr>
            <p:cNvPr id="30" name="Picture 29">
              <a:extLst>
                <a:ext uri="{FF2B5EF4-FFF2-40B4-BE49-F238E27FC236}">
                  <a16:creationId xmlns:a16="http://schemas.microsoft.com/office/drawing/2014/main" id="{5B710E8D-9137-BAF2-3556-C540A2C6EF0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16199" y="560146"/>
              <a:ext cx="230804" cy="184666"/>
            </a:xfrm>
            <a:prstGeom prst="rect">
              <a:avLst/>
            </a:prstGeom>
          </p:spPr>
        </p:pic>
        <p:sp>
          <p:nvSpPr>
            <p:cNvPr id="31" name="TextBox 30">
              <a:extLst>
                <a:ext uri="{FF2B5EF4-FFF2-40B4-BE49-F238E27FC236}">
                  <a16:creationId xmlns:a16="http://schemas.microsoft.com/office/drawing/2014/main" id="{CF7BED68-245F-8265-FAB2-628657D4D727}"/>
                </a:ext>
              </a:extLst>
            </p:cNvPr>
            <p:cNvSpPr txBox="1"/>
            <p:nvPr/>
          </p:nvSpPr>
          <p:spPr>
            <a:xfrm>
              <a:off x="6544490" y="513980"/>
              <a:ext cx="2151017" cy="276999"/>
            </a:xfrm>
            <a:prstGeom prst="rect">
              <a:avLst/>
            </a:prstGeom>
            <a:noFill/>
          </p:spPr>
          <p:txBody>
            <a:bodyPr wrap="square" rtlCol="0">
              <a:spAutoFit/>
            </a:bodyPr>
            <a:lstStyle/>
            <a:p>
              <a:r>
                <a:rPr lang="en-US" sz="1200" dirty="0"/>
                <a:t>Interactive Panel Session</a:t>
              </a:r>
            </a:p>
          </p:txBody>
        </p:sp>
      </p:grpSp>
      <p:grpSp>
        <p:nvGrpSpPr>
          <p:cNvPr id="32" name="Group 31">
            <a:extLst>
              <a:ext uri="{FF2B5EF4-FFF2-40B4-BE49-F238E27FC236}">
                <a16:creationId xmlns:a16="http://schemas.microsoft.com/office/drawing/2014/main" id="{390CA617-0A2D-298C-5F9A-1B7615C490A0}"/>
              </a:ext>
            </a:extLst>
          </p:cNvPr>
          <p:cNvGrpSpPr/>
          <p:nvPr/>
        </p:nvGrpSpPr>
        <p:grpSpPr>
          <a:xfrm>
            <a:off x="8345433" y="5885110"/>
            <a:ext cx="2425336" cy="276999"/>
            <a:chOff x="9392694" y="5885110"/>
            <a:chExt cx="2425336" cy="276999"/>
          </a:xfrm>
        </p:grpSpPr>
        <p:pic>
          <p:nvPicPr>
            <p:cNvPr id="33" name="Picture 32">
              <a:extLst>
                <a:ext uri="{FF2B5EF4-FFF2-40B4-BE49-F238E27FC236}">
                  <a16:creationId xmlns:a16="http://schemas.microsoft.com/office/drawing/2014/main" id="{87C84786-422E-F892-2888-5D59B548674D}"/>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9392694" y="5910986"/>
              <a:ext cx="274319" cy="219483"/>
            </a:xfrm>
            <a:prstGeom prst="rect">
              <a:avLst/>
            </a:prstGeom>
          </p:spPr>
        </p:pic>
        <p:sp>
          <p:nvSpPr>
            <p:cNvPr id="34" name="TextBox 33">
              <a:extLst>
                <a:ext uri="{FF2B5EF4-FFF2-40B4-BE49-F238E27FC236}">
                  <a16:creationId xmlns:a16="http://schemas.microsoft.com/office/drawing/2014/main" id="{01507A92-124F-51E5-3C0C-570DC43901D7}"/>
                </a:ext>
              </a:extLst>
            </p:cNvPr>
            <p:cNvSpPr txBox="1"/>
            <p:nvPr/>
          </p:nvSpPr>
          <p:spPr>
            <a:xfrm>
              <a:off x="9667013" y="5885110"/>
              <a:ext cx="2151017" cy="276999"/>
            </a:xfrm>
            <a:prstGeom prst="rect">
              <a:avLst/>
            </a:prstGeom>
            <a:noFill/>
          </p:spPr>
          <p:txBody>
            <a:bodyPr wrap="square" rtlCol="0">
              <a:spAutoFit/>
            </a:bodyPr>
            <a:lstStyle/>
            <a:p>
              <a:r>
                <a:rPr lang="en-US" sz="1200" dirty="0"/>
                <a:t>Global Equity Education Event</a:t>
              </a:r>
            </a:p>
          </p:txBody>
        </p:sp>
      </p:grpSp>
      <p:pic>
        <p:nvPicPr>
          <p:cNvPr id="35" name="Picture 34">
            <a:extLst>
              <a:ext uri="{FF2B5EF4-FFF2-40B4-BE49-F238E27FC236}">
                <a16:creationId xmlns:a16="http://schemas.microsoft.com/office/drawing/2014/main" id="{F70AC566-6089-AF48-8717-43CCC2DA4187}"/>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833123" y="2071620"/>
            <a:ext cx="238865" cy="191116"/>
          </a:xfrm>
          <a:prstGeom prst="rect">
            <a:avLst/>
          </a:prstGeom>
        </p:spPr>
      </p:pic>
      <p:pic>
        <p:nvPicPr>
          <p:cNvPr id="36" name="Picture 35">
            <a:extLst>
              <a:ext uri="{FF2B5EF4-FFF2-40B4-BE49-F238E27FC236}">
                <a16:creationId xmlns:a16="http://schemas.microsoft.com/office/drawing/2014/main" id="{AF340EE6-5BA6-A51C-E780-9DAF741C9AB0}"/>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6605567" y="3445440"/>
            <a:ext cx="238865" cy="191116"/>
          </a:xfrm>
          <a:prstGeom prst="rect">
            <a:avLst/>
          </a:prstGeom>
        </p:spPr>
      </p:pic>
      <p:sp>
        <p:nvSpPr>
          <p:cNvPr id="2" name="TextBox 1">
            <a:extLst>
              <a:ext uri="{FF2B5EF4-FFF2-40B4-BE49-F238E27FC236}">
                <a16:creationId xmlns:a16="http://schemas.microsoft.com/office/drawing/2014/main" id="{082B5DAE-0740-5FFE-5E67-A90F79C4409F}"/>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Equity clients only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FF0000"/>
                </a:solidFill>
                <a:latin typeface="Calibri Light" panose="020F0302020204030204" pitchFamily="34" charset="0"/>
                <a:cs typeface="Calibri Light" panose="020F0302020204030204" pitchFamily="34" charset="0"/>
              </a:rPr>
              <a:t>Alternate </a:t>
            </a: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DC/integrated or Lower mkt version available</a:t>
            </a:r>
          </a:p>
        </p:txBody>
      </p:sp>
    </p:spTree>
    <p:extLst>
      <p:ext uri="{BB962C8B-B14F-4D97-AF65-F5344CB8AC3E}">
        <p14:creationId xmlns:p14="http://schemas.microsoft.com/office/powerpoint/2010/main" val="2418593925"/>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5">
            <a:extLst>
              <a:ext uri="{FF2B5EF4-FFF2-40B4-BE49-F238E27FC236}">
                <a16:creationId xmlns:a16="http://schemas.microsoft.com/office/drawing/2014/main" id="{FD329B3A-ADFC-CA26-26FC-9539A543B7D2}"/>
              </a:ext>
            </a:extLst>
          </p:cNvPr>
          <p:cNvGraphicFramePr>
            <a:graphicFrameLocks noGrp="1"/>
          </p:cNvGraphicFramePr>
          <p:nvPr>
            <p:extLst>
              <p:ext uri="{D42A27DB-BD31-4B8C-83A1-F6EECF244321}">
                <p14:modId xmlns:p14="http://schemas.microsoft.com/office/powerpoint/2010/main" val="282042611"/>
              </p:ext>
            </p:extLst>
          </p:nvPr>
        </p:nvGraphicFramePr>
        <p:xfrm>
          <a:off x="429867" y="1340291"/>
          <a:ext cx="4937760" cy="3680079"/>
        </p:xfrm>
        <a:graphic>
          <a:graphicData uri="http://schemas.openxmlformats.org/drawingml/2006/table">
            <a:tbl>
              <a:tblPr firstRow="1" bandRow="1">
                <a:tableStyleId>{2D5ABB26-0587-4C30-8999-92F81FD0307C}</a:tableStyleId>
              </a:tblPr>
              <a:tblGrid>
                <a:gridCol w="365760">
                  <a:extLst>
                    <a:ext uri="{9D8B030D-6E8A-4147-A177-3AD203B41FA5}">
                      <a16:colId xmlns:a16="http://schemas.microsoft.com/office/drawing/2014/main" val="4099938704"/>
                    </a:ext>
                  </a:extLst>
                </a:gridCol>
                <a:gridCol w="4572000">
                  <a:extLst>
                    <a:ext uri="{9D8B030D-6E8A-4147-A177-3AD203B41FA5}">
                      <a16:colId xmlns:a16="http://schemas.microsoft.com/office/drawing/2014/main" val="3876692166"/>
                    </a:ext>
                  </a:extLst>
                </a:gridCol>
              </a:tblGrid>
              <a:tr h="231165">
                <a:tc>
                  <a:txBody>
                    <a:bodyPr/>
                    <a:lstStyle/>
                    <a:p>
                      <a:pPr algn="ctr"/>
                      <a:r>
                        <a:rPr lang="en-US" sz="1400" b="0" dirty="0">
                          <a:solidFill>
                            <a:srgbClr val="002060"/>
                          </a:solidFill>
                        </a:rPr>
                        <a:t>Q1</a:t>
                      </a:r>
                    </a:p>
                  </a:txBody>
                  <a:tcPr marL="0" marR="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0" dirty="0">
                          <a:solidFill>
                            <a:srgbClr val="002060"/>
                          </a:solidFill>
                        </a:rPr>
                        <a:t>Events: Retirement Income Planning</a:t>
                      </a:r>
                    </a:p>
                  </a:txBody>
                  <a:tcPr marR="18288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4814853"/>
                  </a:ext>
                </a:extLst>
              </a:tr>
              <a:tr h="582583">
                <a:tc>
                  <a:txBody>
                    <a:bodyPr/>
                    <a:lstStyle/>
                    <a:p>
                      <a:pPr algn="ctr"/>
                      <a:r>
                        <a:rPr lang="en-US" sz="1200" dirty="0">
                          <a:solidFill>
                            <a:schemeClr val="bg1"/>
                          </a:solidFill>
                        </a:rPr>
                        <a:t>JAN</a:t>
                      </a:r>
                    </a:p>
                  </a:txBody>
                  <a:tcPr marL="0" marR="0" anchor="ctr">
                    <a:lnL>
                      <a:noFill/>
                    </a:lnL>
                    <a:lnR>
                      <a:noFill/>
                    </a:lnR>
                    <a:lnT w="317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solidFill>
                            <a:schemeClr val="tx1"/>
                          </a:solidFill>
                        </a:rPr>
                        <a:t>Get on Track</a:t>
                      </a:r>
                    </a:p>
                    <a:p>
                      <a:pPr algn="l">
                        <a:lnSpc>
                          <a:spcPct val="150000"/>
                        </a:lnSpc>
                      </a:pPr>
                      <a:r>
                        <a:rPr lang="en-US" sz="1400" dirty="0">
                          <a:solidFill>
                            <a:schemeClr val="tx1"/>
                          </a:solidFill>
                        </a:rPr>
                        <a:t>Navigating Investment Decisions</a:t>
                      </a:r>
                    </a:p>
                    <a:p>
                      <a:pPr algn="l">
                        <a:lnSpc>
                          <a:spcPct val="150000"/>
                        </a:lnSpc>
                      </a:pPr>
                      <a:r>
                        <a:rPr lang="en-US" sz="1400" dirty="0">
                          <a:solidFill>
                            <a:schemeClr val="tx1"/>
                          </a:solidFill>
                        </a:rPr>
                        <a:t>Mindful Spending Habits</a:t>
                      </a:r>
                    </a:p>
                  </a:txBody>
                  <a:tcPr marL="365760" marR="0" anchor="ctr">
                    <a:lnL>
                      <a:noFill/>
                    </a:lnL>
                    <a:lnR w="12700"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24682357"/>
                  </a:ext>
                </a:extLst>
              </a:tr>
              <a:tr h="758347">
                <a:tc>
                  <a:txBody>
                    <a:bodyPr/>
                    <a:lstStyle/>
                    <a:p>
                      <a:pPr algn="ctr"/>
                      <a:r>
                        <a:rPr lang="en-US" sz="1200" dirty="0">
                          <a:solidFill>
                            <a:schemeClr val="bg1"/>
                          </a:solidFill>
                        </a:rPr>
                        <a:t>FEB</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solidFill>
                            <a:schemeClr val="tx1"/>
                          </a:solidFill>
                        </a:rPr>
                        <a:t>Retirement Series</a:t>
                      </a:r>
                    </a:p>
                    <a:p>
                      <a:pPr algn="l">
                        <a:lnSpc>
                          <a:spcPct val="150000"/>
                        </a:lnSpc>
                      </a:pPr>
                      <a:r>
                        <a:rPr lang="en-US" sz="1400" dirty="0">
                          <a:solidFill>
                            <a:schemeClr val="tx1"/>
                          </a:solidFill>
                        </a:rPr>
                        <a:t>Equity Awards and Taxes</a:t>
                      </a:r>
                    </a:p>
                    <a:p>
                      <a:pPr algn="l">
                        <a:lnSpc>
                          <a:spcPct val="150000"/>
                        </a:lnSpc>
                      </a:pPr>
                      <a:r>
                        <a:rPr lang="en-US" sz="1400" dirty="0">
                          <a:solidFill>
                            <a:schemeClr val="tx1"/>
                          </a:solidFill>
                        </a:rPr>
                        <a:t>Financial Empowerment: Black History</a:t>
                      </a:r>
                    </a:p>
                    <a:p>
                      <a:pPr algn="l">
                        <a:lnSpc>
                          <a:spcPct val="150000"/>
                        </a:lnSpc>
                      </a:pPr>
                      <a:r>
                        <a:rPr lang="en-US" sz="1400" dirty="0">
                          <a:solidFill>
                            <a:schemeClr val="tx1"/>
                          </a:solidFill>
                        </a:rPr>
                        <a:t>Charting Your Path After Divorce</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34279424"/>
                  </a:ext>
                </a:extLst>
              </a:tr>
              <a:tr h="580336">
                <a:tc>
                  <a:txBody>
                    <a:bodyPr/>
                    <a:lstStyle/>
                    <a:p>
                      <a:pPr algn="ctr"/>
                      <a:r>
                        <a:rPr lang="en-US" sz="1200" dirty="0">
                          <a:solidFill>
                            <a:schemeClr val="bg1"/>
                          </a:solidFill>
                        </a:rPr>
                        <a:t>MAR</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50000"/>
                        </a:lnSpc>
                        <a:buFont typeface="Arial" panose="020B0604020202020204" pitchFamily="34" charset="0"/>
                        <a:buNone/>
                      </a:pPr>
                      <a:r>
                        <a:rPr lang="en-US" sz="1400" dirty="0">
                          <a:solidFill>
                            <a:schemeClr val="tx1"/>
                          </a:solidFill>
                        </a:rPr>
                        <a:t>International Women’s Day</a:t>
                      </a:r>
                    </a:p>
                    <a:p>
                      <a:pPr marL="0" indent="0" algn="l">
                        <a:lnSpc>
                          <a:spcPct val="150000"/>
                        </a:lnSpc>
                        <a:buFont typeface="Arial" panose="020B0604020202020204" pitchFamily="34" charset="0"/>
                        <a:buNone/>
                      </a:pPr>
                      <a:r>
                        <a:rPr lang="en-US" sz="1400" dirty="0">
                          <a:solidFill>
                            <a:schemeClr val="tx1"/>
                          </a:solidFill>
                        </a:rPr>
                        <a:t>Retirement Income Planning Week</a:t>
                      </a:r>
                    </a:p>
                    <a:p>
                      <a:pPr marL="0" indent="0" algn="l">
                        <a:lnSpc>
                          <a:spcPct val="150000"/>
                        </a:lnSpc>
                        <a:buFont typeface="Arial" panose="020B0604020202020204" pitchFamily="34" charset="0"/>
                        <a:buNone/>
                      </a:pPr>
                      <a:r>
                        <a:rPr lang="en-US" sz="1400" dirty="0">
                          <a:solidFill>
                            <a:schemeClr val="tx1"/>
                          </a:solidFill>
                        </a:rPr>
                        <a:t>Navigating Financial Jargon</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78058074"/>
                  </a:ext>
                </a:extLst>
              </a:tr>
            </a:tbl>
          </a:graphicData>
        </a:graphic>
      </p:graphicFrame>
      <p:graphicFrame>
        <p:nvGraphicFramePr>
          <p:cNvPr id="26" name="Table 5">
            <a:extLst>
              <a:ext uri="{FF2B5EF4-FFF2-40B4-BE49-F238E27FC236}">
                <a16:creationId xmlns:a16="http://schemas.microsoft.com/office/drawing/2014/main" id="{7ADD1EB5-431D-A146-B6AD-79CFCF76E39D}"/>
              </a:ext>
            </a:extLst>
          </p:cNvPr>
          <p:cNvGraphicFramePr>
            <a:graphicFrameLocks noGrp="1"/>
          </p:cNvGraphicFramePr>
          <p:nvPr>
            <p:extLst>
              <p:ext uri="{D42A27DB-BD31-4B8C-83A1-F6EECF244321}">
                <p14:modId xmlns:p14="http://schemas.microsoft.com/office/powerpoint/2010/main" val="417568832"/>
              </p:ext>
            </p:extLst>
          </p:nvPr>
        </p:nvGraphicFramePr>
        <p:xfrm>
          <a:off x="6270239" y="1340291"/>
          <a:ext cx="4937760" cy="3893439"/>
        </p:xfrm>
        <a:graphic>
          <a:graphicData uri="http://schemas.openxmlformats.org/drawingml/2006/table">
            <a:tbl>
              <a:tblPr firstRow="1" bandRow="1">
                <a:tableStyleId>{2D5ABB26-0587-4C30-8999-92F81FD0307C}</a:tableStyleId>
              </a:tblPr>
              <a:tblGrid>
                <a:gridCol w="365760">
                  <a:extLst>
                    <a:ext uri="{9D8B030D-6E8A-4147-A177-3AD203B41FA5}">
                      <a16:colId xmlns:a16="http://schemas.microsoft.com/office/drawing/2014/main" val="4099938704"/>
                    </a:ext>
                  </a:extLst>
                </a:gridCol>
                <a:gridCol w="4572000">
                  <a:extLst>
                    <a:ext uri="{9D8B030D-6E8A-4147-A177-3AD203B41FA5}">
                      <a16:colId xmlns:a16="http://schemas.microsoft.com/office/drawing/2014/main" val="3876692166"/>
                    </a:ext>
                  </a:extLst>
                </a:gridCol>
              </a:tblGrid>
              <a:tr h="297539">
                <a:tc>
                  <a:txBody>
                    <a:bodyPr/>
                    <a:lstStyle/>
                    <a:p>
                      <a:pPr algn="ctr"/>
                      <a:r>
                        <a:rPr lang="en-US" sz="1400" b="0" dirty="0">
                          <a:solidFill>
                            <a:srgbClr val="002060"/>
                          </a:solidFill>
                        </a:rPr>
                        <a:t>Q2</a:t>
                      </a:r>
                    </a:p>
                  </a:txBody>
                  <a:tcPr marL="0" marR="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0" dirty="0">
                          <a:solidFill>
                            <a:srgbClr val="002060"/>
                          </a:solidFill>
                        </a:rPr>
                        <a:t>Events: Building a Retirement Roadmap</a:t>
                      </a:r>
                    </a:p>
                  </a:txBody>
                  <a:tcPr marR="18288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4814853"/>
                  </a:ext>
                </a:extLst>
              </a:tr>
              <a:tr h="419757">
                <a:tc>
                  <a:txBody>
                    <a:bodyPr/>
                    <a:lstStyle/>
                    <a:p>
                      <a:pPr algn="ctr"/>
                      <a:r>
                        <a:rPr lang="en-US" sz="1200" dirty="0">
                          <a:solidFill>
                            <a:schemeClr val="bg1"/>
                          </a:solidFill>
                        </a:rPr>
                        <a:t>APR</a:t>
                      </a:r>
                    </a:p>
                  </a:txBody>
                  <a:tcPr marL="0" marR="0" anchor="ctr">
                    <a:lnL>
                      <a:noFill/>
                    </a:lnL>
                    <a:lnR>
                      <a:noFill/>
                    </a:lnR>
                    <a:lnT w="317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00000"/>
                        </a:lnSpc>
                        <a:buFont typeface="Arial" panose="020B0604020202020204" pitchFamily="34" charset="0"/>
                        <a:buNone/>
                      </a:pPr>
                      <a:r>
                        <a:rPr lang="en-US" sz="1400" dirty="0">
                          <a:solidFill>
                            <a:schemeClr val="tx1"/>
                          </a:solidFill>
                        </a:rPr>
                        <a:t>America Saves Week/Financial Literacy Month</a:t>
                      </a:r>
                    </a:p>
                    <a:p>
                      <a:pPr marL="0" indent="0" algn="l">
                        <a:lnSpc>
                          <a:spcPct val="150000"/>
                        </a:lnSpc>
                        <a:buFont typeface="Arial" panose="020B0604020202020204" pitchFamily="34" charset="0"/>
                        <a:buNone/>
                      </a:pPr>
                      <a:r>
                        <a:rPr lang="en-US" sz="1400" dirty="0">
                          <a:solidFill>
                            <a:schemeClr val="tx1"/>
                          </a:solidFill>
                        </a:rPr>
                        <a:t>Bank Accounts Explained</a:t>
                      </a:r>
                    </a:p>
                    <a:p>
                      <a:pPr marL="0" indent="0" algn="l">
                        <a:lnSpc>
                          <a:spcPct val="150000"/>
                        </a:lnSpc>
                        <a:buFont typeface="Arial" panose="020B0604020202020204" pitchFamily="34" charset="0"/>
                        <a:buNone/>
                      </a:pPr>
                      <a:r>
                        <a:rPr lang="en-US" sz="1400" dirty="0">
                          <a:solidFill>
                            <a:schemeClr val="tx1"/>
                          </a:solidFill>
                        </a:rPr>
                        <a:t>Earth Day with ESG</a:t>
                      </a:r>
                    </a:p>
                    <a:p>
                      <a:pPr marL="0" indent="0" algn="l">
                        <a:lnSpc>
                          <a:spcPct val="150000"/>
                        </a:lnSpc>
                        <a:buFont typeface="Arial" panose="020B0604020202020204" pitchFamily="34" charset="0"/>
                        <a:buNone/>
                      </a:pPr>
                      <a:r>
                        <a:rPr lang="en-US" sz="1400" dirty="0">
                          <a:solidFill>
                            <a:schemeClr val="tx1"/>
                          </a:solidFill>
                        </a:rPr>
                        <a:t>Teach Your Children to Save Day</a:t>
                      </a:r>
                    </a:p>
                    <a:p>
                      <a:pPr marL="0" indent="0" algn="l">
                        <a:lnSpc>
                          <a:spcPct val="150000"/>
                        </a:lnSpc>
                        <a:buFont typeface="Arial" panose="020B0604020202020204" pitchFamily="34" charset="0"/>
                        <a:buNone/>
                      </a:pPr>
                      <a:r>
                        <a:rPr lang="en-US" sz="1400" dirty="0">
                          <a:solidFill>
                            <a:schemeClr val="tx1"/>
                          </a:solidFill>
                        </a:rPr>
                        <a:t>Managing Your Equity Awards with Ease</a:t>
                      </a:r>
                    </a:p>
                  </a:txBody>
                  <a:tcPr marL="365760" marR="0" anchor="ctr">
                    <a:lnL>
                      <a:noFill/>
                    </a:lnL>
                    <a:lnR w="12700"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24682357"/>
                  </a:ext>
                </a:extLst>
              </a:tr>
              <a:tr h="419757">
                <a:tc>
                  <a:txBody>
                    <a:bodyPr/>
                    <a:lstStyle/>
                    <a:p>
                      <a:pPr algn="ctr"/>
                      <a:r>
                        <a:rPr lang="en-US" sz="1200" dirty="0">
                          <a:solidFill>
                            <a:schemeClr val="bg1"/>
                          </a:solidFill>
                        </a:rPr>
                        <a:t>MAY</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lang="en-US" sz="1400" dirty="0">
                          <a:solidFill>
                            <a:schemeClr val="tx1"/>
                          </a:solidFill>
                        </a:rPr>
                        <a:t>National 529 Day</a:t>
                      </a:r>
                    </a:p>
                    <a:p>
                      <a:pPr algn="l">
                        <a:lnSpc>
                          <a:spcPct val="150000"/>
                        </a:lnSpc>
                      </a:pPr>
                      <a:r>
                        <a:rPr lang="en-US" sz="1400" dirty="0">
                          <a:solidFill>
                            <a:schemeClr val="tx1"/>
                          </a:solidFill>
                        </a:rPr>
                        <a:t>Balancing Money and Mind</a:t>
                      </a:r>
                    </a:p>
                    <a:p>
                      <a:pPr algn="l">
                        <a:lnSpc>
                          <a:spcPct val="150000"/>
                        </a:lnSpc>
                      </a:pPr>
                      <a:r>
                        <a:rPr lang="en-US" sz="1400" dirty="0">
                          <a:solidFill>
                            <a:schemeClr val="tx1"/>
                          </a:solidFill>
                        </a:rPr>
                        <a:t>Uncomfortable Money Conversations</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34279424"/>
                  </a:ext>
                </a:extLst>
              </a:tr>
              <a:tr h="524695">
                <a:tc>
                  <a:txBody>
                    <a:bodyPr/>
                    <a:lstStyle/>
                    <a:p>
                      <a:pPr algn="ctr"/>
                      <a:r>
                        <a:rPr lang="en-US" sz="1200" dirty="0">
                          <a:solidFill>
                            <a:schemeClr val="bg1"/>
                          </a:solidFill>
                        </a:rPr>
                        <a:t>JUN</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50000"/>
                        </a:lnSpc>
                        <a:buFont typeface="Arial" panose="020B0604020202020204" pitchFamily="34" charset="0"/>
                        <a:buNone/>
                      </a:pPr>
                      <a:r>
                        <a:rPr lang="en-US" sz="1400" dirty="0">
                          <a:solidFill>
                            <a:schemeClr val="tx1"/>
                          </a:solidFill>
                        </a:rPr>
                        <a:t>Home Sweet Home</a:t>
                      </a:r>
                    </a:p>
                    <a:p>
                      <a:pPr marL="0" indent="0" algn="l">
                        <a:lnSpc>
                          <a:spcPct val="150000"/>
                        </a:lnSpc>
                        <a:buFont typeface="Arial" panose="020B0604020202020204" pitchFamily="34" charset="0"/>
                        <a:buNone/>
                      </a:pPr>
                      <a:r>
                        <a:rPr lang="en-US" sz="1400" dirty="0">
                          <a:solidFill>
                            <a:schemeClr val="tx1"/>
                          </a:solidFill>
                        </a:rPr>
                        <a:t>Retirement Series</a:t>
                      </a:r>
                    </a:p>
                    <a:p>
                      <a:pPr marL="0" indent="0" algn="l">
                        <a:lnSpc>
                          <a:spcPct val="150000"/>
                        </a:lnSpc>
                        <a:buFont typeface="Arial" panose="020B0604020202020204" pitchFamily="34" charset="0"/>
                        <a:buNone/>
                      </a:pPr>
                      <a:r>
                        <a:rPr lang="en-US" sz="1400" dirty="0">
                          <a:solidFill>
                            <a:schemeClr val="tx1"/>
                          </a:solidFill>
                        </a:rPr>
                        <a:t>Smart Borrowing</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78058074"/>
                  </a:ext>
                </a:extLst>
              </a:tr>
            </a:tbl>
          </a:graphicData>
        </a:graphic>
      </p:graphicFrame>
      <p:sp>
        <p:nvSpPr>
          <p:cNvPr id="20" name="Slide Number Placeholder 19">
            <a:extLst>
              <a:ext uri="{FF2B5EF4-FFF2-40B4-BE49-F238E27FC236}">
                <a16:creationId xmlns:a16="http://schemas.microsoft.com/office/drawing/2014/main" id="{7313EB9E-2A84-27B7-75D3-F266A25716EA}"/>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41</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3" name="Title 22">
            <a:extLst>
              <a:ext uri="{FF2B5EF4-FFF2-40B4-BE49-F238E27FC236}">
                <a16:creationId xmlns:a16="http://schemas.microsoft.com/office/drawing/2014/main" id="{0755956F-FAC9-0E58-A007-537B298DBEDA}"/>
              </a:ext>
            </a:extLst>
          </p:cNvPr>
          <p:cNvSpPr>
            <a:spLocks noGrp="1"/>
          </p:cNvSpPr>
          <p:nvPr>
            <p:ph type="title"/>
          </p:nvPr>
        </p:nvSpPr>
        <p:spPr/>
        <p:txBody>
          <a:bodyPr/>
          <a:lstStyle/>
          <a:p>
            <a:pPr lvl="0"/>
            <a:r>
              <a:rPr lang="en-US" sz="3200" noProof="0" dirty="0"/>
              <a:t>2025 financial wellness calendar</a:t>
            </a:r>
            <a:endParaRPr lang="en-US" sz="3200" dirty="0"/>
          </a:p>
        </p:txBody>
      </p:sp>
      <p:pic>
        <p:nvPicPr>
          <p:cNvPr id="9" name="Picture 8">
            <a:extLst>
              <a:ext uri="{FF2B5EF4-FFF2-40B4-BE49-F238E27FC236}">
                <a16:creationId xmlns:a16="http://schemas.microsoft.com/office/drawing/2014/main" id="{EC5242E5-9A41-CDE3-BDAF-67CEEB4D69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8126" y="2395940"/>
            <a:ext cx="228600" cy="228600"/>
          </a:xfrm>
          <a:prstGeom prst="rect">
            <a:avLst/>
          </a:prstGeom>
        </p:spPr>
      </p:pic>
      <p:pic>
        <p:nvPicPr>
          <p:cNvPr id="10" name="Picture 9">
            <a:extLst>
              <a:ext uri="{FF2B5EF4-FFF2-40B4-BE49-F238E27FC236}">
                <a16:creationId xmlns:a16="http://schemas.microsoft.com/office/drawing/2014/main" id="{C052F13C-F283-460B-00EB-E824E79ABC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8125" y="3739376"/>
            <a:ext cx="228600" cy="228600"/>
          </a:xfrm>
          <a:prstGeom prst="rect">
            <a:avLst/>
          </a:prstGeom>
        </p:spPr>
      </p:pic>
      <p:pic>
        <p:nvPicPr>
          <p:cNvPr id="13" name="Picture 12">
            <a:extLst>
              <a:ext uri="{FF2B5EF4-FFF2-40B4-BE49-F238E27FC236}">
                <a16:creationId xmlns:a16="http://schemas.microsoft.com/office/drawing/2014/main" id="{76B48DA2-783D-D30D-8DC0-5A2E6262FD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05976" y="1993328"/>
            <a:ext cx="228600" cy="228600"/>
          </a:xfrm>
          <a:prstGeom prst="rect">
            <a:avLst/>
          </a:prstGeom>
        </p:spPr>
      </p:pic>
      <p:pic>
        <p:nvPicPr>
          <p:cNvPr id="14" name="Picture 13">
            <a:extLst>
              <a:ext uri="{FF2B5EF4-FFF2-40B4-BE49-F238E27FC236}">
                <a16:creationId xmlns:a16="http://schemas.microsoft.com/office/drawing/2014/main" id="{1E7412CD-D773-319A-0A89-CD721B4159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05976" y="3946487"/>
            <a:ext cx="228600" cy="228600"/>
          </a:xfrm>
          <a:prstGeom prst="rect">
            <a:avLst/>
          </a:prstGeom>
        </p:spPr>
      </p:pic>
      <p:pic>
        <p:nvPicPr>
          <p:cNvPr id="15" name="Picture 14">
            <a:extLst>
              <a:ext uri="{FF2B5EF4-FFF2-40B4-BE49-F238E27FC236}">
                <a16:creationId xmlns:a16="http://schemas.microsoft.com/office/drawing/2014/main" id="{A850E82D-328C-324B-DBF6-F494B02A2D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97999" y="4997592"/>
            <a:ext cx="228600" cy="228600"/>
          </a:xfrm>
          <a:prstGeom prst="rect">
            <a:avLst/>
          </a:prstGeom>
        </p:spPr>
      </p:pic>
      <p:pic>
        <p:nvPicPr>
          <p:cNvPr id="29" name="Picture 28">
            <a:extLst>
              <a:ext uri="{FF2B5EF4-FFF2-40B4-BE49-F238E27FC236}">
                <a16:creationId xmlns:a16="http://schemas.microsoft.com/office/drawing/2014/main" id="{327CE9BF-3922-502A-8F84-E1C63681823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6711" y="3475023"/>
            <a:ext cx="171429" cy="137160"/>
          </a:xfrm>
          <a:prstGeom prst="rect">
            <a:avLst/>
          </a:prstGeom>
        </p:spPr>
      </p:pic>
      <p:pic>
        <p:nvPicPr>
          <p:cNvPr id="30" name="Picture 29">
            <a:extLst>
              <a:ext uri="{FF2B5EF4-FFF2-40B4-BE49-F238E27FC236}">
                <a16:creationId xmlns:a16="http://schemas.microsoft.com/office/drawing/2014/main" id="{A48991C8-4277-11C2-70AA-8D99C463D7A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00986" y="2821717"/>
            <a:ext cx="182880" cy="182880"/>
          </a:xfrm>
          <a:prstGeom prst="rect">
            <a:avLst/>
          </a:prstGeom>
        </p:spPr>
      </p:pic>
      <p:pic>
        <p:nvPicPr>
          <p:cNvPr id="35" name="Picture 34">
            <a:extLst>
              <a:ext uri="{FF2B5EF4-FFF2-40B4-BE49-F238E27FC236}">
                <a16:creationId xmlns:a16="http://schemas.microsoft.com/office/drawing/2014/main" id="{62394C20-D8D3-C936-643F-80C3861865C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00986" y="4452784"/>
            <a:ext cx="182880" cy="182880"/>
          </a:xfrm>
          <a:prstGeom prst="rect">
            <a:avLst/>
          </a:prstGeom>
        </p:spPr>
      </p:pic>
      <p:pic>
        <p:nvPicPr>
          <p:cNvPr id="36" name="Picture 35">
            <a:extLst>
              <a:ext uri="{FF2B5EF4-FFF2-40B4-BE49-F238E27FC236}">
                <a16:creationId xmlns:a16="http://schemas.microsoft.com/office/drawing/2014/main" id="{BC4C4631-2BEE-C677-ADDC-946C8E2DF90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29280" y="3375438"/>
            <a:ext cx="171429" cy="137160"/>
          </a:xfrm>
          <a:prstGeom prst="rect">
            <a:avLst/>
          </a:prstGeom>
        </p:spPr>
      </p:pic>
      <p:pic>
        <p:nvPicPr>
          <p:cNvPr id="37" name="Picture 36">
            <a:extLst>
              <a:ext uri="{FF2B5EF4-FFF2-40B4-BE49-F238E27FC236}">
                <a16:creationId xmlns:a16="http://schemas.microsoft.com/office/drawing/2014/main" id="{E6A1634F-3DA1-2E5E-B183-6F4E10E897D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29280" y="4379273"/>
            <a:ext cx="171429" cy="137160"/>
          </a:xfrm>
          <a:prstGeom prst="rect">
            <a:avLst/>
          </a:prstGeom>
        </p:spPr>
      </p:pic>
      <p:pic>
        <p:nvPicPr>
          <p:cNvPr id="38" name="Picture 37">
            <a:extLst>
              <a:ext uri="{FF2B5EF4-FFF2-40B4-BE49-F238E27FC236}">
                <a16:creationId xmlns:a16="http://schemas.microsoft.com/office/drawing/2014/main" id="{E3AC309B-5D4A-512A-F82A-EC1AA6445F5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23554" y="4688260"/>
            <a:ext cx="182880" cy="182880"/>
          </a:xfrm>
          <a:prstGeom prst="rect">
            <a:avLst/>
          </a:prstGeom>
        </p:spPr>
      </p:pic>
      <p:grpSp>
        <p:nvGrpSpPr>
          <p:cNvPr id="3" name="Group 2">
            <a:extLst>
              <a:ext uri="{FF2B5EF4-FFF2-40B4-BE49-F238E27FC236}">
                <a16:creationId xmlns:a16="http://schemas.microsoft.com/office/drawing/2014/main" id="{774B1FDA-0A19-18D9-A643-617F58C20F92}"/>
              </a:ext>
            </a:extLst>
          </p:cNvPr>
          <p:cNvGrpSpPr/>
          <p:nvPr/>
        </p:nvGrpSpPr>
        <p:grpSpPr>
          <a:xfrm>
            <a:off x="1536785" y="5882229"/>
            <a:ext cx="2413221" cy="276999"/>
            <a:chOff x="6282286" y="171541"/>
            <a:chExt cx="2413221" cy="276999"/>
          </a:xfrm>
        </p:grpSpPr>
        <p:pic>
          <p:nvPicPr>
            <p:cNvPr id="8" name="Picture 7">
              <a:extLst>
                <a:ext uri="{FF2B5EF4-FFF2-40B4-BE49-F238E27FC236}">
                  <a16:creationId xmlns:a16="http://schemas.microsoft.com/office/drawing/2014/main" id="{088198BF-8E84-C4B0-6741-0849D33DC30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82286" y="172880"/>
              <a:ext cx="274320" cy="274320"/>
            </a:xfrm>
            <a:prstGeom prst="rect">
              <a:avLst/>
            </a:prstGeom>
          </p:spPr>
        </p:pic>
        <p:sp>
          <p:nvSpPr>
            <p:cNvPr id="43" name="TextBox 42">
              <a:extLst>
                <a:ext uri="{FF2B5EF4-FFF2-40B4-BE49-F238E27FC236}">
                  <a16:creationId xmlns:a16="http://schemas.microsoft.com/office/drawing/2014/main" id="{A69F939C-8209-7F31-EE4C-FBD383614568}"/>
                </a:ext>
              </a:extLst>
            </p:cNvPr>
            <p:cNvSpPr txBox="1"/>
            <p:nvPr/>
          </p:nvSpPr>
          <p:spPr>
            <a:xfrm>
              <a:off x="6544490" y="171541"/>
              <a:ext cx="2151017" cy="276999"/>
            </a:xfrm>
            <a:prstGeom prst="rect">
              <a:avLst/>
            </a:prstGeom>
            <a:noFill/>
          </p:spPr>
          <p:txBody>
            <a:bodyPr wrap="square" rtlCol="0">
              <a:spAutoFit/>
            </a:bodyPr>
            <a:lstStyle/>
            <a:p>
              <a:r>
                <a:rPr lang="en-US" sz="1200" dirty="0"/>
                <a:t>Money Minutes Series</a:t>
              </a:r>
            </a:p>
          </p:txBody>
        </p:sp>
      </p:grpSp>
      <p:grpSp>
        <p:nvGrpSpPr>
          <p:cNvPr id="44" name="Group 43">
            <a:extLst>
              <a:ext uri="{FF2B5EF4-FFF2-40B4-BE49-F238E27FC236}">
                <a16:creationId xmlns:a16="http://schemas.microsoft.com/office/drawing/2014/main" id="{F2747307-B7FD-545C-4240-C2C18D525C18}"/>
              </a:ext>
            </a:extLst>
          </p:cNvPr>
          <p:cNvGrpSpPr/>
          <p:nvPr/>
        </p:nvGrpSpPr>
        <p:grpSpPr>
          <a:xfrm>
            <a:off x="5956031" y="5882229"/>
            <a:ext cx="2389402" cy="276999"/>
            <a:chOff x="6306106" y="810452"/>
            <a:chExt cx="2389402" cy="276999"/>
          </a:xfrm>
        </p:grpSpPr>
        <p:pic>
          <p:nvPicPr>
            <p:cNvPr id="45" name="Picture 44">
              <a:extLst>
                <a:ext uri="{FF2B5EF4-FFF2-40B4-BE49-F238E27FC236}">
                  <a16:creationId xmlns:a16="http://schemas.microsoft.com/office/drawing/2014/main" id="{90D31E6A-3A10-3297-3FF2-9A83A0C96B8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06106" y="834651"/>
              <a:ext cx="228600" cy="228600"/>
            </a:xfrm>
            <a:prstGeom prst="rect">
              <a:avLst/>
            </a:prstGeom>
          </p:spPr>
        </p:pic>
        <p:sp>
          <p:nvSpPr>
            <p:cNvPr id="46" name="TextBox 45">
              <a:extLst>
                <a:ext uri="{FF2B5EF4-FFF2-40B4-BE49-F238E27FC236}">
                  <a16:creationId xmlns:a16="http://schemas.microsoft.com/office/drawing/2014/main" id="{E74DC8BE-7AEB-2E3D-0A8D-F5015D8F4C25}"/>
                </a:ext>
              </a:extLst>
            </p:cNvPr>
            <p:cNvSpPr txBox="1"/>
            <p:nvPr/>
          </p:nvSpPr>
          <p:spPr>
            <a:xfrm>
              <a:off x="6544491" y="810452"/>
              <a:ext cx="2151017" cy="276999"/>
            </a:xfrm>
            <a:prstGeom prst="rect">
              <a:avLst/>
            </a:prstGeom>
            <a:noFill/>
          </p:spPr>
          <p:txBody>
            <a:bodyPr wrap="square" rtlCol="0">
              <a:spAutoFit/>
            </a:bodyPr>
            <a:lstStyle/>
            <a:p>
              <a:r>
                <a:rPr lang="en-US" sz="1200" dirty="0"/>
                <a:t>Retirement Readiness Series</a:t>
              </a:r>
            </a:p>
          </p:txBody>
        </p:sp>
      </p:grpSp>
      <p:grpSp>
        <p:nvGrpSpPr>
          <p:cNvPr id="47" name="Group 46">
            <a:extLst>
              <a:ext uri="{FF2B5EF4-FFF2-40B4-BE49-F238E27FC236}">
                <a16:creationId xmlns:a16="http://schemas.microsoft.com/office/drawing/2014/main" id="{DD967DB0-D261-4B71-D67B-A004C1113A32}"/>
              </a:ext>
            </a:extLst>
          </p:cNvPr>
          <p:cNvGrpSpPr/>
          <p:nvPr/>
        </p:nvGrpSpPr>
        <p:grpSpPr>
          <a:xfrm>
            <a:off x="3768166" y="5882229"/>
            <a:ext cx="2379308" cy="276999"/>
            <a:chOff x="6316199" y="513980"/>
            <a:chExt cx="2379308" cy="276999"/>
          </a:xfrm>
        </p:grpSpPr>
        <p:pic>
          <p:nvPicPr>
            <p:cNvPr id="48" name="Picture 47">
              <a:extLst>
                <a:ext uri="{FF2B5EF4-FFF2-40B4-BE49-F238E27FC236}">
                  <a16:creationId xmlns:a16="http://schemas.microsoft.com/office/drawing/2014/main" id="{6A53B4AD-6818-2093-C8BA-4EEAB6EC806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16199" y="560146"/>
              <a:ext cx="230804" cy="184666"/>
            </a:xfrm>
            <a:prstGeom prst="rect">
              <a:avLst/>
            </a:prstGeom>
          </p:spPr>
        </p:pic>
        <p:sp>
          <p:nvSpPr>
            <p:cNvPr id="49" name="TextBox 48">
              <a:extLst>
                <a:ext uri="{FF2B5EF4-FFF2-40B4-BE49-F238E27FC236}">
                  <a16:creationId xmlns:a16="http://schemas.microsoft.com/office/drawing/2014/main" id="{924CFF1C-CE35-0224-270D-88133486F723}"/>
                </a:ext>
              </a:extLst>
            </p:cNvPr>
            <p:cNvSpPr txBox="1"/>
            <p:nvPr/>
          </p:nvSpPr>
          <p:spPr>
            <a:xfrm>
              <a:off x="6544490" y="513980"/>
              <a:ext cx="2151017" cy="276999"/>
            </a:xfrm>
            <a:prstGeom prst="rect">
              <a:avLst/>
            </a:prstGeom>
            <a:noFill/>
          </p:spPr>
          <p:txBody>
            <a:bodyPr wrap="square" rtlCol="0">
              <a:spAutoFit/>
            </a:bodyPr>
            <a:lstStyle/>
            <a:p>
              <a:r>
                <a:rPr lang="en-US" sz="1200" dirty="0"/>
                <a:t>Interactive Panel Session</a:t>
              </a:r>
            </a:p>
          </p:txBody>
        </p:sp>
      </p:grpSp>
      <p:pic>
        <p:nvPicPr>
          <p:cNvPr id="2" name="Picture 1">
            <a:extLst>
              <a:ext uri="{FF2B5EF4-FFF2-40B4-BE49-F238E27FC236}">
                <a16:creationId xmlns:a16="http://schemas.microsoft.com/office/drawing/2014/main" id="{722A54D8-F123-305A-5257-C6E7800B19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8125" y="4761674"/>
            <a:ext cx="228600" cy="228600"/>
          </a:xfrm>
          <a:prstGeom prst="rect">
            <a:avLst/>
          </a:prstGeom>
        </p:spPr>
      </p:pic>
      <p:pic>
        <p:nvPicPr>
          <p:cNvPr id="4" name="Picture 3">
            <a:extLst>
              <a:ext uri="{FF2B5EF4-FFF2-40B4-BE49-F238E27FC236}">
                <a16:creationId xmlns:a16="http://schemas.microsoft.com/office/drawing/2014/main" id="{3DA699AF-7080-ABCD-8590-4FE61C35FEBC}"/>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862495" y="3142723"/>
            <a:ext cx="238865" cy="191116"/>
          </a:xfrm>
          <a:prstGeom prst="rect">
            <a:avLst/>
          </a:prstGeom>
        </p:spPr>
      </p:pic>
      <p:grpSp>
        <p:nvGrpSpPr>
          <p:cNvPr id="11" name="Group 10">
            <a:extLst>
              <a:ext uri="{FF2B5EF4-FFF2-40B4-BE49-F238E27FC236}">
                <a16:creationId xmlns:a16="http://schemas.microsoft.com/office/drawing/2014/main" id="{A54E31B1-605A-AC26-1B6D-8B8C032B6F39}"/>
              </a:ext>
            </a:extLst>
          </p:cNvPr>
          <p:cNvGrpSpPr/>
          <p:nvPr/>
        </p:nvGrpSpPr>
        <p:grpSpPr>
          <a:xfrm>
            <a:off x="8345433" y="5885110"/>
            <a:ext cx="2425336" cy="276999"/>
            <a:chOff x="9392694" y="5885110"/>
            <a:chExt cx="2425336" cy="276999"/>
          </a:xfrm>
        </p:grpSpPr>
        <p:pic>
          <p:nvPicPr>
            <p:cNvPr id="5" name="Picture 4">
              <a:extLst>
                <a:ext uri="{FF2B5EF4-FFF2-40B4-BE49-F238E27FC236}">
                  <a16:creationId xmlns:a16="http://schemas.microsoft.com/office/drawing/2014/main" id="{0070B568-1DBD-DC1B-0EFD-FE1247C8FC58}"/>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9392694" y="5910986"/>
              <a:ext cx="274319" cy="219483"/>
            </a:xfrm>
            <a:prstGeom prst="rect">
              <a:avLst/>
            </a:prstGeom>
          </p:spPr>
        </p:pic>
        <p:sp>
          <p:nvSpPr>
            <p:cNvPr id="6" name="TextBox 5">
              <a:extLst>
                <a:ext uri="{FF2B5EF4-FFF2-40B4-BE49-F238E27FC236}">
                  <a16:creationId xmlns:a16="http://schemas.microsoft.com/office/drawing/2014/main" id="{1C17017F-BE6E-0B6D-7ED3-51E8874174B7}"/>
                </a:ext>
              </a:extLst>
            </p:cNvPr>
            <p:cNvSpPr txBox="1"/>
            <p:nvPr/>
          </p:nvSpPr>
          <p:spPr>
            <a:xfrm>
              <a:off x="9667013" y="5885110"/>
              <a:ext cx="2151017" cy="276999"/>
            </a:xfrm>
            <a:prstGeom prst="rect">
              <a:avLst/>
            </a:prstGeom>
            <a:noFill/>
          </p:spPr>
          <p:txBody>
            <a:bodyPr wrap="square" rtlCol="0">
              <a:spAutoFit/>
            </a:bodyPr>
            <a:lstStyle/>
            <a:p>
              <a:r>
                <a:rPr lang="en-US" sz="1200" dirty="0"/>
                <a:t>Global Equity Education Event</a:t>
              </a:r>
            </a:p>
          </p:txBody>
        </p:sp>
      </p:grpSp>
      <p:pic>
        <p:nvPicPr>
          <p:cNvPr id="16" name="Picture 15">
            <a:extLst>
              <a:ext uri="{FF2B5EF4-FFF2-40B4-BE49-F238E27FC236}">
                <a16:creationId xmlns:a16="http://schemas.microsoft.com/office/drawing/2014/main" id="{32E7786C-A6E1-53F3-B4E9-F5436EB1763F}"/>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6697999" y="2957969"/>
            <a:ext cx="238865" cy="191116"/>
          </a:xfrm>
          <a:prstGeom prst="rect">
            <a:avLst/>
          </a:prstGeom>
        </p:spPr>
      </p:pic>
      <p:sp>
        <p:nvSpPr>
          <p:cNvPr id="17" name="TextBox 16">
            <a:extLst>
              <a:ext uri="{FF2B5EF4-FFF2-40B4-BE49-F238E27FC236}">
                <a16:creationId xmlns:a16="http://schemas.microsoft.com/office/drawing/2014/main" id="{1EDEE758-5362-33AC-0A64-A8B0901B0532}"/>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Lower mkt clients only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FF0000"/>
                </a:solidFill>
                <a:latin typeface="Calibri Light" panose="020F0302020204030204" pitchFamily="34" charset="0"/>
                <a:cs typeface="Calibri Light" panose="020F0302020204030204" pitchFamily="34" charset="0"/>
              </a:rPr>
              <a:t>Alternate </a:t>
            </a: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DC/integrated or Equity version available</a:t>
            </a:r>
          </a:p>
        </p:txBody>
      </p:sp>
    </p:spTree>
    <p:extLst>
      <p:ext uri="{BB962C8B-B14F-4D97-AF65-F5344CB8AC3E}">
        <p14:creationId xmlns:p14="http://schemas.microsoft.com/office/powerpoint/2010/main" val="1051876551"/>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Table 5">
            <a:extLst>
              <a:ext uri="{FF2B5EF4-FFF2-40B4-BE49-F238E27FC236}">
                <a16:creationId xmlns:a16="http://schemas.microsoft.com/office/drawing/2014/main" id="{7DCFF1E2-44E0-8208-F648-42ACCF729770}"/>
              </a:ext>
            </a:extLst>
          </p:cNvPr>
          <p:cNvGraphicFramePr>
            <a:graphicFrameLocks noGrp="1"/>
          </p:cNvGraphicFramePr>
          <p:nvPr>
            <p:extLst>
              <p:ext uri="{D42A27DB-BD31-4B8C-83A1-F6EECF244321}">
                <p14:modId xmlns:p14="http://schemas.microsoft.com/office/powerpoint/2010/main" val="2583518279"/>
              </p:ext>
            </p:extLst>
          </p:nvPr>
        </p:nvGraphicFramePr>
        <p:xfrm>
          <a:off x="429468" y="1340007"/>
          <a:ext cx="4937760" cy="3644646"/>
        </p:xfrm>
        <a:graphic>
          <a:graphicData uri="http://schemas.openxmlformats.org/drawingml/2006/table">
            <a:tbl>
              <a:tblPr firstRow="1" bandRow="1">
                <a:tableStyleId>{2D5ABB26-0587-4C30-8999-92F81FD0307C}</a:tableStyleId>
              </a:tblPr>
              <a:tblGrid>
                <a:gridCol w="365760">
                  <a:extLst>
                    <a:ext uri="{9D8B030D-6E8A-4147-A177-3AD203B41FA5}">
                      <a16:colId xmlns:a16="http://schemas.microsoft.com/office/drawing/2014/main" val="4099938704"/>
                    </a:ext>
                  </a:extLst>
                </a:gridCol>
                <a:gridCol w="4572000">
                  <a:extLst>
                    <a:ext uri="{9D8B030D-6E8A-4147-A177-3AD203B41FA5}">
                      <a16:colId xmlns:a16="http://schemas.microsoft.com/office/drawing/2014/main" val="3876692166"/>
                    </a:ext>
                  </a:extLst>
                </a:gridCol>
              </a:tblGrid>
              <a:tr h="278058">
                <a:tc>
                  <a:txBody>
                    <a:bodyPr/>
                    <a:lstStyle/>
                    <a:p>
                      <a:pPr algn="ctr"/>
                      <a:r>
                        <a:rPr lang="en-US" sz="1400" b="0" dirty="0">
                          <a:solidFill>
                            <a:srgbClr val="002060"/>
                          </a:solidFill>
                        </a:rPr>
                        <a:t>Q3</a:t>
                      </a:r>
                    </a:p>
                  </a:txBody>
                  <a:tcPr marL="0" marR="0" anchor="b">
                    <a:lnL w="12700" cap="flat" cmpd="sng" algn="ctr">
                      <a:noFill/>
                      <a:prstDash val="solid"/>
                      <a:round/>
                      <a:headEnd type="none" w="med" len="med"/>
                      <a:tailEnd type="none" w="med" len="med"/>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0" dirty="0">
                          <a:solidFill>
                            <a:srgbClr val="002060"/>
                          </a:solidFill>
                        </a:rPr>
                        <a:t>Events: Timing Your Retirement</a:t>
                      </a:r>
                    </a:p>
                  </a:txBody>
                  <a:tcPr marR="18288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4814853"/>
                  </a:ext>
                </a:extLst>
              </a:tr>
              <a:tr h="419757">
                <a:tc>
                  <a:txBody>
                    <a:bodyPr/>
                    <a:lstStyle/>
                    <a:p>
                      <a:pPr algn="ctr"/>
                      <a:r>
                        <a:rPr lang="en-US" sz="1200" dirty="0">
                          <a:solidFill>
                            <a:schemeClr val="bg1"/>
                          </a:solidFill>
                        </a:rPr>
                        <a:t>JUL</a:t>
                      </a:r>
                    </a:p>
                  </a:txBody>
                  <a:tcPr marL="0" marR="0" anchor="ctr">
                    <a:lnL w="12700" cap="flat" cmpd="sng" algn="ctr">
                      <a:noFill/>
                      <a:prstDash val="solid"/>
                      <a:round/>
                      <a:headEnd type="none" w="med" len="med"/>
                      <a:tailEnd type="none" w="med" len="med"/>
                    </a:lnL>
                    <a:lnR>
                      <a:noFill/>
                    </a:lnR>
                    <a:lnT w="317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t>Women’s Roundtable</a:t>
                      </a:r>
                    </a:p>
                    <a:p>
                      <a:pPr marL="0" marR="0" lvl="0" indent="0" algn="l" defTabSz="685800" rtl="0" eaLnBrk="1" fontAlgn="auto" latinLnBrk="0" hangingPunct="1">
                        <a:lnSpc>
                          <a:spcPct val="150000"/>
                        </a:lnSpc>
                        <a:spcBef>
                          <a:spcPts val="0"/>
                        </a:spcBef>
                        <a:spcAft>
                          <a:spcPts val="0"/>
                        </a:spcAft>
                        <a:buClrTx/>
                        <a:buSzTx/>
                        <a:buFontTx/>
                        <a:buNone/>
                        <a:tabLst/>
                        <a:defRPr/>
                      </a:pPr>
                      <a:r>
                        <a:rPr lang="en-US" sz="1400" dirty="0"/>
                        <a:t>Stay on Track</a:t>
                      </a:r>
                    </a:p>
                    <a:p>
                      <a:pPr algn="l">
                        <a:lnSpc>
                          <a:spcPct val="150000"/>
                        </a:lnSpc>
                      </a:pPr>
                      <a:r>
                        <a:rPr lang="en-US" sz="1400" dirty="0">
                          <a:solidFill>
                            <a:schemeClr val="tx1"/>
                          </a:solidFill>
                        </a:rPr>
                        <a:t>Get Ready for your Next Vesting Event</a:t>
                      </a:r>
                    </a:p>
                    <a:p>
                      <a:pPr algn="l">
                        <a:lnSpc>
                          <a:spcPct val="150000"/>
                        </a:lnSpc>
                      </a:pPr>
                      <a:r>
                        <a:rPr lang="en-US" sz="1400" dirty="0"/>
                        <a:t>Baby on Board</a:t>
                      </a:r>
                    </a:p>
                  </a:txBody>
                  <a:tcPr marL="365760" marR="0" anchor="ctr">
                    <a:lnL>
                      <a:noFill/>
                    </a:lnL>
                    <a:lnR w="12700"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24682357"/>
                  </a:ext>
                </a:extLst>
              </a:tr>
              <a:tr h="419757">
                <a:tc>
                  <a:txBody>
                    <a:bodyPr/>
                    <a:lstStyle/>
                    <a:p>
                      <a:pPr algn="ctr"/>
                      <a:r>
                        <a:rPr lang="en-US" sz="1200" dirty="0">
                          <a:solidFill>
                            <a:schemeClr val="bg1"/>
                          </a:solidFill>
                        </a:rPr>
                        <a:t>AUG</a:t>
                      </a:r>
                    </a:p>
                  </a:txBody>
                  <a:tcPr marL="0" marR="0" anchor="ctr">
                    <a:lnL w="12700" cap="flat" cmpd="sng" algn="ctr">
                      <a:no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t>Making Your Money Last</a:t>
                      </a:r>
                    </a:p>
                    <a:p>
                      <a:pPr algn="l">
                        <a:lnSpc>
                          <a:spcPct val="150000"/>
                        </a:lnSpc>
                      </a:pPr>
                      <a:r>
                        <a:rPr lang="en-US" sz="1400" dirty="0"/>
                        <a:t>Financial Awareness Day</a:t>
                      </a:r>
                    </a:p>
                    <a:p>
                      <a:pPr algn="l">
                        <a:lnSpc>
                          <a:spcPct val="100000"/>
                        </a:lnSpc>
                        <a:spcBef>
                          <a:spcPts val="300"/>
                        </a:spcBef>
                      </a:pPr>
                      <a:r>
                        <a:rPr lang="en-US" sz="1400" dirty="0"/>
                        <a:t>Prepping Teens for Financial Independence</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34279424"/>
                  </a:ext>
                </a:extLst>
              </a:tr>
              <a:tr h="524695">
                <a:tc>
                  <a:txBody>
                    <a:bodyPr/>
                    <a:lstStyle/>
                    <a:p>
                      <a:pPr algn="ctr"/>
                      <a:r>
                        <a:rPr lang="en-US" sz="1200" dirty="0">
                          <a:solidFill>
                            <a:schemeClr val="bg1"/>
                          </a:solidFill>
                        </a:rPr>
                        <a:t>SEP</a:t>
                      </a:r>
                    </a:p>
                  </a:txBody>
                  <a:tcPr marL="0" marR="0" anchor="ctr">
                    <a:lnL w="12700" cap="flat" cmpd="sng" algn="ctr">
                      <a:no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50000"/>
                        </a:lnSpc>
                        <a:buFont typeface="Arial" panose="020B0604020202020204" pitchFamily="34" charset="0"/>
                        <a:buNone/>
                      </a:pPr>
                      <a:r>
                        <a:rPr lang="en-US" sz="1400" dirty="0"/>
                        <a:t>401(k) Day</a:t>
                      </a:r>
                    </a:p>
                    <a:p>
                      <a:pPr marL="0" marR="0" lvl="0" indent="0" algn="l" defTabSz="6858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sz="1400" dirty="0"/>
                        <a:t>Hispanic Heritage Month (SP)</a:t>
                      </a:r>
                    </a:p>
                    <a:p>
                      <a:pPr marL="0" indent="0" algn="l">
                        <a:lnSpc>
                          <a:spcPct val="150000"/>
                        </a:lnSpc>
                        <a:buFont typeface="Arial" panose="020B0604020202020204" pitchFamily="34" charset="0"/>
                        <a:buNone/>
                      </a:pPr>
                      <a:r>
                        <a:rPr lang="en-US" sz="1400" dirty="0"/>
                        <a:t>Choosing Insurance Wisely</a:t>
                      </a:r>
                    </a:p>
                  </a:txBody>
                  <a:tcPr marL="365760" marR="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78058074"/>
                  </a:ext>
                </a:extLst>
              </a:tr>
            </a:tbl>
          </a:graphicData>
        </a:graphic>
      </p:graphicFrame>
      <p:graphicFrame>
        <p:nvGraphicFramePr>
          <p:cNvPr id="28" name="Table 5">
            <a:extLst>
              <a:ext uri="{FF2B5EF4-FFF2-40B4-BE49-F238E27FC236}">
                <a16:creationId xmlns:a16="http://schemas.microsoft.com/office/drawing/2014/main" id="{7F362CFE-164F-C327-5BF3-5F3DA3108B06}"/>
              </a:ext>
            </a:extLst>
          </p:cNvPr>
          <p:cNvGraphicFramePr>
            <a:graphicFrameLocks noGrp="1"/>
          </p:cNvGraphicFramePr>
          <p:nvPr>
            <p:extLst>
              <p:ext uri="{D42A27DB-BD31-4B8C-83A1-F6EECF244321}">
                <p14:modId xmlns:p14="http://schemas.microsoft.com/office/powerpoint/2010/main" val="1147178533"/>
              </p:ext>
            </p:extLst>
          </p:nvPr>
        </p:nvGraphicFramePr>
        <p:xfrm>
          <a:off x="6245972" y="1336921"/>
          <a:ext cx="4937760" cy="4006289"/>
        </p:xfrm>
        <a:graphic>
          <a:graphicData uri="http://schemas.openxmlformats.org/drawingml/2006/table">
            <a:tbl>
              <a:tblPr firstRow="1" bandRow="1">
                <a:tableStyleId>{2D5ABB26-0587-4C30-8999-92F81FD0307C}</a:tableStyleId>
              </a:tblPr>
              <a:tblGrid>
                <a:gridCol w="365760">
                  <a:extLst>
                    <a:ext uri="{9D8B030D-6E8A-4147-A177-3AD203B41FA5}">
                      <a16:colId xmlns:a16="http://schemas.microsoft.com/office/drawing/2014/main" val="4099938704"/>
                    </a:ext>
                  </a:extLst>
                </a:gridCol>
                <a:gridCol w="4572000">
                  <a:extLst>
                    <a:ext uri="{9D8B030D-6E8A-4147-A177-3AD203B41FA5}">
                      <a16:colId xmlns:a16="http://schemas.microsoft.com/office/drawing/2014/main" val="3876692166"/>
                    </a:ext>
                  </a:extLst>
                </a:gridCol>
              </a:tblGrid>
              <a:tr h="310970">
                <a:tc>
                  <a:txBody>
                    <a:bodyPr/>
                    <a:lstStyle/>
                    <a:p>
                      <a:pPr algn="ctr"/>
                      <a:r>
                        <a:rPr lang="en-US" sz="1400" b="0" dirty="0">
                          <a:solidFill>
                            <a:srgbClr val="002060"/>
                          </a:solidFill>
                        </a:rPr>
                        <a:t>Q4</a:t>
                      </a:r>
                    </a:p>
                  </a:txBody>
                  <a:tcPr marL="0" marR="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0" dirty="0">
                          <a:solidFill>
                            <a:srgbClr val="002060"/>
                          </a:solidFill>
                        </a:rPr>
                        <a:t>Events: Transitioning Into Retirement</a:t>
                      </a:r>
                    </a:p>
                  </a:txBody>
                  <a:tcPr marR="18288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4814853"/>
                  </a:ext>
                </a:extLst>
              </a:tr>
              <a:tr h="1092996">
                <a:tc>
                  <a:txBody>
                    <a:bodyPr/>
                    <a:lstStyle/>
                    <a:p>
                      <a:pPr algn="ctr"/>
                      <a:r>
                        <a:rPr lang="en-US" sz="1200" dirty="0">
                          <a:solidFill>
                            <a:schemeClr val="bg1"/>
                          </a:solidFill>
                        </a:rPr>
                        <a:t>OCT</a:t>
                      </a:r>
                    </a:p>
                  </a:txBody>
                  <a:tcPr marL="0" marR="0" anchor="ctr">
                    <a:lnL>
                      <a:noFill/>
                    </a:lnL>
                    <a:lnR>
                      <a:noFill/>
                    </a:lnR>
                    <a:lnT w="317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50000"/>
                        </a:lnSpc>
                        <a:buFont typeface="Arial" panose="020B0604020202020204" pitchFamily="34" charset="0"/>
                        <a:buNone/>
                      </a:pPr>
                      <a:r>
                        <a:rPr lang="en-US" sz="1400" dirty="0">
                          <a:solidFill>
                            <a:schemeClr val="tx1"/>
                          </a:solidFill>
                        </a:rPr>
                        <a:t>National Savings Day</a:t>
                      </a:r>
                    </a:p>
                    <a:p>
                      <a:pPr marL="0" indent="0" algn="l">
                        <a:lnSpc>
                          <a:spcPct val="150000"/>
                        </a:lnSpc>
                        <a:buFont typeface="Arial" panose="020B0604020202020204" pitchFamily="34" charset="0"/>
                        <a:buNone/>
                      </a:pPr>
                      <a:r>
                        <a:rPr lang="en-US" sz="1400" dirty="0">
                          <a:solidFill>
                            <a:schemeClr val="tx1"/>
                          </a:solidFill>
                        </a:rPr>
                        <a:t>Cyber Security Awareness Month</a:t>
                      </a:r>
                    </a:p>
                    <a:p>
                      <a:pPr marL="0" indent="0" algn="l">
                        <a:lnSpc>
                          <a:spcPct val="150000"/>
                        </a:lnSpc>
                        <a:buFont typeface="Arial" panose="020B0604020202020204" pitchFamily="34" charset="0"/>
                        <a:buNone/>
                      </a:pPr>
                      <a:r>
                        <a:rPr lang="en-US" sz="1400" dirty="0">
                          <a:solidFill>
                            <a:schemeClr val="tx1"/>
                          </a:solidFill>
                        </a:rPr>
                        <a:t>Pursuing Your Retirement</a:t>
                      </a:r>
                    </a:p>
                    <a:p>
                      <a:pPr marL="0" indent="0" algn="l">
                        <a:lnSpc>
                          <a:spcPct val="150000"/>
                        </a:lnSpc>
                        <a:buFont typeface="Arial" panose="020B0604020202020204" pitchFamily="34" charset="0"/>
                        <a:buNone/>
                      </a:pPr>
                      <a:r>
                        <a:rPr lang="en-US" sz="1400" dirty="0">
                          <a:solidFill>
                            <a:schemeClr val="tx1"/>
                          </a:solidFill>
                        </a:rPr>
                        <a:t>Credit Cards and the Holidays</a:t>
                      </a:r>
                    </a:p>
                  </a:txBody>
                  <a:tcPr marL="365760" marR="0" anchor="ctr">
                    <a:lnL>
                      <a:noFill/>
                    </a:lnL>
                    <a:lnR w="12700"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24682357"/>
                  </a:ext>
                </a:extLst>
              </a:tr>
              <a:tr h="579895">
                <a:tc>
                  <a:txBody>
                    <a:bodyPr/>
                    <a:lstStyle/>
                    <a:p>
                      <a:pPr algn="ctr"/>
                      <a:r>
                        <a:rPr lang="en-US" sz="1200" dirty="0">
                          <a:solidFill>
                            <a:schemeClr val="bg1"/>
                          </a:solidFill>
                        </a:rPr>
                        <a:t>NOV</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indent="0" algn="l">
                        <a:lnSpc>
                          <a:spcPct val="150000"/>
                        </a:lnSpc>
                        <a:buFont typeface="Arial" panose="020B0604020202020204" pitchFamily="34" charset="0"/>
                        <a:buNone/>
                      </a:pPr>
                      <a:r>
                        <a:rPr lang="en-US" sz="1400" dirty="0">
                          <a:solidFill>
                            <a:schemeClr val="tx1"/>
                          </a:solidFill>
                        </a:rPr>
                        <a:t>Financial Wellness for the Holidays</a:t>
                      </a:r>
                    </a:p>
                    <a:p>
                      <a:pPr marL="0" marR="0" lvl="0" indent="0" algn="l" defTabSz="6858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sz="1400" dirty="0">
                          <a:solidFill>
                            <a:schemeClr val="tx1"/>
                          </a:solidFill>
                        </a:rPr>
                        <a:t>Year-end Planning Tips for Your Equity Awards</a:t>
                      </a:r>
                    </a:p>
                    <a:p>
                      <a:pPr marL="0" marR="0" lvl="0" indent="0" algn="l" defTabSz="6858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sz="1400" dirty="0">
                          <a:solidFill>
                            <a:schemeClr val="tx1"/>
                          </a:solidFill>
                        </a:rPr>
                        <a:t>Women’s Roundtable</a:t>
                      </a:r>
                    </a:p>
                    <a:p>
                      <a:pPr marL="0" indent="0" algn="l">
                        <a:lnSpc>
                          <a:spcPct val="150000"/>
                        </a:lnSpc>
                        <a:buFont typeface="Arial" panose="020B0604020202020204" pitchFamily="34" charset="0"/>
                        <a:buNone/>
                      </a:pPr>
                      <a:r>
                        <a:rPr lang="en-US" sz="1400" dirty="0">
                          <a:solidFill>
                            <a:schemeClr val="tx1"/>
                          </a:solidFill>
                        </a:rPr>
                        <a:t>Preparing for “I Do”</a:t>
                      </a:r>
                    </a:p>
                  </a:txBody>
                  <a:tcPr marL="365760" marR="18288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34279424"/>
                  </a:ext>
                </a:extLst>
              </a:tr>
              <a:tr h="535317">
                <a:tc>
                  <a:txBody>
                    <a:bodyPr/>
                    <a:lstStyle/>
                    <a:p>
                      <a:pPr algn="ctr"/>
                      <a:r>
                        <a:rPr lang="en-US" sz="1200" dirty="0">
                          <a:solidFill>
                            <a:schemeClr val="bg1"/>
                          </a:solidFill>
                        </a:rPr>
                        <a:t>DEC</a:t>
                      </a:r>
                    </a:p>
                  </a:txBody>
                  <a:tcPr marL="0" marR="0" anchor="ctr">
                    <a:lnL>
                      <a:noFill/>
                    </a:lnL>
                    <a:lnR>
                      <a:noFill/>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solidFill>
                            <a:schemeClr val="tx1"/>
                          </a:solidFill>
                        </a:rPr>
                        <a:t>Pet Ownership and Expenses</a:t>
                      </a:r>
                    </a:p>
                    <a:p>
                      <a:pPr algn="l">
                        <a:lnSpc>
                          <a:spcPct val="150000"/>
                        </a:lnSpc>
                      </a:pPr>
                      <a:r>
                        <a:rPr lang="en-US" sz="1400" dirty="0">
                          <a:solidFill>
                            <a:schemeClr val="tx1"/>
                          </a:solidFill>
                        </a:rPr>
                        <a:t>Planning for 2026</a:t>
                      </a:r>
                    </a:p>
                    <a:p>
                      <a:pPr algn="l">
                        <a:lnSpc>
                          <a:spcPct val="150000"/>
                        </a:lnSpc>
                      </a:pPr>
                      <a:r>
                        <a:rPr lang="en-US" sz="1400" dirty="0">
                          <a:solidFill>
                            <a:schemeClr val="tx1"/>
                          </a:solidFill>
                        </a:rPr>
                        <a:t>Tackling Student Loan Debt</a:t>
                      </a:r>
                    </a:p>
                  </a:txBody>
                  <a:tcPr marL="365760" marR="182880" anchor="ct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78058074"/>
                  </a:ext>
                </a:extLst>
              </a:tr>
            </a:tbl>
          </a:graphicData>
        </a:graphic>
      </p:graphicFrame>
      <p:sp>
        <p:nvSpPr>
          <p:cNvPr id="5" name="Slide Number Placeholder 4">
            <a:extLst>
              <a:ext uri="{FF2B5EF4-FFF2-40B4-BE49-F238E27FC236}">
                <a16:creationId xmlns:a16="http://schemas.microsoft.com/office/drawing/2014/main" id="{9D0B9D2E-1A16-83D7-A583-2C213726F883}"/>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Light" panose="020F0302020204030204" pitchFamily="34" charset="0"/>
                <a:cs typeface="Calibri Light" panose="020F0302020204030204" pitchFamily="34" charset="0"/>
              </a:rPr>
              <a:pPr defTabSz="457200">
                <a:defRPr/>
              </a:pPr>
              <a:t>42</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14" name="Slide Number Placeholder 13">
            <a:extLst>
              <a:ext uri="{FF2B5EF4-FFF2-40B4-BE49-F238E27FC236}">
                <a16:creationId xmlns:a16="http://schemas.microsoft.com/office/drawing/2014/main" id="{60F961D2-B89E-3779-CFCD-35BA95A8F645}"/>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42</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3" name="Title 22">
            <a:extLst>
              <a:ext uri="{FF2B5EF4-FFF2-40B4-BE49-F238E27FC236}">
                <a16:creationId xmlns:a16="http://schemas.microsoft.com/office/drawing/2014/main" id="{0755956F-FAC9-0E58-A007-537B298DBEDA}"/>
              </a:ext>
            </a:extLst>
          </p:cNvPr>
          <p:cNvSpPr>
            <a:spLocks noGrp="1"/>
          </p:cNvSpPr>
          <p:nvPr>
            <p:ph type="title"/>
          </p:nvPr>
        </p:nvSpPr>
        <p:spPr/>
        <p:txBody>
          <a:bodyPr/>
          <a:lstStyle/>
          <a:p>
            <a:pPr lvl="0"/>
            <a:r>
              <a:rPr lang="en-US" sz="3200" noProof="0" dirty="0"/>
              <a:t>2025 financial wellness calendar</a:t>
            </a:r>
            <a:endParaRPr lang="en-US" sz="3200" dirty="0"/>
          </a:p>
        </p:txBody>
      </p:sp>
      <p:pic>
        <p:nvPicPr>
          <p:cNvPr id="16" name="Picture 15">
            <a:extLst>
              <a:ext uri="{FF2B5EF4-FFF2-40B4-BE49-F238E27FC236}">
                <a16:creationId xmlns:a16="http://schemas.microsoft.com/office/drawing/2014/main" id="{5F065D7F-B118-0BDE-6734-5BDE05D304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676" y="2713109"/>
            <a:ext cx="228600" cy="228600"/>
          </a:xfrm>
          <a:prstGeom prst="rect">
            <a:avLst/>
          </a:prstGeom>
        </p:spPr>
      </p:pic>
      <p:pic>
        <p:nvPicPr>
          <p:cNvPr id="18" name="Picture 17">
            <a:extLst>
              <a:ext uri="{FF2B5EF4-FFF2-40B4-BE49-F238E27FC236}">
                <a16:creationId xmlns:a16="http://schemas.microsoft.com/office/drawing/2014/main" id="{BBCFAFA8-6771-1A51-3C03-8B1581B7F2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4296" y="3691653"/>
            <a:ext cx="228600" cy="228600"/>
          </a:xfrm>
          <a:prstGeom prst="rect">
            <a:avLst/>
          </a:prstGeom>
        </p:spPr>
      </p:pic>
      <p:pic>
        <p:nvPicPr>
          <p:cNvPr id="19" name="Picture 18">
            <a:extLst>
              <a:ext uri="{FF2B5EF4-FFF2-40B4-BE49-F238E27FC236}">
                <a16:creationId xmlns:a16="http://schemas.microsoft.com/office/drawing/2014/main" id="{5326BD7E-CC58-0173-ADBC-0CF245B703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4354" y="4730573"/>
            <a:ext cx="228600" cy="228600"/>
          </a:xfrm>
          <a:prstGeom prst="rect">
            <a:avLst/>
          </a:prstGeom>
        </p:spPr>
      </p:pic>
      <p:pic>
        <p:nvPicPr>
          <p:cNvPr id="20" name="Picture 19">
            <a:extLst>
              <a:ext uri="{FF2B5EF4-FFF2-40B4-BE49-F238E27FC236}">
                <a16:creationId xmlns:a16="http://schemas.microsoft.com/office/drawing/2014/main" id="{7E2AF183-06C4-F0FC-7662-3FE2570CB2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92032" y="2723619"/>
            <a:ext cx="228600" cy="228600"/>
          </a:xfrm>
          <a:prstGeom prst="rect">
            <a:avLst/>
          </a:prstGeom>
        </p:spPr>
      </p:pic>
      <p:pic>
        <p:nvPicPr>
          <p:cNvPr id="21" name="Picture 20">
            <a:extLst>
              <a:ext uri="{FF2B5EF4-FFF2-40B4-BE49-F238E27FC236}">
                <a16:creationId xmlns:a16="http://schemas.microsoft.com/office/drawing/2014/main" id="{BF491224-3846-117A-E8D7-64CA51E1C4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92032" y="4053785"/>
            <a:ext cx="228600" cy="228600"/>
          </a:xfrm>
          <a:prstGeom prst="rect">
            <a:avLst/>
          </a:prstGeom>
        </p:spPr>
      </p:pic>
      <p:pic>
        <p:nvPicPr>
          <p:cNvPr id="22" name="Picture 21">
            <a:extLst>
              <a:ext uri="{FF2B5EF4-FFF2-40B4-BE49-F238E27FC236}">
                <a16:creationId xmlns:a16="http://schemas.microsoft.com/office/drawing/2014/main" id="{288B073D-D219-B0C6-9B83-D7F5F76381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92032" y="4459933"/>
            <a:ext cx="228600" cy="228600"/>
          </a:xfrm>
          <a:prstGeom prst="rect">
            <a:avLst/>
          </a:prstGeom>
        </p:spPr>
      </p:pic>
      <p:pic>
        <p:nvPicPr>
          <p:cNvPr id="39" name="Picture 38">
            <a:extLst>
              <a:ext uri="{FF2B5EF4-FFF2-40B4-BE49-F238E27FC236}">
                <a16:creationId xmlns:a16="http://schemas.microsoft.com/office/drawing/2014/main" id="{4F18E37B-6FB5-4D7C-C66D-F03C24E1E97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90262" y="1821610"/>
            <a:ext cx="171429" cy="137160"/>
          </a:xfrm>
          <a:prstGeom prst="rect">
            <a:avLst/>
          </a:prstGeom>
        </p:spPr>
      </p:pic>
      <p:pic>
        <p:nvPicPr>
          <p:cNvPr id="40" name="Picture 39">
            <a:extLst>
              <a:ext uri="{FF2B5EF4-FFF2-40B4-BE49-F238E27FC236}">
                <a16:creationId xmlns:a16="http://schemas.microsoft.com/office/drawing/2014/main" id="{B7A1CC02-F38D-BA41-ED63-422375BC4C1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84537" y="3132168"/>
            <a:ext cx="182880" cy="182880"/>
          </a:xfrm>
          <a:prstGeom prst="rect">
            <a:avLst/>
          </a:prstGeom>
        </p:spPr>
      </p:pic>
      <p:pic>
        <p:nvPicPr>
          <p:cNvPr id="41" name="Picture 40">
            <a:extLst>
              <a:ext uri="{FF2B5EF4-FFF2-40B4-BE49-F238E27FC236}">
                <a16:creationId xmlns:a16="http://schemas.microsoft.com/office/drawing/2014/main" id="{6D986513-3784-C899-5075-C3A5562C560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17432" y="2439056"/>
            <a:ext cx="182880" cy="182880"/>
          </a:xfrm>
          <a:prstGeom prst="rect">
            <a:avLst/>
          </a:prstGeom>
        </p:spPr>
      </p:pic>
      <p:pic>
        <p:nvPicPr>
          <p:cNvPr id="42" name="Picture 41">
            <a:extLst>
              <a:ext uri="{FF2B5EF4-FFF2-40B4-BE49-F238E27FC236}">
                <a16:creationId xmlns:a16="http://schemas.microsoft.com/office/drawing/2014/main" id="{DF116438-8027-3A7B-4FA4-076DD0FFBC6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26604" y="3834393"/>
            <a:ext cx="171429" cy="137160"/>
          </a:xfrm>
          <a:prstGeom prst="rect">
            <a:avLst/>
          </a:prstGeom>
        </p:spPr>
      </p:pic>
      <p:grpSp>
        <p:nvGrpSpPr>
          <p:cNvPr id="3" name="Group 2">
            <a:extLst>
              <a:ext uri="{FF2B5EF4-FFF2-40B4-BE49-F238E27FC236}">
                <a16:creationId xmlns:a16="http://schemas.microsoft.com/office/drawing/2014/main" id="{7D04B71B-BF26-F823-1331-B0CC15ABB4EB}"/>
              </a:ext>
            </a:extLst>
          </p:cNvPr>
          <p:cNvGrpSpPr/>
          <p:nvPr/>
        </p:nvGrpSpPr>
        <p:grpSpPr>
          <a:xfrm>
            <a:off x="1536785" y="5882229"/>
            <a:ext cx="2413221" cy="276999"/>
            <a:chOff x="6282286" y="171541"/>
            <a:chExt cx="2413221" cy="276999"/>
          </a:xfrm>
        </p:grpSpPr>
        <p:pic>
          <p:nvPicPr>
            <p:cNvPr id="8" name="Picture 7">
              <a:extLst>
                <a:ext uri="{FF2B5EF4-FFF2-40B4-BE49-F238E27FC236}">
                  <a16:creationId xmlns:a16="http://schemas.microsoft.com/office/drawing/2014/main" id="{DD0ADE01-D3E3-280E-03D5-FE32210F075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82286" y="172880"/>
              <a:ext cx="274320" cy="274320"/>
            </a:xfrm>
            <a:prstGeom prst="rect">
              <a:avLst/>
            </a:prstGeom>
          </p:spPr>
        </p:pic>
        <p:sp>
          <p:nvSpPr>
            <p:cNvPr id="17" name="TextBox 16">
              <a:extLst>
                <a:ext uri="{FF2B5EF4-FFF2-40B4-BE49-F238E27FC236}">
                  <a16:creationId xmlns:a16="http://schemas.microsoft.com/office/drawing/2014/main" id="{75EB4FD3-414C-08E7-B54E-A57DF2E6D5B1}"/>
                </a:ext>
              </a:extLst>
            </p:cNvPr>
            <p:cNvSpPr txBox="1"/>
            <p:nvPr/>
          </p:nvSpPr>
          <p:spPr>
            <a:xfrm>
              <a:off x="6544490" y="171541"/>
              <a:ext cx="2151017" cy="276999"/>
            </a:xfrm>
            <a:prstGeom prst="rect">
              <a:avLst/>
            </a:prstGeom>
            <a:noFill/>
          </p:spPr>
          <p:txBody>
            <a:bodyPr wrap="square" rtlCol="0">
              <a:spAutoFit/>
            </a:bodyPr>
            <a:lstStyle/>
            <a:p>
              <a:r>
                <a:rPr lang="en-US" sz="1200" dirty="0"/>
                <a:t>Money Minutes Series</a:t>
              </a:r>
            </a:p>
          </p:txBody>
        </p:sp>
      </p:grpSp>
      <p:grpSp>
        <p:nvGrpSpPr>
          <p:cNvPr id="24" name="Group 23">
            <a:extLst>
              <a:ext uri="{FF2B5EF4-FFF2-40B4-BE49-F238E27FC236}">
                <a16:creationId xmlns:a16="http://schemas.microsoft.com/office/drawing/2014/main" id="{8FBE3C95-8632-8663-9D49-E94D87426D48}"/>
              </a:ext>
            </a:extLst>
          </p:cNvPr>
          <p:cNvGrpSpPr/>
          <p:nvPr/>
        </p:nvGrpSpPr>
        <p:grpSpPr>
          <a:xfrm>
            <a:off x="5956031" y="5882229"/>
            <a:ext cx="2389402" cy="276999"/>
            <a:chOff x="6306106" y="810452"/>
            <a:chExt cx="2389402" cy="276999"/>
          </a:xfrm>
        </p:grpSpPr>
        <p:pic>
          <p:nvPicPr>
            <p:cNvPr id="25" name="Picture 24">
              <a:extLst>
                <a:ext uri="{FF2B5EF4-FFF2-40B4-BE49-F238E27FC236}">
                  <a16:creationId xmlns:a16="http://schemas.microsoft.com/office/drawing/2014/main" id="{9C22D950-BDD6-ADDB-53BA-862628447F5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06106" y="834651"/>
              <a:ext cx="228600" cy="228600"/>
            </a:xfrm>
            <a:prstGeom prst="rect">
              <a:avLst/>
            </a:prstGeom>
          </p:spPr>
        </p:pic>
        <p:sp>
          <p:nvSpPr>
            <p:cNvPr id="26" name="TextBox 25">
              <a:extLst>
                <a:ext uri="{FF2B5EF4-FFF2-40B4-BE49-F238E27FC236}">
                  <a16:creationId xmlns:a16="http://schemas.microsoft.com/office/drawing/2014/main" id="{50283033-522E-A13C-6650-7C2A5EF9BBCB}"/>
                </a:ext>
              </a:extLst>
            </p:cNvPr>
            <p:cNvSpPr txBox="1"/>
            <p:nvPr/>
          </p:nvSpPr>
          <p:spPr>
            <a:xfrm>
              <a:off x="6544491" y="810452"/>
              <a:ext cx="2151017" cy="276999"/>
            </a:xfrm>
            <a:prstGeom prst="rect">
              <a:avLst/>
            </a:prstGeom>
            <a:noFill/>
          </p:spPr>
          <p:txBody>
            <a:bodyPr wrap="square" rtlCol="0">
              <a:spAutoFit/>
            </a:bodyPr>
            <a:lstStyle/>
            <a:p>
              <a:r>
                <a:rPr lang="en-US" sz="1200" dirty="0"/>
                <a:t>Retirement Readiness Series</a:t>
              </a:r>
            </a:p>
          </p:txBody>
        </p:sp>
      </p:grpSp>
      <p:grpSp>
        <p:nvGrpSpPr>
          <p:cNvPr id="29" name="Group 28">
            <a:extLst>
              <a:ext uri="{FF2B5EF4-FFF2-40B4-BE49-F238E27FC236}">
                <a16:creationId xmlns:a16="http://schemas.microsoft.com/office/drawing/2014/main" id="{B40F7994-135D-3457-E92C-769BF9A9A565}"/>
              </a:ext>
            </a:extLst>
          </p:cNvPr>
          <p:cNvGrpSpPr/>
          <p:nvPr/>
        </p:nvGrpSpPr>
        <p:grpSpPr>
          <a:xfrm>
            <a:off x="3768166" y="5882229"/>
            <a:ext cx="2379308" cy="276999"/>
            <a:chOff x="6316199" y="513980"/>
            <a:chExt cx="2379308" cy="276999"/>
          </a:xfrm>
        </p:grpSpPr>
        <p:pic>
          <p:nvPicPr>
            <p:cNvPr id="30" name="Picture 29">
              <a:extLst>
                <a:ext uri="{FF2B5EF4-FFF2-40B4-BE49-F238E27FC236}">
                  <a16:creationId xmlns:a16="http://schemas.microsoft.com/office/drawing/2014/main" id="{5B710E8D-9137-BAF2-3556-C540A2C6EF0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16199" y="560146"/>
              <a:ext cx="230804" cy="184666"/>
            </a:xfrm>
            <a:prstGeom prst="rect">
              <a:avLst/>
            </a:prstGeom>
          </p:spPr>
        </p:pic>
        <p:sp>
          <p:nvSpPr>
            <p:cNvPr id="31" name="TextBox 30">
              <a:extLst>
                <a:ext uri="{FF2B5EF4-FFF2-40B4-BE49-F238E27FC236}">
                  <a16:creationId xmlns:a16="http://schemas.microsoft.com/office/drawing/2014/main" id="{CF7BED68-245F-8265-FAB2-628657D4D727}"/>
                </a:ext>
              </a:extLst>
            </p:cNvPr>
            <p:cNvSpPr txBox="1"/>
            <p:nvPr/>
          </p:nvSpPr>
          <p:spPr>
            <a:xfrm>
              <a:off x="6544490" y="513980"/>
              <a:ext cx="2151017" cy="276999"/>
            </a:xfrm>
            <a:prstGeom prst="rect">
              <a:avLst/>
            </a:prstGeom>
            <a:noFill/>
          </p:spPr>
          <p:txBody>
            <a:bodyPr wrap="square" rtlCol="0">
              <a:spAutoFit/>
            </a:bodyPr>
            <a:lstStyle/>
            <a:p>
              <a:r>
                <a:rPr lang="en-US" sz="1200" dirty="0"/>
                <a:t>Interactive Panel Session</a:t>
              </a:r>
            </a:p>
          </p:txBody>
        </p:sp>
      </p:grpSp>
      <p:grpSp>
        <p:nvGrpSpPr>
          <p:cNvPr id="32" name="Group 31">
            <a:extLst>
              <a:ext uri="{FF2B5EF4-FFF2-40B4-BE49-F238E27FC236}">
                <a16:creationId xmlns:a16="http://schemas.microsoft.com/office/drawing/2014/main" id="{390CA617-0A2D-298C-5F9A-1B7615C490A0}"/>
              </a:ext>
            </a:extLst>
          </p:cNvPr>
          <p:cNvGrpSpPr/>
          <p:nvPr/>
        </p:nvGrpSpPr>
        <p:grpSpPr>
          <a:xfrm>
            <a:off x="8345433" y="5885110"/>
            <a:ext cx="2425336" cy="276999"/>
            <a:chOff x="9392694" y="5885110"/>
            <a:chExt cx="2425336" cy="276999"/>
          </a:xfrm>
        </p:grpSpPr>
        <p:pic>
          <p:nvPicPr>
            <p:cNvPr id="33" name="Picture 32">
              <a:extLst>
                <a:ext uri="{FF2B5EF4-FFF2-40B4-BE49-F238E27FC236}">
                  <a16:creationId xmlns:a16="http://schemas.microsoft.com/office/drawing/2014/main" id="{87C84786-422E-F892-2888-5D59B548674D}"/>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9392694" y="5910986"/>
              <a:ext cx="274319" cy="219483"/>
            </a:xfrm>
            <a:prstGeom prst="rect">
              <a:avLst/>
            </a:prstGeom>
          </p:spPr>
        </p:pic>
        <p:sp>
          <p:nvSpPr>
            <p:cNvPr id="34" name="TextBox 33">
              <a:extLst>
                <a:ext uri="{FF2B5EF4-FFF2-40B4-BE49-F238E27FC236}">
                  <a16:creationId xmlns:a16="http://schemas.microsoft.com/office/drawing/2014/main" id="{01507A92-124F-51E5-3C0C-570DC43901D7}"/>
                </a:ext>
              </a:extLst>
            </p:cNvPr>
            <p:cNvSpPr txBox="1"/>
            <p:nvPr/>
          </p:nvSpPr>
          <p:spPr>
            <a:xfrm>
              <a:off x="9667013" y="5885110"/>
              <a:ext cx="2151017" cy="276999"/>
            </a:xfrm>
            <a:prstGeom prst="rect">
              <a:avLst/>
            </a:prstGeom>
            <a:noFill/>
          </p:spPr>
          <p:txBody>
            <a:bodyPr wrap="square" rtlCol="0">
              <a:spAutoFit/>
            </a:bodyPr>
            <a:lstStyle/>
            <a:p>
              <a:r>
                <a:rPr lang="en-US" sz="1200" dirty="0"/>
                <a:t>Global Equity Education Event</a:t>
              </a:r>
            </a:p>
          </p:txBody>
        </p:sp>
      </p:grpSp>
      <p:pic>
        <p:nvPicPr>
          <p:cNvPr id="35" name="Picture 34">
            <a:extLst>
              <a:ext uri="{FF2B5EF4-FFF2-40B4-BE49-F238E27FC236}">
                <a16:creationId xmlns:a16="http://schemas.microsoft.com/office/drawing/2014/main" id="{F70AC566-6089-AF48-8717-43CCC2DA4187}"/>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849163" y="2417615"/>
            <a:ext cx="238865" cy="191116"/>
          </a:xfrm>
          <a:prstGeom prst="rect">
            <a:avLst/>
          </a:prstGeom>
        </p:spPr>
      </p:pic>
      <p:pic>
        <p:nvPicPr>
          <p:cNvPr id="36" name="Picture 35">
            <a:extLst>
              <a:ext uri="{FF2B5EF4-FFF2-40B4-BE49-F238E27FC236}">
                <a16:creationId xmlns:a16="http://schemas.microsoft.com/office/drawing/2014/main" id="{AF340EE6-5BA6-A51C-E780-9DAF741C9AB0}"/>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6681767" y="3445440"/>
            <a:ext cx="238865" cy="191116"/>
          </a:xfrm>
          <a:prstGeom prst="rect">
            <a:avLst/>
          </a:prstGeom>
        </p:spPr>
      </p:pic>
      <p:sp>
        <p:nvSpPr>
          <p:cNvPr id="2" name="TextBox 1">
            <a:extLst>
              <a:ext uri="{FF2B5EF4-FFF2-40B4-BE49-F238E27FC236}">
                <a16:creationId xmlns:a16="http://schemas.microsoft.com/office/drawing/2014/main" id="{1AC45BCD-10D7-F50C-6CA4-8B315B1EA922}"/>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Lower mkt clients only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FF0000"/>
                </a:solidFill>
                <a:latin typeface="Calibri Light" panose="020F0302020204030204" pitchFamily="34" charset="0"/>
                <a:cs typeface="Calibri Light" panose="020F0302020204030204" pitchFamily="34" charset="0"/>
              </a:rPr>
              <a:t>Alternate </a:t>
            </a: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DC/integrated or Equity version available</a:t>
            </a:r>
          </a:p>
        </p:txBody>
      </p:sp>
    </p:spTree>
    <p:extLst>
      <p:ext uri="{BB962C8B-B14F-4D97-AF65-F5344CB8AC3E}">
        <p14:creationId xmlns:p14="http://schemas.microsoft.com/office/powerpoint/2010/main" val="1134869733"/>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lide Number Placeholder 30">
            <a:extLst>
              <a:ext uri="{FF2B5EF4-FFF2-40B4-BE49-F238E27FC236}">
                <a16:creationId xmlns:a16="http://schemas.microsoft.com/office/drawing/2014/main" id="{7E5F560C-233B-46B5-FE7A-57D5A9DFDD63}"/>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8" name="Title 27">
            <a:extLst>
              <a:ext uri="{FF2B5EF4-FFF2-40B4-BE49-F238E27FC236}">
                <a16:creationId xmlns:a16="http://schemas.microsoft.com/office/drawing/2014/main" id="{1FD39633-2751-4BAA-B7FC-DE7D93175AE2}"/>
              </a:ext>
            </a:extLst>
          </p:cNvPr>
          <p:cNvSpPr>
            <a:spLocks noGrp="1"/>
          </p:cNvSpPr>
          <p:nvPr>
            <p:ph type="title"/>
          </p:nvPr>
        </p:nvSpPr>
        <p:spPr/>
        <p:txBody>
          <a:bodyPr/>
          <a:lstStyle/>
          <a:p>
            <a:r>
              <a:rPr lang="en-US" sz="3200" dirty="0"/>
              <a:t>Preparing for next steps</a:t>
            </a:r>
          </a:p>
        </p:txBody>
      </p:sp>
      <p:sp>
        <p:nvSpPr>
          <p:cNvPr id="4" name="TextBox 3">
            <a:extLst>
              <a:ext uri="{FF2B5EF4-FFF2-40B4-BE49-F238E27FC236}">
                <a16:creationId xmlns:a16="http://schemas.microsoft.com/office/drawing/2014/main" id="{63E6BE7C-9465-57A7-32D3-1D878BA67769}"/>
              </a:ext>
            </a:extLst>
          </p:cNvPr>
          <p:cNvSpPr txBox="1"/>
          <p:nvPr/>
        </p:nvSpPr>
        <p:spPr>
          <a:xfrm>
            <a:off x="300840" y="2720025"/>
            <a:ext cx="3862740" cy="969496"/>
          </a:xfrm>
          <a:prstGeom prst="rect">
            <a:avLst/>
          </a:prstGeom>
          <a:noFill/>
        </p:spPr>
        <p:txBody>
          <a:bodyPr wrap="square">
            <a:spAutoFit/>
          </a:bodyPr>
          <a:lstStyle/>
          <a:p>
            <a:pPr marL="0" marR="0" lvl="3" indent="0" algn="ctr" defTabSz="914400" eaLnBrk="1" fontAlgn="base" latinLnBrk="0" hangingPunct="1">
              <a:lnSpc>
                <a:spcPct val="10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accent3"/>
                </a:solidFill>
                <a:effectLst/>
                <a:uLnTx/>
                <a:uFillTx/>
                <a:latin typeface="Calibri Light" panose="020F0302020204030204" pitchFamily="34" charset="0"/>
                <a:ea typeface="ＭＳ Ｐゴシック" charset="0"/>
                <a:cs typeface="Calibri Light" panose="020F0302020204030204" pitchFamily="34" charset="0"/>
              </a:rPr>
              <a:t>Promote education programs</a:t>
            </a:r>
          </a:p>
          <a:p>
            <a:pPr marL="0" marR="0" lvl="4" algn="ctr" defTabSz="914400" eaLnBrk="1" fontAlgn="base" latinLnBrk="0" hangingPunct="1">
              <a:lnSpc>
                <a:spcPct val="100000"/>
              </a:lnSpc>
              <a:spcBef>
                <a:spcPts val="0"/>
              </a:spcBef>
              <a:spcAft>
                <a:spcPts val="300"/>
              </a:spcAft>
              <a:buClr>
                <a:schemeClr val="tx1"/>
              </a:buClr>
              <a:buSzTx/>
              <a:tabLst/>
              <a:defRPr/>
            </a:pPr>
            <a:r>
              <a:rPr kumimoji="0" lang="en-US" sz="1400" b="0" i="0" u="none" strike="noStrike" kern="0" cap="none" spc="0" normalizeH="0" baseline="0" noProof="0" dirty="0">
                <a:ln>
                  <a:noFill/>
                </a:ln>
                <a:solidFill>
                  <a:schemeClr val="tx1"/>
                </a:solidFill>
                <a:effectLst/>
                <a:uLnTx/>
                <a:uFillTx/>
                <a:latin typeface="Calibri Light" panose="020F0302020204030204" pitchFamily="34" charset="0"/>
                <a:ea typeface="ＭＳ Ｐゴシック" charset="0"/>
                <a:cs typeface="Calibri Light" panose="020F0302020204030204" pitchFamily="34" charset="0"/>
              </a:rPr>
              <a:t>Encourage employees to opt in for financial education on Benefits OnLine</a:t>
            </a:r>
            <a:endParaRPr lang="en-US" sz="1400" b="0" i="0" baseline="0" dirty="0">
              <a:solidFill>
                <a:schemeClr val="tx1"/>
              </a:solidFill>
              <a:latin typeface="Calibri Light" panose="020F0302020204030204" pitchFamily="34" charset="0"/>
              <a:cs typeface="Calibri Light" panose="020F0302020204030204" pitchFamily="34" charset="0"/>
            </a:endParaRPr>
          </a:p>
        </p:txBody>
      </p:sp>
      <p:sp>
        <p:nvSpPr>
          <p:cNvPr id="6" name="TextBox 5">
            <a:extLst>
              <a:ext uri="{FF2B5EF4-FFF2-40B4-BE49-F238E27FC236}">
                <a16:creationId xmlns:a16="http://schemas.microsoft.com/office/drawing/2014/main" id="{1CDDA2FF-59E4-5DFE-8882-43ABBD442959}"/>
              </a:ext>
            </a:extLst>
          </p:cNvPr>
          <p:cNvSpPr txBox="1"/>
          <p:nvPr/>
        </p:nvSpPr>
        <p:spPr>
          <a:xfrm>
            <a:off x="4051298" y="2720025"/>
            <a:ext cx="4142968" cy="1261884"/>
          </a:xfrm>
          <a:prstGeom prst="rect">
            <a:avLst/>
          </a:prstGeom>
          <a:noFill/>
        </p:spPr>
        <p:txBody>
          <a:bodyPr wrap="square">
            <a:spAutoFit/>
          </a:bodyPr>
          <a:lstStyle/>
          <a:p>
            <a:pPr marL="0" marR="0" lvl="3" indent="0" algn="ctr" defTabSz="914400" eaLnBrk="1" fontAlgn="base" latinLnBrk="0" hangingPunct="1">
              <a:lnSpc>
                <a:spcPct val="100000"/>
              </a:lnSpc>
              <a:spcBef>
                <a:spcPts val="0"/>
              </a:spcBef>
              <a:spcAft>
                <a:spcPts val="600"/>
              </a:spcAft>
              <a:buClrTx/>
              <a:buSzTx/>
              <a:buFontTx/>
              <a:buNone/>
              <a:tabLst/>
              <a:defRPr/>
            </a:pPr>
            <a:r>
              <a:rPr lang="en-US" sz="2400" b="0" i="0" kern="0" dirty="0">
                <a:solidFill>
                  <a:schemeClr val="accent4"/>
                </a:solidFill>
                <a:latin typeface="Calibri Light" panose="020F0302020204030204" pitchFamily="34" charset="0"/>
                <a:ea typeface="ＭＳ Ｐゴシック" charset="0"/>
                <a:cs typeface="Calibri Light" panose="020F0302020204030204" pitchFamily="34" charset="0"/>
              </a:rPr>
              <a:t>Review your resources</a:t>
            </a:r>
            <a:endParaRPr kumimoji="0" lang="en-US" sz="2400" b="0" i="0" u="none" strike="noStrike" kern="0" cap="none" spc="0" normalizeH="0" baseline="0" noProof="0" dirty="0">
              <a:ln>
                <a:noFill/>
              </a:ln>
              <a:solidFill>
                <a:schemeClr val="accent4"/>
              </a:solidFill>
              <a:effectLst/>
              <a:uLnTx/>
              <a:uFillTx/>
              <a:latin typeface="Calibri Light" panose="020F0302020204030204" pitchFamily="34" charset="0"/>
              <a:ea typeface="ＭＳ Ｐゴシック" charset="0"/>
              <a:cs typeface="Calibri Light" panose="020F0302020204030204" pitchFamily="34" charset="0"/>
            </a:endParaRPr>
          </a:p>
          <a:p>
            <a:pPr marL="0" marR="0" lvl="4" algn="ctr" defTabSz="914400" eaLnBrk="1" fontAlgn="base" latinLnBrk="0" hangingPunct="1">
              <a:lnSpc>
                <a:spcPct val="100000"/>
              </a:lnSpc>
              <a:spcBef>
                <a:spcPts val="0"/>
              </a:spcBef>
              <a:spcAft>
                <a:spcPts val="300"/>
              </a:spcAft>
              <a:buClr>
                <a:schemeClr val="tx1"/>
              </a:buClr>
              <a:buSzTx/>
              <a:tabLst/>
              <a:defRPr/>
            </a:pPr>
            <a:r>
              <a:rPr kumimoji="0" lang="en-US" sz="1400" b="0" i="0" u="none" strike="noStrike" kern="0" cap="none" spc="0" normalizeH="0" baseline="0" noProof="0" dirty="0">
                <a:ln>
                  <a:noFill/>
                </a:ln>
                <a:solidFill>
                  <a:schemeClr val="tx1"/>
                </a:solidFill>
                <a:effectLst/>
                <a:uLnTx/>
                <a:uFillTx/>
                <a:latin typeface="Calibri Light" panose="020F0302020204030204" pitchFamily="34" charset="0"/>
                <a:ea typeface="ＭＳ Ｐゴシック" charset="0"/>
                <a:cs typeface="Calibri Light" panose="020F0302020204030204" pitchFamily="34" charset="0"/>
              </a:rPr>
              <a:t>Administrative dashboards provide access to key data</a:t>
            </a:r>
          </a:p>
          <a:p>
            <a:pPr marL="0" marR="0" lvl="4" algn="ctr" defTabSz="914400" eaLnBrk="1" fontAlgn="base" latinLnBrk="0" hangingPunct="1">
              <a:lnSpc>
                <a:spcPct val="100000"/>
              </a:lnSpc>
              <a:spcBef>
                <a:spcPts val="0"/>
              </a:spcBef>
              <a:spcAft>
                <a:spcPts val="300"/>
              </a:spcAft>
              <a:buClr>
                <a:schemeClr val="tx1"/>
              </a:buClr>
              <a:buSzTx/>
              <a:tabLst/>
              <a:defRPr/>
            </a:pPr>
            <a:r>
              <a:rPr kumimoji="0" lang="en-US" sz="1400" b="0" i="0" u="none" strike="noStrike" kern="0" cap="none" spc="0" normalizeH="0" baseline="0" noProof="0" dirty="0">
                <a:ln>
                  <a:noFill/>
                </a:ln>
                <a:solidFill>
                  <a:schemeClr val="tx1"/>
                </a:solidFill>
                <a:effectLst/>
                <a:uLnTx/>
                <a:uFillTx/>
                <a:latin typeface="Calibri Light" panose="020F0302020204030204" pitchFamily="34" charset="0"/>
                <a:ea typeface="ＭＳ Ｐゴシック" charset="0"/>
                <a:cs typeface="Calibri Light" panose="020F0302020204030204" pitchFamily="34" charset="0"/>
              </a:rPr>
              <a:t>Leverage our </a:t>
            </a:r>
            <a:r>
              <a:rPr lang="en-US" sz="1400" kern="0" dirty="0">
                <a:latin typeface="Calibri Light" panose="020F0302020204030204" pitchFamily="34" charset="0"/>
                <a:ea typeface="ＭＳ Ｐゴシック" charset="0"/>
                <a:cs typeface="Calibri Light" panose="020F0302020204030204" pitchFamily="34" charset="0"/>
              </a:rPr>
              <a:t>automated </a:t>
            </a:r>
            <a:r>
              <a:rPr kumimoji="0" lang="en-US" sz="1400" b="0" i="0" u="none" strike="noStrike" kern="0" cap="none" spc="0" normalizeH="0" baseline="0" noProof="0" dirty="0">
                <a:ln>
                  <a:noFill/>
                </a:ln>
                <a:solidFill>
                  <a:schemeClr val="tx1"/>
                </a:solidFill>
                <a:effectLst/>
                <a:uLnTx/>
                <a:uFillTx/>
                <a:latin typeface="Calibri Light" panose="020F0302020204030204" pitchFamily="34" charset="0"/>
                <a:ea typeface="ＭＳ Ｐゴシック" charset="0"/>
                <a:cs typeface="Calibri Light" panose="020F0302020204030204" pitchFamily="34" charset="0"/>
              </a:rPr>
              <a:t>communications</a:t>
            </a:r>
          </a:p>
          <a:p>
            <a:pPr marL="0" marR="0" lvl="4" algn="ctr" defTabSz="914400" eaLnBrk="1" fontAlgn="base" latinLnBrk="0" hangingPunct="1">
              <a:lnSpc>
                <a:spcPct val="100000"/>
              </a:lnSpc>
              <a:spcBef>
                <a:spcPts val="0"/>
              </a:spcBef>
              <a:spcAft>
                <a:spcPts val="300"/>
              </a:spcAft>
              <a:buClr>
                <a:schemeClr val="tx1"/>
              </a:buClr>
              <a:buSzTx/>
              <a:tabLst/>
              <a:defRPr/>
            </a:pPr>
            <a:r>
              <a:rPr kumimoji="0" lang="en-US" sz="1400" b="0" i="0" u="none" strike="noStrike" kern="0" cap="none" spc="0" normalizeH="0" baseline="0" noProof="0" dirty="0">
                <a:ln>
                  <a:noFill/>
                </a:ln>
                <a:solidFill>
                  <a:schemeClr val="tx1"/>
                </a:solidFill>
                <a:effectLst/>
                <a:uLnTx/>
                <a:uFillTx/>
                <a:latin typeface="Calibri Light" panose="020F0302020204030204" pitchFamily="34" charset="0"/>
                <a:ea typeface="ＭＳ Ｐゴシック" charset="0"/>
                <a:cs typeface="Calibri Light" panose="020F0302020204030204" pitchFamily="34" charset="0"/>
              </a:rPr>
              <a:t>Take advantage of all platform communications</a:t>
            </a:r>
          </a:p>
        </p:txBody>
      </p:sp>
      <p:sp>
        <p:nvSpPr>
          <p:cNvPr id="13" name="TextBox 12">
            <a:extLst>
              <a:ext uri="{FF2B5EF4-FFF2-40B4-BE49-F238E27FC236}">
                <a16:creationId xmlns:a16="http://schemas.microsoft.com/office/drawing/2014/main" id="{A30F93D2-98D0-3174-6898-5A1A63210520}"/>
              </a:ext>
            </a:extLst>
          </p:cNvPr>
          <p:cNvSpPr txBox="1"/>
          <p:nvPr/>
        </p:nvSpPr>
        <p:spPr>
          <a:xfrm>
            <a:off x="7887498" y="2720025"/>
            <a:ext cx="3500562" cy="754053"/>
          </a:xfrm>
          <a:prstGeom prst="rect">
            <a:avLst/>
          </a:prstGeom>
          <a:noFill/>
        </p:spPr>
        <p:txBody>
          <a:bodyPr wrap="square">
            <a:spAutoFit/>
          </a:bodyPr>
          <a:lstStyle/>
          <a:p>
            <a:pPr marL="0" marR="0" lvl="3" indent="0" algn="ctr" defTabSz="914400" eaLnBrk="1" fontAlgn="base" latinLnBrk="0" hangingPunct="1">
              <a:lnSpc>
                <a:spcPct val="10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accent5"/>
                </a:solidFill>
                <a:effectLst/>
                <a:uLnTx/>
                <a:uFillTx/>
                <a:latin typeface="Calibri Light" panose="020F0302020204030204" pitchFamily="34" charset="0"/>
                <a:ea typeface="ＭＳ Ｐゴシック" charset="0"/>
                <a:cs typeface="Calibri Light" panose="020F0302020204030204" pitchFamily="34" charset="0"/>
              </a:rPr>
              <a:t>Get started</a:t>
            </a:r>
          </a:p>
          <a:p>
            <a:pPr marL="0" marR="0" lvl="4" algn="ctr" defTabSz="914400" eaLnBrk="1" fontAlgn="base" latinLnBrk="0" hangingPunct="1">
              <a:lnSpc>
                <a:spcPct val="100000"/>
              </a:lnSpc>
              <a:spcBef>
                <a:spcPts val="0"/>
              </a:spcBef>
              <a:spcAft>
                <a:spcPts val="300"/>
              </a:spcAft>
              <a:buClr>
                <a:schemeClr val="tx1"/>
              </a:buClr>
              <a:buSzTx/>
              <a:tabLst/>
              <a:defRPr/>
            </a:pPr>
            <a:r>
              <a:rPr kumimoji="0" lang="en-US" sz="1400" b="0" i="0" u="none" strike="noStrike" kern="0" cap="none" spc="0" normalizeH="0" baseline="0" noProof="0" dirty="0">
                <a:ln>
                  <a:noFill/>
                </a:ln>
                <a:solidFill>
                  <a:schemeClr val="tx1"/>
                </a:solidFill>
                <a:effectLst/>
                <a:uLnTx/>
                <a:uFillTx/>
                <a:latin typeface="Calibri Light" panose="020F0302020204030204" pitchFamily="34" charset="0"/>
                <a:ea typeface="ＭＳ Ｐゴシック" charset="0"/>
                <a:cs typeface="Calibri Light" panose="020F0302020204030204" pitchFamily="34" charset="0"/>
              </a:rPr>
              <a:t>Your service team is here to help</a:t>
            </a:r>
          </a:p>
        </p:txBody>
      </p:sp>
      <p:sp>
        <p:nvSpPr>
          <p:cNvPr id="3" name="Slide Number Placeholder 4">
            <a:extLst>
              <a:ext uri="{FF2B5EF4-FFF2-40B4-BE49-F238E27FC236}">
                <a16:creationId xmlns:a16="http://schemas.microsoft.com/office/drawing/2014/main" id="{0ADB3FDE-7421-9C70-6B23-C3EDBE0C358B}"/>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Light" panose="020F0302020204030204" pitchFamily="34" charset="0"/>
                <a:cs typeface="Calibri Light" panose="020F0302020204030204" pitchFamily="34" charset="0"/>
              </a:rPr>
              <a:pPr defTabSz="457200">
                <a:defRPr/>
              </a:pPr>
              <a:t>43</a:t>
            </a:fld>
            <a:endParaRPr lang="en-US" sz="800" dirty="0">
              <a:solidFill>
                <a:srgbClr val="000000"/>
              </a:solidFill>
              <a:latin typeface="Calibri Light" panose="020F0302020204030204" pitchFamily="34" charset="0"/>
              <a:cs typeface="Calibri Light" panose="020F0302020204030204" pitchFamily="34" charset="0"/>
            </a:endParaRPr>
          </a:p>
        </p:txBody>
      </p:sp>
      <p:pic>
        <p:nvPicPr>
          <p:cNvPr id="10" name="Graphic 9">
            <a:extLst>
              <a:ext uri="{FF2B5EF4-FFF2-40B4-BE49-F238E27FC236}">
                <a16:creationId xmlns:a16="http://schemas.microsoft.com/office/drawing/2014/main" id="{E5DB302C-5328-6584-4994-3876946ED3EC}"/>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516082" y="2069995"/>
            <a:ext cx="682006" cy="589005"/>
          </a:xfrm>
          <a:prstGeom prst="rect">
            <a:avLst/>
          </a:prstGeom>
        </p:spPr>
      </p:pic>
      <p:pic>
        <p:nvPicPr>
          <p:cNvPr id="12" name="Graphic 11">
            <a:extLst>
              <a:ext uri="{FF2B5EF4-FFF2-40B4-BE49-F238E27FC236}">
                <a16:creationId xmlns:a16="http://schemas.microsoft.com/office/drawing/2014/main" id="{AAFC396C-06A2-18FB-8DB4-B52ED0F6AA9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652634" y="1995055"/>
            <a:ext cx="677883" cy="610095"/>
          </a:xfrm>
          <a:prstGeom prst="rect">
            <a:avLst/>
          </a:prstGeom>
        </p:spPr>
      </p:pic>
      <p:pic>
        <p:nvPicPr>
          <p:cNvPr id="18" name="Graphic 17">
            <a:extLst>
              <a:ext uri="{FF2B5EF4-FFF2-40B4-BE49-F238E27FC236}">
                <a16:creationId xmlns:a16="http://schemas.microsoft.com/office/drawing/2014/main" id="{671416EA-7DB1-5034-2DCF-5EA9E440EFF5}"/>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317015" y="1972293"/>
            <a:ext cx="634505" cy="634505"/>
          </a:xfrm>
          <a:prstGeom prst="rect">
            <a:avLst/>
          </a:prstGeom>
        </p:spPr>
      </p:pic>
      <p:grpSp>
        <p:nvGrpSpPr>
          <p:cNvPr id="9" name="Group 8">
            <a:extLst>
              <a:ext uri="{FF2B5EF4-FFF2-40B4-BE49-F238E27FC236}">
                <a16:creationId xmlns:a16="http://schemas.microsoft.com/office/drawing/2014/main" id="{F812D9BB-6E92-34E6-B9E9-3CC0AD8183BA}"/>
              </a:ext>
            </a:extLst>
          </p:cNvPr>
          <p:cNvGrpSpPr/>
          <p:nvPr/>
        </p:nvGrpSpPr>
        <p:grpSpPr>
          <a:xfrm>
            <a:off x="2135772" y="4535154"/>
            <a:ext cx="7673602" cy="394776"/>
            <a:chOff x="2240280" y="4334855"/>
            <a:chExt cx="7673602" cy="394776"/>
          </a:xfrm>
        </p:grpSpPr>
        <p:grpSp>
          <p:nvGrpSpPr>
            <p:cNvPr id="25" name="Group 24">
              <a:extLst>
                <a:ext uri="{FF2B5EF4-FFF2-40B4-BE49-F238E27FC236}">
                  <a16:creationId xmlns:a16="http://schemas.microsoft.com/office/drawing/2014/main" id="{04DA0C9B-0077-6D54-875A-00974DA6EC8D}"/>
                </a:ext>
              </a:extLst>
            </p:cNvPr>
            <p:cNvGrpSpPr/>
            <p:nvPr/>
          </p:nvGrpSpPr>
          <p:grpSpPr>
            <a:xfrm>
              <a:off x="2240280" y="4463331"/>
              <a:ext cx="7540488" cy="137823"/>
              <a:chOff x="2240280" y="4463331"/>
              <a:chExt cx="7540488" cy="137823"/>
            </a:xfrm>
          </p:grpSpPr>
          <p:cxnSp>
            <p:nvCxnSpPr>
              <p:cNvPr id="21" name="Straight Connector 20">
                <a:extLst>
                  <a:ext uri="{FF2B5EF4-FFF2-40B4-BE49-F238E27FC236}">
                    <a16:creationId xmlns:a16="http://schemas.microsoft.com/office/drawing/2014/main" id="{F71E5F2E-7656-6115-24AF-B30FAAF10A2D}"/>
                  </a:ext>
                </a:extLst>
              </p:cNvPr>
              <p:cNvCxnSpPr>
                <a:cxnSpLocks/>
                <a:endCxn id="7" idx="2"/>
              </p:cNvCxnSpPr>
              <p:nvPr/>
            </p:nvCxnSpPr>
            <p:spPr>
              <a:xfrm>
                <a:off x="2337683" y="4532243"/>
                <a:ext cx="7181423" cy="0"/>
              </a:xfrm>
              <a:prstGeom prst="line">
                <a:avLst/>
              </a:prstGeom>
              <a:ln w="19050">
                <a:solidFill>
                  <a:schemeClr val="accent3"/>
                </a:solidFill>
              </a:ln>
            </p:spPr>
            <p:style>
              <a:lnRef idx="1">
                <a:schemeClr val="accent4"/>
              </a:lnRef>
              <a:fillRef idx="0">
                <a:schemeClr val="accent4"/>
              </a:fillRef>
              <a:effectRef idx="0">
                <a:schemeClr val="accent4"/>
              </a:effectRef>
              <a:fontRef idx="minor">
                <a:schemeClr val="tx1"/>
              </a:fontRef>
            </p:style>
          </p:cxnSp>
          <p:sp>
            <p:nvSpPr>
              <p:cNvPr id="22" name="Oval 21">
                <a:extLst>
                  <a:ext uri="{FF2B5EF4-FFF2-40B4-BE49-F238E27FC236}">
                    <a16:creationId xmlns:a16="http://schemas.microsoft.com/office/drawing/2014/main" id="{BC60BE9C-2D75-B286-A12A-22DAD8D0CE9A}"/>
                  </a:ext>
                </a:extLst>
              </p:cNvPr>
              <p:cNvSpPr/>
              <p:nvPr/>
            </p:nvSpPr>
            <p:spPr bwMode="auto">
              <a:xfrm>
                <a:off x="6172771" y="4463331"/>
                <a:ext cx="137823" cy="137823"/>
              </a:xfrm>
              <a:prstGeom prst="ellipse">
                <a:avLst/>
              </a:prstGeom>
              <a:solidFill>
                <a:schemeClr val="accent4"/>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alibri Light" panose="020F0302020204030204" pitchFamily="34" charset="0"/>
                  <a:cs typeface="Calibri Light" panose="020F0302020204030204" pitchFamily="34" charset="0"/>
                </a:endParaRPr>
              </a:p>
            </p:txBody>
          </p:sp>
          <p:sp>
            <p:nvSpPr>
              <p:cNvPr id="23" name="Oval 22">
                <a:extLst>
                  <a:ext uri="{FF2B5EF4-FFF2-40B4-BE49-F238E27FC236}">
                    <a16:creationId xmlns:a16="http://schemas.microsoft.com/office/drawing/2014/main" id="{8B7046DB-E20E-E95F-80DC-F7489497A494}"/>
                  </a:ext>
                </a:extLst>
              </p:cNvPr>
              <p:cNvSpPr/>
              <p:nvPr/>
            </p:nvSpPr>
            <p:spPr bwMode="auto">
              <a:xfrm>
                <a:off x="2240280" y="4463331"/>
                <a:ext cx="137823" cy="137823"/>
              </a:xfrm>
              <a:prstGeom prst="ellipse">
                <a:avLst/>
              </a:prstGeom>
              <a:solidFill>
                <a:schemeClr val="accent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alibri Light" panose="020F0302020204030204" pitchFamily="34" charset="0"/>
                  <a:cs typeface="Calibri Light" panose="020F0302020204030204" pitchFamily="34" charset="0"/>
                </a:endParaRPr>
              </a:p>
            </p:txBody>
          </p:sp>
          <p:sp>
            <p:nvSpPr>
              <p:cNvPr id="24" name="Oval 23">
                <a:extLst>
                  <a:ext uri="{FF2B5EF4-FFF2-40B4-BE49-F238E27FC236}">
                    <a16:creationId xmlns:a16="http://schemas.microsoft.com/office/drawing/2014/main" id="{7B096F3C-6000-302C-AFD6-FA15CA6A4BB1}"/>
                  </a:ext>
                </a:extLst>
              </p:cNvPr>
              <p:cNvSpPr/>
              <p:nvPr/>
            </p:nvSpPr>
            <p:spPr bwMode="auto">
              <a:xfrm>
                <a:off x="9642945" y="4463331"/>
                <a:ext cx="137823" cy="137823"/>
              </a:xfrm>
              <a:prstGeom prst="ellipse">
                <a:avLst/>
              </a:prstGeom>
              <a:solidFill>
                <a:schemeClr val="accent5"/>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alibri Light" panose="020F0302020204030204" pitchFamily="34" charset="0"/>
                  <a:cs typeface="Calibri Light" panose="020F0302020204030204" pitchFamily="34" charset="0"/>
                </a:endParaRPr>
              </a:p>
            </p:txBody>
          </p:sp>
        </p:grpSp>
        <p:sp>
          <p:nvSpPr>
            <p:cNvPr id="7" name="Oval 6">
              <a:extLst>
                <a:ext uri="{FF2B5EF4-FFF2-40B4-BE49-F238E27FC236}">
                  <a16:creationId xmlns:a16="http://schemas.microsoft.com/office/drawing/2014/main" id="{B635CAD0-ACD4-957D-93FA-43521662F01C}"/>
                </a:ext>
              </a:extLst>
            </p:cNvPr>
            <p:cNvSpPr/>
            <p:nvPr/>
          </p:nvSpPr>
          <p:spPr bwMode="auto">
            <a:xfrm>
              <a:off x="9519106" y="4334855"/>
              <a:ext cx="394776" cy="394776"/>
            </a:xfrm>
            <a:prstGeom prst="ellipse">
              <a:avLst/>
            </a:prstGeom>
            <a:noFill/>
            <a:ln w="19050" cap="flat" cmpd="sng" algn="ctr">
              <a:solidFill>
                <a:schemeClr val="accent5"/>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alibri Light" panose="020F0302020204030204" pitchFamily="34" charset="0"/>
                <a:cs typeface="Calibri Light" panose="020F0302020204030204" pitchFamily="34" charset="0"/>
              </a:endParaRPr>
            </a:p>
          </p:txBody>
        </p:sp>
      </p:grpSp>
      <p:sp>
        <p:nvSpPr>
          <p:cNvPr id="2" name="TextBox 1">
            <a:extLst>
              <a:ext uri="{FF2B5EF4-FFF2-40B4-BE49-F238E27FC236}">
                <a16:creationId xmlns:a16="http://schemas.microsoft.com/office/drawing/2014/main" id="{F82867CA-A36D-853C-8EBE-D837C18B8360}"/>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Lower mkt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Alternate Institutional version available</a:t>
            </a:r>
          </a:p>
        </p:txBody>
      </p:sp>
    </p:spTree>
    <p:extLst>
      <p:ext uri="{BB962C8B-B14F-4D97-AF65-F5344CB8AC3E}">
        <p14:creationId xmlns:p14="http://schemas.microsoft.com/office/powerpoint/2010/main" val="27115734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516945F8-7944-5611-F3E2-2BD3DB2D4CB2}"/>
              </a:ext>
            </a:extLst>
          </p:cNvPr>
          <p:cNvGrpSpPr/>
          <p:nvPr/>
        </p:nvGrpSpPr>
        <p:grpSpPr>
          <a:xfrm rot="5400000">
            <a:off x="6014014" y="-2270051"/>
            <a:ext cx="185855" cy="12213872"/>
            <a:chOff x="2277617" y="-6259478"/>
            <a:chExt cx="1093807" cy="10698491"/>
          </a:xfrm>
        </p:grpSpPr>
        <p:sp>
          <p:nvSpPr>
            <p:cNvPr id="58" name="Rectangle 57">
              <a:extLst>
                <a:ext uri="{FF2B5EF4-FFF2-40B4-BE49-F238E27FC236}">
                  <a16:creationId xmlns:a16="http://schemas.microsoft.com/office/drawing/2014/main" id="{9DC88E3B-1AD4-BC04-B77B-149A056B4EEB}"/>
                </a:ext>
              </a:extLst>
            </p:cNvPr>
            <p:cNvSpPr/>
            <p:nvPr/>
          </p:nvSpPr>
          <p:spPr bwMode="auto">
            <a:xfrm rot="16200000">
              <a:off x="-2661610" y="-1047387"/>
              <a:ext cx="10698480" cy="274320"/>
            </a:xfrm>
            <a:prstGeom prst="rect">
              <a:avLst/>
            </a:prstGeom>
            <a:solidFill>
              <a:schemeClr val="accent5"/>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sp>
          <p:nvSpPr>
            <p:cNvPr id="56" name="Rectangle 55">
              <a:extLst>
                <a:ext uri="{FF2B5EF4-FFF2-40B4-BE49-F238E27FC236}">
                  <a16:creationId xmlns:a16="http://schemas.microsoft.com/office/drawing/2014/main" id="{29DBE058-1233-930C-C487-BDCD6E4C1701}"/>
                </a:ext>
              </a:extLst>
            </p:cNvPr>
            <p:cNvSpPr/>
            <p:nvPr/>
          </p:nvSpPr>
          <p:spPr bwMode="auto">
            <a:xfrm rot="16200000">
              <a:off x="-2388076" y="-1047390"/>
              <a:ext cx="10698480" cy="274320"/>
            </a:xfrm>
            <a:prstGeom prst="rect">
              <a:avLst/>
            </a:prstGeom>
            <a:solidFill>
              <a:schemeClr val="accent4"/>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52" name="Rectangle 51">
              <a:extLst>
                <a:ext uri="{FF2B5EF4-FFF2-40B4-BE49-F238E27FC236}">
                  <a16:creationId xmlns:a16="http://schemas.microsoft.com/office/drawing/2014/main" id="{95B5EE92-D831-2A92-35D9-E33048420CF4}"/>
                </a:ext>
              </a:extLst>
            </p:cNvPr>
            <p:cNvSpPr/>
            <p:nvPr/>
          </p:nvSpPr>
          <p:spPr bwMode="auto">
            <a:xfrm rot="16200000">
              <a:off x="-2934464" y="-1047397"/>
              <a:ext cx="10698480" cy="274318"/>
            </a:xfrm>
            <a:prstGeom prst="rect">
              <a:avLst/>
            </a:prstGeom>
            <a:solidFill>
              <a:schemeClr val="bg1">
                <a:lumMod val="85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50" name="Rectangle 49">
              <a:extLst>
                <a:ext uri="{FF2B5EF4-FFF2-40B4-BE49-F238E27FC236}">
                  <a16:creationId xmlns:a16="http://schemas.microsoft.com/office/drawing/2014/main" id="{3EACE9CA-0307-31E9-A5D9-AAD01076F616}"/>
                </a:ext>
              </a:extLst>
            </p:cNvPr>
            <p:cNvSpPr/>
            <p:nvPr/>
          </p:nvSpPr>
          <p:spPr bwMode="auto">
            <a:xfrm rot="16200000">
              <a:off x="-2114976" y="-1047395"/>
              <a:ext cx="10698480" cy="274320"/>
            </a:xfrm>
            <a:prstGeom prst="rect">
              <a:avLst/>
            </a:prstGeom>
            <a:solidFill>
              <a:schemeClr val="accent3"/>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sp>
        <p:nvSpPr>
          <p:cNvPr id="6" name="Slide Number Placeholder 1">
            <a:extLst>
              <a:ext uri="{FF2B5EF4-FFF2-40B4-BE49-F238E27FC236}">
                <a16:creationId xmlns:a16="http://schemas.microsoft.com/office/drawing/2014/main" id="{5B0FD9CD-A496-BF83-F5AC-4E95B02FC8B0}"/>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23A240F-EAFE-E84F-B44C-6D7A08E0E409}" type="slidenum">
              <a:rPr lang="en-US" sz="800" smtClean="0">
                <a:solidFill>
                  <a:srgbClr val="000000"/>
                </a:solidFill>
                <a:latin typeface="Calibri Light" panose="020F0302020204030204" pitchFamily="34" charset="0"/>
                <a:cs typeface="Calibri Light" panose="020F0302020204030204" pitchFamily="34" charset="0"/>
              </a:rPr>
              <a:pPr>
                <a:defRPr/>
              </a:pPr>
              <a:t>44</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12" name="TextBox 11">
            <a:extLst>
              <a:ext uri="{FF2B5EF4-FFF2-40B4-BE49-F238E27FC236}">
                <a16:creationId xmlns:a16="http://schemas.microsoft.com/office/drawing/2014/main" id="{778EC708-D352-34AD-4055-7B2625A8C181}"/>
              </a:ext>
            </a:extLst>
          </p:cNvPr>
          <p:cNvSpPr txBox="1"/>
          <p:nvPr/>
        </p:nvSpPr>
        <p:spPr>
          <a:xfrm>
            <a:off x="7620000" y="0"/>
            <a:ext cx="4572000" cy="276999"/>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Optional for clients who need additional enrollment focus</a:t>
            </a:r>
          </a:p>
        </p:txBody>
      </p:sp>
      <p:sp>
        <p:nvSpPr>
          <p:cNvPr id="8" name="TextBox 7">
            <a:extLst>
              <a:ext uri="{FF2B5EF4-FFF2-40B4-BE49-F238E27FC236}">
                <a16:creationId xmlns:a16="http://schemas.microsoft.com/office/drawing/2014/main" id="{8FF19CE4-BDC5-22D4-294E-6CFAF98C3691}"/>
              </a:ext>
            </a:extLst>
          </p:cNvPr>
          <p:cNvSpPr txBox="1"/>
          <p:nvPr/>
        </p:nvSpPr>
        <p:spPr>
          <a:xfrm>
            <a:off x="179339" y="5873797"/>
            <a:ext cx="3143053" cy="21544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sp>
        <p:nvSpPr>
          <p:cNvPr id="38" name="Slide Number Placeholder 37">
            <a:extLst>
              <a:ext uri="{FF2B5EF4-FFF2-40B4-BE49-F238E27FC236}">
                <a16:creationId xmlns:a16="http://schemas.microsoft.com/office/drawing/2014/main" id="{AA519D54-0489-00F8-7B81-7651E9D77181}"/>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44</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37" name="Title 36">
            <a:extLst>
              <a:ext uri="{FF2B5EF4-FFF2-40B4-BE49-F238E27FC236}">
                <a16:creationId xmlns:a16="http://schemas.microsoft.com/office/drawing/2014/main" id="{E2F2041B-50B4-B6BE-FB67-51C85ECF8EAB}"/>
              </a:ext>
            </a:extLst>
          </p:cNvPr>
          <p:cNvSpPr>
            <a:spLocks noGrp="1"/>
          </p:cNvSpPr>
          <p:nvPr>
            <p:ph type="title"/>
          </p:nvPr>
        </p:nvSpPr>
        <p:spPr>
          <a:xfrm>
            <a:off x="457198" y="517760"/>
            <a:ext cx="11563351" cy="687310"/>
          </a:xfrm>
        </p:spPr>
        <p:txBody>
          <a:bodyPr tIns="0" bIns="0"/>
          <a:lstStyle/>
          <a:p>
            <a:r>
              <a:rPr lang="en-US" sz="3200" dirty="0"/>
              <a:t>Driving participation from day 1</a:t>
            </a:r>
          </a:p>
        </p:txBody>
      </p:sp>
      <p:pic>
        <p:nvPicPr>
          <p:cNvPr id="15" name="Picture 14">
            <a:hlinkClick r:id="rId3"/>
            <a:extLst>
              <a:ext uri="{FF2B5EF4-FFF2-40B4-BE49-F238E27FC236}">
                <a16:creationId xmlns:a16="http://schemas.microsoft.com/office/drawing/2014/main" id="{D0044877-3F22-C563-1FE0-B81282FFA2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79083" y="2832221"/>
            <a:ext cx="2770080" cy="1584530"/>
          </a:xfrm>
          <a:prstGeom prst="rect">
            <a:avLst/>
          </a:prstGeom>
          <a:ln>
            <a:noFill/>
          </a:ln>
          <a:effectLst>
            <a:outerShdw blurRad="50800" dist="38100" dir="2700000" algn="tl" rotWithShape="0">
              <a:prstClr val="black">
                <a:alpha val="40000"/>
              </a:prstClr>
            </a:outerShdw>
          </a:effectLst>
        </p:spPr>
      </p:pic>
      <p:pic>
        <p:nvPicPr>
          <p:cNvPr id="18" name="Picture 17">
            <a:extLst>
              <a:ext uri="{FF2B5EF4-FFF2-40B4-BE49-F238E27FC236}">
                <a16:creationId xmlns:a16="http://schemas.microsoft.com/office/drawing/2014/main" id="{6B01BE71-DCB7-F562-85E4-F042512C808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95530" y="1724165"/>
            <a:ext cx="1764033" cy="2550360"/>
          </a:xfrm>
          <a:prstGeom prst="rect">
            <a:avLst/>
          </a:prstGeom>
          <a:effectLst>
            <a:outerShdw blurRad="50800" dist="38100" dir="2700000" algn="tl" rotWithShape="0">
              <a:prstClr val="black">
                <a:alpha val="40000"/>
              </a:prstClr>
            </a:outerShdw>
          </a:effectLst>
        </p:spPr>
      </p:pic>
      <p:pic>
        <p:nvPicPr>
          <p:cNvPr id="20" name="Picture 19">
            <a:extLst>
              <a:ext uri="{FF2B5EF4-FFF2-40B4-BE49-F238E27FC236}">
                <a16:creationId xmlns:a16="http://schemas.microsoft.com/office/drawing/2014/main" id="{0E9CED9F-76D2-559A-5E1A-5604CBCD664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630232" y="2232342"/>
            <a:ext cx="1764033" cy="2550360"/>
          </a:xfrm>
          <a:prstGeom prst="rect">
            <a:avLst/>
          </a:prstGeom>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5606383C-53B2-CDD2-7F24-D999C23A2C5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10420" y="2132729"/>
            <a:ext cx="1987315" cy="2592542"/>
          </a:xfrm>
          <a:prstGeom prst="rect">
            <a:avLst/>
          </a:prstGeom>
          <a:effectLst>
            <a:outerShdw blurRad="50800" dist="38100" dir="2700000" algn="tl" rotWithShape="0">
              <a:prstClr val="black">
                <a:alpha val="40000"/>
              </a:prstClr>
            </a:outerShdw>
          </a:effectLst>
        </p:spPr>
      </p:pic>
      <p:pic>
        <p:nvPicPr>
          <p:cNvPr id="21" name="Picture 20">
            <a:extLst>
              <a:ext uri="{FF2B5EF4-FFF2-40B4-BE49-F238E27FC236}">
                <a16:creationId xmlns:a16="http://schemas.microsoft.com/office/drawing/2014/main" id="{D1B5551D-B087-69FF-EAC8-AD29F1F2C82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826946" y="2557670"/>
            <a:ext cx="2010379" cy="2133633"/>
          </a:xfrm>
          <a:prstGeom prst="rect">
            <a:avLst/>
          </a:prstGeom>
          <a:ln>
            <a:noFill/>
          </a:ln>
          <a:effectLst>
            <a:outerShdw blurRad="254000" algn="ctr" rotWithShape="0">
              <a:prstClr val="black">
                <a:alpha val="30000"/>
              </a:prstClr>
            </a:outerShdw>
          </a:effectLst>
        </p:spPr>
      </p:pic>
      <p:sp>
        <p:nvSpPr>
          <p:cNvPr id="22" name="TextBox 21">
            <a:extLst>
              <a:ext uri="{FF2B5EF4-FFF2-40B4-BE49-F238E27FC236}">
                <a16:creationId xmlns:a16="http://schemas.microsoft.com/office/drawing/2014/main" id="{48B3F56E-2B5B-F2CC-8EBB-7001822BC54D}"/>
              </a:ext>
            </a:extLst>
          </p:cNvPr>
          <p:cNvSpPr txBox="1"/>
          <p:nvPr/>
        </p:nvSpPr>
        <p:spPr>
          <a:xfrm>
            <a:off x="736373" y="5089055"/>
            <a:ext cx="2135408" cy="307777"/>
          </a:xfrm>
          <a:prstGeom prst="rect">
            <a:avLst/>
          </a:prstGeom>
          <a:noFill/>
        </p:spPr>
        <p:txBody>
          <a:bodyPr wrap="square" rtlCol="0">
            <a:spAutoFit/>
          </a:bodyPr>
          <a:lstStyle/>
          <a:p>
            <a:pPr algn="ctr"/>
            <a:r>
              <a:rPr lang="en-US" sz="1400" dirty="0">
                <a:solidFill>
                  <a:srgbClr val="012169"/>
                </a:solidFill>
              </a:rPr>
              <a:t>Enrollment guide</a:t>
            </a:r>
          </a:p>
        </p:txBody>
      </p:sp>
      <p:sp>
        <p:nvSpPr>
          <p:cNvPr id="23" name="TextBox 22">
            <a:extLst>
              <a:ext uri="{FF2B5EF4-FFF2-40B4-BE49-F238E27FC236}">
                <a16:creationId xmlns:a16="http://schemas.microsoft.com/office/drawing/2014/main" id="{C7FD3CA5-79C7-6CD0-CBE0-95A26ABDE1B7}"/>
              </a:ext>
            </a:extLst>
          </p:cNvPr>
          <p:cNvSpPr txBox="1"/>
          <p:nvPr/>
        </p:nvSpPr>
        <p:spPr>
          <a:xfrm>
            <a:off x="3696419" y="5089055"/>
            <a:ext cx="2135408" cy="307777"/>
          </a:xfrm>
          <a:prstGeom prst="rect">
            <a:avLst/>
          </a:prstGeom>
          <a:noFill/>
        </p:spPr>
        <p:txBody>
          <a:bodyPr wrap="square" rtlCol="0">
            <a:spAutoFit/>
          </a:bodyPr>
          <a:lstStyle/>
          <a:p>
            <a:pPr algn="ctr"/>
            <a:r>
              <a:rPr lang="en-US" sz="1400" dirty="0">
                <a:solidFill>
                  <a:srgbClr val="012169"/>
                </a:solidFill>
              </a:rPr>
              <a:t>Enrollment video</a:t>
            </a:r>
          </a:p>
        </p:txBody>
      </p:sp>
      <p:sp>
        <p:nvSpPr>
          <p:cNvPr id="24" name="TextBox 23">
            <a:extLst>
              <a:ext uri="{FF2B5EF4-FFF2-40B4-BE49-F238E27FC236}">
                <a16:creationId xmlns:a16="http://schemas.microsoft.com/office/drawing/2014/main" id="{91B4841B-ADDF-6B39-4294-3084B71C0764}"/>
              </a:ext>
            </a:extLst>
          </p:cNvPr>
          <p:cNvSpPr txBox="1"/>
          <p:nvPr/>
        </p:nvSpPr>
        <p:spPr>
          <a:xfrm>
            <a:off x="6760300" y="5089055"/>
            <a:ext cx="2400488" cy="523220"/>
          </a:xfrm>
          <a:prstGeom prst="rect">
            <a:avLst/>
          </a:prstGeom>
          <a:noFill/>
        </p:spPr>
        <p:txBody>
          <a:bodyPr wrap="square" rtlCol="0">
            <a:spAutoFit/>
          </a:bodyPr>
          <a:lstStyle/>
          <a:p>
            <a:pPr algn="ctr"/>
            <a:r>
              <a:rPr lang="en-US" sz="1400" dirty="0">
                <a:solidFill>
                  <a:srgbClr val="012169"/>
                </a:solidFill>
              </a:rPr>
              <a:t>Multi-touchpoint enrollment campaign</a:t>
            </a:r>
          </a:p>
        </p:txBody>
      </p:sp>
      <p:sp>
        <p:nvSpPr>
          <p:cNvPr id="25" name="TextBox 24">
            <a:extLst>
              <a:ext uri="{FF2B5EF4-FFF2-40B4-BE49-F238E27FC236}">
                <a16:creationId xmlns:a16="http://schemas.microsoft.com/office/drawing/2014/main" id="{1BD3C1AE-D323-E2A4-059F-0B4FC0D61E7B}"/>
              </a:ext>
            </a:extLst>
          </p:cNvPr>
          <p:cNvSpPr txBox="1"/>
          <p:nvPr/>
        </p:nvSpPr>
        <p:spPr>
          <a:xfrm>
            <a:off x="9723503" y="5089055"/>
            <a:ext cx="2400488" cy="523220"/>
          </a:xfrm>
          <a:prstGeom prst="rect">
            <a:avLst/>
          </a:prstGeom>
          <a:noFill/>
        </p:spPr>
        <p:txBody>
          <a:bodyPr wrap="square" rtlCol="0">
            <a:spAutoFit/>
          </a:bodyPr>
          <a:lstStyle/>
          <a:p>
            <a:pPr algn="ctr"/>
            <a:r>
              <a:rPr lang="en-US" sz="1400" dirty="0">
                <a:solidFill>
                  <a:srgbClr val="012169"/>
                </a:solidFill>
              </a:rPr>
              <a:t>Congratulations post-enrollment email</a:t>
            </a:r>
          </a:p>
        </p:txBody>
      </p:sp>
    </p:spTree>
    <p:extLst>
      <p:ext uri="{BB962C8B-B14F-4D97-AF65-F5344CB8AC3E}">
        <p14:creationId xmlns:p14="http://schemas.microsoft.com/office/powerpoint/2010/main" val="315694311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anim calcmode="lin" valueType="num">
                                      <p:cBhvr>
                                        <p:cTn id="24" dur="500" fill="hold"/>
                                        <p:tgtEl>
                                          <p:spTgt spid="23"/>
                                        </p:tgtEl>
                                        <p:attrNameLst>
                                          <p:attrName>ppt_x</p:attrName>
                                        </p:attrNameLst>
                                      </p:cBhvr>
                                      <p:tavLst>
                                        <p:tav tm="0">
                                          <p:val>
                                            <p:strVal val="#ppt_x"/>
                                          </p:val>
                                        </p:tav>
                                        <p:tav tm="100000">
                                          <p:val>
                                            <p:strVal val="#ppt_x"/>
                                          </p:val>
                                        </p:tav>
                                      </p:tavLst>
                                    </p:anim>
                                    <p:anim calcmode="lin" valueType="num">
                                      <p:cBhvr>
                                        <p:cTn id="25" dur="500" fill="hold"/>
                                        <p:tgtEl>
                                          <p:spTgt spid="23"/>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anim calcmode="lin" valueType="num">
                                      <p:cBhvr>
                                        <p:cTn id="35" dur="500" fill="hold"/>
                                        <p:tgtEl>
                                          <p:spTgt spid="20"/>
                                        </p:tgtEl>
                                        <p:attrNameLst>
                                          <p:attrName>ppt_x</p:attrName>
                                        </p:attrNameLst>
                                      </p:cBhvr>
                                      <p:tavLst>
                                        <p:tav tm="0">
                                          <p:val>
                                            <p:strVal val="#ppt_x"/>
                                          </p:val>
                                        </p:tav>
                                        <p:tav tm="100000">
                                          <p:val>
                                            <p:strVal val="#ppt_x"/>
                                          </p:val>
                                        </p:tav>
                                      </p:tavLst>
                                    </p:anim>
                                    <p:anim calcmode="lin" valueType="num">
                                      <p:cBhvr>
                                        <p:cTn id="36" dur="500" fill="hold"/>
                                        <p:tgtEl>
                                          <p:spTgt spid="2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childTnLst>
                          </p:cTn>
                        </p:par>
                        <p:par>
                          <p:cTn id="42" fill="hold">
                            <p:stCondLst>
                              <p:cond delay="1500"/>
                            </p:stCondLst>
                            <p:childTnLst>
                              <p:par>
                                <p:cTn id="43" presetID="42" presetClass="entr" presetSubtype="0"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anim calcmode="lin" valueType="num">
                                      <p:cBhvr>
                                        <p:cTn id="51" dur="500" fill="hold"/>
                                        <p:tgtEl>
                                          <p:spTgt spid="25"/>
                                        </p:tgtEl>
                                        <p:attrNameLst>
                                          <p:attrName>ppt_x</p:attrName>
                                        </p:attrNameLst>
                                      </p:cBhvr>
                                      <p:tavLst>
                                        <p:tav tm="0">
                                          <p:val>
                                            <p:strVal val="#ppt_x"/>
                                          </p:val>
                                        </p:tav>
                                        <p:tav tm="100000">
                                          <p:val>
                                            <p:strVal val="#ppt_x"/>
                                          </p:val>
                                        </p:tav>
                                      </p:tavLst>
                                    </p:anim>
                                    <p:anim calcmode="lin" valueType="num">
                                      <p:cBhvr>
                                        <p:cTn id="52"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516945F8-7944-5611-F3E2-2BD3DB2D4CB2}"/>
              </a:ext>
            </a:extLst>
          </p:cNvPr>
          <p:cNvGrpSpPr/>
          <p:nvPr/>
        </p:nvGrpSpPr>
        <p:grpSpPr>
          <a:xfrm rot="5400000">
            <a:off x="6014014" y="-2270051"/>
            <a:ext cx="185855" cy="12213872"/>
            <a:chOff x="2277617" y="-6259478"/>
            <a:chExt cx="1093807" cy="10698491"/>
          </a:xfrm>
        </p:grpSpPr>
        <p:sp>
          <p:nvSpPr>
            <p:cNvPr id="58" name="Rectangle 57">
              <a:extLst>
                <a:ext uri="{FF2B5EF4-FFF2-40B4-BE49-F238E27FC236}">
                  <a16:creationId xmlns:a16="http://schemas.microsoft.com/office/drawing/2014/main" id="{9DC88E3B-1AD4-BC04-B77B-149A056B4EEB}"/>
                </a:ext>
              </a:extLst>
            </p:cNvPr>
            <p:cNvSpPr/>
            <p:nvPr/>
          </p:nvSpPr>
          <p:spPr bwMode="auto">
            <a:xfrm rot="16200000">
              <a:off x="-2661610" y="-1047387"/>
              <a:ext cx="10698480" cy="274320"/>
            </a:xfrm>
            <a:prstGeom prst="rect">
              <a:avLst/>
            </a:prstGeom>
            <a:solidFill>
              <a:schemeClr val="accent5"/>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sp>
          <p:nvSpPr>
            <p:cNvPr id="56" name="Rectangle 55">
              <a:extLst>
                <a:ext uri="{FF2B5EF4-FFF2-40B4-BE49-F238E27FC236}">
                  <a16:creationId xmlns:a16="http://schemas.microsoft.com/office/drawing/2014/main" id="{29DBE058-1233-930C-C487-BDCD6E4C1701}"/>
                </a:ext>
              </a:extLst>
            </p:cNvPr>
            <p:cNvSpPr/>
            <p:nvPr/>
          </p:nvSpPr>
          <p:spPr bwMode="auto">
            <a:xfrm rot="16200000">
              <a:off x="-2388076" y="-1047390"/>
              <a:ext cx="10698480" cy="274320"/>
            </a:xfrm>
            <a:prstGeom prst="rect">
              <a:avLst/>
            </a:prstGeom>
            <a:solidFill>
              <a:schemeClr val="accent4"/>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52" name="Rectangle 51">
              <a:extLst>
                <a:ext uri="{FF2B5EF4-FFF2-40B4-BE49-F238E27FC236}">
                  <a16:creationId xmlns:a16="http://schemas.microsoft.com/office/drawing/2014/main" id="{95B5EE92-D831-2A92-35D9-E33048420CF4}"/>
                </a:ext>
              </a:extLst>
            </p:cNvPr>
            <p:cNvSpPr/>
            <p:nvPr/>
          </p:nvSpPr>
          <p:spPr bwMode="auto">
            <a:xfrm rot="16200000">
              <a:off x="-2934464" y="-1047397"/>
              <a:ext cx="10698480" cy="274318"/>
            </a:xfrm>
            <a:prstGeom prst="rect">
              <a:avLst/>
            </a:prstGeom>
            <a:solidFill>
              <a:schemeClr val="bg1">
                <a:lumMod val="85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50" name="Rectangle 49">
              <a:extLst>
                <a:ext uri="{FF2B5EF4-FFF2-40B4-BE49-F238E27FC236}">
                  <a16:creationId xmlns:a16="http://schemas.microsoft.com/office/drawing/2014/main" id="{3EACE9CA-0307-31E9-A5D9-AAD01076F616}"/>
                </a:ext>
              </a:extLst>
            </p:cNvPr>
            <p:cNvSpPr/>
            <p:nvPr/>
          </p:nvSpPr>
          <p:spPr bwMode="auto">
            <a:xfrm rot="16200000">
              <a:off x="-2114976" y="-1047395"/>
              <a:ext cx="10698480" cy="274320"/>
            </a:xfrm>
            <a:prstGeom prst="rect">
              <a:avLst/>
            </a:prstGeom>
            <a:solidFill>
              <a:schemeClr val="accent3"/>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sp>
        <p:nvSpPr>
          <p:cNvPr id="6" name="Slide Number Placeholder 1">
            <a:extLst>
              <a:ext uri="{FF2B5EF4-FFF2-40B4-BE49-F238E27FC236}">
                <a16:creationId xmlns:a16="http://schemas.microsoft.com/office/drawing/2014/main" id="{5B0FD9CD-A496-BF83-F5AC-4E95B02FC8B0}"/>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23A240F-EAFE-E84F-B44C-6D7A08E0E409}" type="slidenum">
              <a:rPr lang="en-US" sz="800" smtClean="0">
                <a:solidFill>
                  <a:srgbClr val="000000"/>
                </a:solidFill>
                <a:latin typeface="Calibri Light" panose="020F0302020204030204" pitchFamily="34" charset="0"/>
                <a:cs typeface="Calibri Light" panose="020F0302020204030204" pitchFamily="34" charset="0"/>
              </a:rPr>
              <a:pPr>
                <a:defRPr/>
              </a:pPr>
              <a:t>45</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8" name="TextBox 7">
            <a:extLst>
              <a:ext uri="{FF2B5EF4-FFF2-40B4-BE49-F238E27FC236}">
                <a16:creationId xmlns:a16="http://schemas.microsoft.com/office/drawing/2014/main" id="{8FF19CE4-BDC5-22D4-294E-6CFAF98C3691}"/>
              </a:ext>
            </a:extLst>
          </p:cNvPr>
          <p:cNvSpPr txBox="1"/>
          <p:nvPr/>
        </p:nvSpPr>
        <p:spPr>
          <a:xfrm>
            <a:off x="179339" y="5873797"/>
            <a:ext cx="3143053" cy="21544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sp>
        <p:nvSpPr>
          <p:cNvPr id="38" name="Slide Number Placeholder 37">
            <a:extLst>
              <a:ext uri="{FF2B5EF4-FFF2-40B4-BE49-F238E27FC236}">
                <a16:creationId xmlns:a16="http://schemas.microsoft.com/office/drawing/2014/main" id="{AA519D54-0489-00F8-7B81-7651E9D77181}"/>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45</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37" name="Title 36">
            <a:extLst>
              <a:ext uri="{FF2B5EF4-FFF2-40B4-BE49-F238E27FC236}">
                <a16:creationId xmlns:a16="http://schemas.microsoft.com/office/drawing/2014/main" id="{E2F2041B-50B4-B6BE-FB67-51C85ECF8EAB}"/>
              </a:ext>
            </a:extLst>
          </p:cNvPr>
          <p:cNvSpPr>
            <a:spLocks noGrp="1"/>
          </p:cNvSpPr>
          <p:nvPr>
            <p:ph type="title"/>
          </p:nvPr>
        </p:nvSpPr>
        <p:spPr>
          <a:xfrm>
            <a:off x="457198" y="517760"/>
            <a:ext cx="11563351" cy="864640"/>
          </a:xfrm>
        </p:spPr>
        <p:txBody>
          <a:bodyPr tIns="0" bIns="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Personal Retirement Strategy (PRS)</a:t>
            </a:r>
            <a:br>
              <a:rPr kumimoji="0" lang="en-US" sz="32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br>
            <a:r>
              <a:rPr kumimoji="0" lang="en-US" sz="1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Multi-touch campaign communicates the value and </a:t>
            </a:r>
            <a:r>
              <a:rPr lang="en-US" sz="1800" dirty="0">
                <a:latin typeface="Calibri Light" panose="020F0302020204030204" pitchFamily="34" charset="0"/>
                <a:ea typeface="Lato Light" panose="020F0502020204030203" pitchFamily="34" charset="0"/>
                <a:cs typeface="Calibri Light" panose="020F0302020204030204" pitchFamily="34" charset="0"/>
              </a:rPr>
              <a:t>helps employees maximize their retirement income</a:t>
            </a:r>
            <a:endParaRPr kumimoji="0" lang="en-US" sz="1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p:txBody>
      </p:sp>
      <p:sp>
        <p:nvSpPr>
          <p:cNvPr id="22" name="TextBox 21">
            <a:extLst>
              <a:ext uri="{FF2B5EF4-FFF2-40B4-BE49-F238E27FC236}">
                <a16:creationId xmlns:a16="http://schemas.microsoft.com/office/drawing/2014/main" id="{48B3F56E-2B5B-F2CC-8EBB-7001822BC54D}"/>
              </a:ext>
            </a:extLst>
          </p:cNvPr>
          <p:cNvSpPr txBox="1"/>
          <p:nvPr/>
        </p:nvSpPr>
        <p:spPr>
          <a:xfrm>
            <a:off x="457198" y="5061842"/>
            <a:ext cx="2135408" cy="523220"/>
          </a:xfrm>
          <a:prstGeom prst="rect">
            <a:avLst/>
          </a:prstGeom>
          <a:noFill/>
        </p:spPr>
        <p:txBody>
          <a:bodyPr wrap="square" rtlCol="0">
            <a:spAutoFit/>
          </a:bodyPr>
          <a:lstStyle/>
          <a:p>
            <a:pPr algn="ctr"/>
            <a:r>
              <a:rPr lang="en-US" sz="1400" dirty="0">
                <a:solidFill>
                  <a:srgbClr val="012169"/>
                </a:solidFill>
              </a:rPr>
              <a:t>Coming Soon &amp; Now Live communications</a:t>
            </a:r>
          </a:p>
        </p:txBody>
      </p:sp>
      <p:sp>
        <p:nvSpPr>
          <p:cNvPr id="23" name="TextBox 22">
            <a:extLst>
              <a:ext uri="{FF2B5EF4-FFF2-40B4-BE49-F238E27FC236}">
                <a16:creationId xmlns:a16="http://schemas.microsoft.com/office/drawing/2014/main" id="{C7FD3CA5-79C7-6CD0-CBE0-95A26ABDE1B7}"/>
              </a:ext>
            </a:extLst>
          </p:cNvPr>
          <p:cNvSpPr txBox="1"/>
          <p:nvPr/>
        </p:nvSpPr>
        <p:spPr>
          <a:xfrm>
            <a:off x="3677999" y="5055063"/>
            <a:ext cx="2135408" cy="307777"/>
          </a:xfrm>
          <a:prstGeom prst="rect">
            <a:avLst/>
          </a:prstGeom>
          <a:noFill/>
        </p:spPr>
        <p:txBody>
          <a:bodyPr wrap="square" rtlCol="0">
            <a:spAutoFit/>
          </a:bodyPr>
          <a:lstStyle/>
          <a:p>
            <a:pPr algn="ctr"/>
            <a:r>
              <a:rPr lang="en-US" sz="1400" dirty="0">
                <a:solidFill>
                  <a:srgbClr val="012169"/>
                </a:solidFill>
              </a:rPr>
              <a:t>Videos and seminar series </a:t>
            </a:r>
          </a:p>
        </p:txBody>
      </p:sp>
      <p:sp>
        <p:nvSpPr>
          <p:cNvPr id="24" name="TextBox 23">
            <a:extLst>
              <a:ext uri="{FF2B5EF4-FFF2-40B4-BE49-F238E27FC236}">
                <a16:creationId xmlns:a16="http://schemas.microsoft.com/office/drawing/2014/main" id="{91B4841B-ADDF-6B39-4294-3084B71C0764}"/>
              </a:ext>
            </a:extLst>
          </p:cNvPr>
          <p:cNvSpPr txBox="1"/>
          <p:nvPr/>
        </p:nvSpPr>
        <p:spPr>
          <a:xfrm>
            <a:off x="9034209" y="5059241"/>
            <a:ext cx="2400488" cy="307777"/>
          </a:xfrm>
          <a:prstGeom prst="rect">
            <a:avLst/>
          </a:prstGeom>
          <a:noFill/>
        </p:spPr>
        <p:txBody>
          <a:bodyPr wrap="square" rtlCol="0">
            <a:spAutoFit/>
          </a:bodyPr>
          <a:lstStyle/>
          <a:p>
            <a:pPr algn="ctr"/>
            <a:r>
              <a:rPr lang="en-US" sz="1400" dirty="0">
                <a:solidFill>
                  <a:srgbClr val="012169"/>
                </a:solidFill>
              </a:rPr>
              <a:t>Feature specific emails</a:t>
            </a:r>
          </a:p>
        </p:txBody>
      </p:sp>
      <p:sp>
        <p:nvSpPr>
          <p:cNvPr id="25" name="TextBox 24">
            <a:extLst>
              <a:ext uri="{FF2B5EF4-FFF2-40B4-BE49-F238E27FC236}">
                <a16:creationId xmlns:a16="http://schemas.microsoft.com/office/drawing/2014/main" id="{1BD3C1AE-D323-E2A4-059F-0B4FC0D61E7B}"/>
              </a:ext>
            </a:extLst>
          </p:cNvPr>
          <p:cNvSpPr txBox="1"/>
          <p:nvPr/>
        </p:nvSpPr>
        <p:spPr>
          <a:xfrm>
            <a:off x="6419757" y="5059241"/>
            <a:ext cx="2400488" cy="307777"/>
          </a:xfrm>
          <a:prstGeom prst="rect">
            <a:avLst/>
          </a:prstGeom>
          <a:noFill/>
        </p:spPr>
        <p:txBody>
          <a:bodyPr wrap="square" rtlCol="0">
            <a:spAutoFit/>
          </a:bodyPr>
          <a:lstStyle/>
          <a:p>
            <a:pPr algn="ctr"/>
            <a:r>
              <a:rPr lang="en-US" sz="1400" dirty="0">
                <a:solidFill>
                  <a:srgbClr val="012169"/>
                </a:solidFill>
              </a:rPr>
              <a:t>Mobile messaging</a:t>
            </a:r>
          </a:p>
        </p:txBody>
      </p:sp>
      <p:sp>
        <p:nvSpPr>
          <p:cNvPr id="2" name="TextBox 1">
            <a:extLst>
              <a:ext uri="{FF2B5EF4-FFF2-40B4-BE49-F238E27FC236}">
                <a16:creationId xmlns:a16="http://schemas.microsoft.com/office/drawing/2014/main" id="{E7F712B7-E647-E472-93AE-185D0D2C5E04}"/>
              </a:ext>
            </a:extLst>
          </p:cNvPr>
          <p:cNvSpPr txBox="1"/>
          <p:nvPr/>
        </p:nvSpPr>
        <p:spPr>
          <a:xfrm>
            <a:off x="7620000" y="0"/>
            <a:ext cx="4572000" cy="276999"/>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new or potential PRS clients</a:t>
            </a:r>
          </a:p>
        </p:txBody>
      </p:sp>
      <p:pic>
        <p:nvPicPr>
          <p:cNvPr id="3" name="Picture 2">
            <a:extLst>
              <a:ext uri="{FF2B5EF4-FFF2-40B4-BE49-F238E27FC236}">
                <a16:creationId xmlns:a16="http://schemas.microsoft.com/office/drawing/2014/main" id="{9B075295-5822-5694-4FCA-332F8FF075E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322392" y="2308178"/>
            <a:ext cx="1981946" cy="1756593"/>
          </a:xfrm>
          <a:prstGeom prst="rect">
            <a:avLst/>
          </a:prstGeom>
          <a:ln>
            <a:noFill/>
          </a:ln>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EE66EEEE-79AA-8056-1A46-50B9D7FDE8E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94214" y="2037962"/>
            <a:ext cx="1619909" cy="2204926"/>
          </a:xfrm>
          <a:prstGeom prst="rect">
            <a:avLst/>
          </a:prstGeom>
          <a:ln>
            <a:noFill/>
          </a:ln>
          <a:effectLst>
            <a:outerShdw blurRad="127000" algn="ctr" rotWithShape="0">
              <a:prstClr val="black">
                <a:alpha val="30000"/>
              </a:prstClr>
            </a:outerShdw>
          </a:effectLst>
        </p:spPr>
      </p:pic>
      <p:pic>
        <p:nvPicPr>
          <p:cNvPr id="5" name="Picture 4">
            <a:extLst>
              <a:ext uri="{FF2B5EF4-FFF2-40B4-BE49-F238E27FC236}">
                <a16:creationId xmlns:a16="http://schemas.microsoft.com/office/drawing/2014/main" id="{B70E293F-F619-E36A-1C4E-89EDF9856F1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360659" y="3184695"/>
            <a:ext cx="1981946" cy="1490234"/>
          </a:xfrm>
          <a:prstGeom prst="rect">
            <a:avLst/>
          </a:prstGeom>
          <a:ln>
            <a:noFill/>
          </a:ln>
          <a:effectLst>
            <a:outerShdw blurRad="127000" algn="ctr" rotWithShape="0">
              <a:prstClr val="black">
                <a:alpha val="30000"/>
              </a:prstClr>
            </a:outerShdw>
          </a:effectLst>
        </p:spPr>
      </p:pic>
      <p:pic>
        <p:nvPicPr>
          <p:cNvPr id="9" name="Picture 8">
            <a:extLst>
              <a:ext uri="{FF2B5EF4-FFF2-40B4-BE49-F238E27FC236}">
                <a16:creationId xmlns:a16="http://schemas.microsoft.com/office/drawing/2014/main" id="{3A170F34-21D1-AA02-E45A-A3C50D78C1C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869470" y="2037962"/>
            <a:ext cx="1534674" cy="2370921"/>
          </a:xfrm>
          <a:prstGeom prst="rect">
            <a:avLst/>
          </a:prstGeom>
          <a:ln w="6350">
            <a:noFill/>
          </a:ln>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8F150B2A-F9EE-5797-7967-F4706955B37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234453" y="2510990"/>
            <a:ext cx="1381778" cy="2370921"/>
          </a:xfrm>
          <a:prstGeom prst="rect">
            <a:avLst/>
          </a:prstGeom>
          <a:effectLst>
            <a:outerShdw blurRad="50800" dist="38100" dir="2700000" algn="tl" rotWithShape="0">
              <a:prstClr val="black">
                <a:alpha val="40000"/>
              </a:prstClr>
            </a:outerShdw>
          </a:effectLst>
        </p:spPr>
      </p:pic>
      <p:pic>
        <p:nvPicPr>
          <p:cNvPr id="13" name="Picture 12">
            <a:extLst>
              <a:ext uri="{FF2B5EF4-FFF2-40B4-BE49-F238E27FC236}">
                <a16:creationId xmlns:a16="http://schemas.microsoft.com/office/drawing/2014/main" id="{D4358E49-7207-30ED-4591-27C34538D95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242190" y="3040807"/>
            <a:ext cx="1620692" cy="1841104"/>
          </a:xfrm>
          <a:prstGeom prst="rect">
            <a:avLst/>
          </a:prstGeom>
          <a:ln>
            <a:noFill/>
          </a:ln>
          <a:effectLst>
            <a:outerShdw blurRad="50800" dist="38100" dir="2700000" algn="tl" rotWithShape="0">
              <a:prstClr val="black">
                <a:alpha val="40000"/>
              </a:prstClr>
            </a:outerShdw>
          </a:effectLst>
        </p:spPr>
      </p:pic>
      <p:pic>
        <p:nvPicPr>
          <p:cNvPr id="16" name="Picture 47">
            <a:extLst>
              <a:ext uri="{FF2B5EF4-FFF2-40B4-BE49-F238E27FC236}">
                <a16:creationId xmlns:a16="http://schemas.microsoft.com/office/drawing/2014/main" id="{D3A7F9D3-BFEA-BD6D-0846-0B349F544366}"/>
              </a:ext>
            </a:extLst>
          </p:cNvPr>
          <p:cNvPicPr>
            <a:picLocks noChangeAspect="1" noChangeArrowheads="1"/>
          </p:cNvPicPr>
          <p:nvPr/>
        </p:nvPicPr>
        <p:blipFill rotWithShape="1">
          <a:blip r:embed="rId9" cstate="screen">
            <a:extLst>
              <a:ext uri="{BEBA8EAE-BF5A-486C-A8C5-ECC9F3942E4B}">
                <a14:imgProps xmlns:a14="http://schemas.microsoft.com/office/drawing/2010/main">
                  <a14:imgLayer r:embed="rId10">
                    <a14:imgEffect>
                      <a14:backgroundRemoval t="513" b="98462" l="455" r="98182">
                        <a14:foregroundMark x1="3636" y1="7179" x2="14091" y2="40513"/>
                        <a14:foregroundMark x1="14091" y1="40513" x2="12727" y2="82564"/>
                        <a14:foregroundMark x1="12727" y1="82564" x2="2727" y2="44103"/>
                        <a14:foregroundMark x1="2727" y1="44103" x2="9545" y2="10769"/>
                        <a14:foregroundMark x1="9545" y1="10769" x2="49091" y2="4615"/>
                        <a14:foregroundMark x1="49091" y1="4615" x2="91364" y2="9231"/>
                        <a14:foregroundMark x1="91364" y1="9231" x2="96364" y2="87179"/>
                        <a14:foregroundMark x1="96364" y1="87179" x2="77273" y2="43590"/>
                        <a14:foregroundMark x1="77273" y1="43590" x2="57727" y2="74872"/>
                        <a14:foregroundMark x1="57727" y1="74872" x2="44545" y2="36923"/>
                        <a14:foregroundMark x1="44545" y1="36923" x2="36364" y2="80000"/>
                        <a14:foregroundMark x1="36364" y1="80000" x2="24091" y2="49231"/>
                        <a14:foregroundMark x1="24091" y1="49231" x2="61364" y2="18974"/>
                        <a14:foregroundMark x1="61364" y1="18974" x2="75909" y2="24103"/>
                        <a14:foregroundMark x1="20909" y1="93333" x2="74091" y2="93333"/>
                        <a14:foregroundMark x1="74091" y1="93333" x2="92727" y2="93333"/>
                        <a14:foregroundMark x1="94091" y1="96410" x2="5000" y2="96923"/>
                        <a14:foregroundMark x1="2273" y1="97436" x2="3182" y2="9744"/>
                        <a14:foregroundMark x1="3636" y1="4103" x2="24091" y2="4615"/>
                        <a14:foregroundMark x1="33182" y1="2564" x2="61364" y2="4103"/>
                        <a14:foregroundMark x1="71818" y1="2564" x2="32727" y2="513"/>
                        <a14:foregroundMark x1="32727" y1="513" x2="28182" y2="3077"/>
                        <a14:foregroundMark x1="91364" y1="1026" x2="97273" y2="98462"/>
                        <a14:foregroundMark x1="95909" y1="96410" x2="95000" y2="6667"/>
                        <a14:foregroundMark x1="6364" y1="2051" x2="6364" y2="2051"/>
                        <a14:foregroundMark x1="3182" y1="2564" x2="3182" y2="2564"/>
                        <a14:foregroundMark x1="909" y1="5128" x2="909" y2="5128"/>
                        <a14:foregroundMark x1="909" y1="9231" x2="909" y2="9231"/>
                        <a14:foregroundMark x1="1364" y1="16410" x2="1364" y2="16410"/>
                        <a14:foregroundMark x1="1364" y1="24103" x2="1364" y2="24103"/>
                        <a14:foregroundMark x1="909" y1="28718" x2="909" y2="30256"/>
                        <a14:foregroundMark x1="909" y1="13333" x2="909" y2="13333"/>
                        <a14:foregroundMark x1="909" y1="20513" x2="909" y2="20513"/>
                        <a14:foregroundMark x1="7727" y1="513" x2="7727" y2="513"/>
                        <a14:foregroundMark x1="10000" y1="513" x2="10000" y2="513"/>
                        <a14:foregroundMark x1="12727" y1="513" x2="12727" y2="513"/>
                        <a14:foregroundMark x1="16364" y1="1026" x2="16364" y2="1026"/>
                        <a14:foregroundMark x1="76364" y1="1026" x2="77273" y2="1026"/>
                        <a14:foregroundMark x1="80909" y1="1538" x2="82273" y2="1538"/>
                        <a14:foregroundMark x1="91364" y1="1538" x2="91818" y2="1538"/>
                        <a14:foregroundMark x1="94545" y1="2564" x2="94545" y2="2564"/>
                        <a14:foregroundMark x1="97727" y1="6154" x2="97727" y2="6154"/>
                        <a14:foregroundMark x1="97727" y1="10769" x2="97727" y2="10769"/>
                        <a14:foregroundMark x1="98636" y1="16410" x2="98636" y2="16410"/>
                        <a14:foregroundMark x1="98636" y1="9231" x2="98636" y2="9231"/>
                        <a14:foregroundMark x1="98182" y1="20000" x2="98182" y2="20000"/>
                        <a14:foregroundMark x1="98182" y1="24615" x2="98182" y2="24615"/>
                        <a14:foregroundMark x1="98636" y1="29231" x2="98636" y2="29231"/>
                        <a14:foregroundMark x1="97727" y1="33333" x2="97727" y2="33333"/>
                        <a14:foregroundMark x1="97727" y1="36410" x2="97727" y2="36410"/>
                        <a14:foregroundMark x1="97273" y1="31282" x2="97273" y2="31282"/>
                        <a14:foregroundMark x1="97273" y1="26667" x2="97273" y2="26667"/>
                        <a14:foregroundMark x1="97727" y1="23077" x2="97727" y2="23077"/>
                        <a14:foregroundMark x1="97727" y1="41026" x2="97727" y2="41026"/>
                        <a14:foregroundMark x1="98636" y1="47692" x2="98636" y2="47692"/>
                        <a14:foregroundMark x1="98182" y1="54359" x2="98182" y2="54359"/>
                        <a14:foregroundMark x1="97727" y1="58462" x2="97727" y2="58462"/>
                        <a14:foregroundMark x1="97273" y1="51795" x2="97273" y2="51795"/>
                        <a14:foregroundMark x1="98636" y1="67692" x2="98636" y2="67692"/>
                        <a14:foregroundMark x1="97727" y1="71795" x2="97727" y2="71795"/>
                        <a14:foregroundMark x1="97727" y1="78974" x2="97727" y2="78974"/>
                        <a14:foregroundMark x1="98182" y1="84615" x2="98182" y2="84615"/>
                        <a14:foregroundMark x1="98182" y1="89231" x2="98182" y2="89231"/>
                        <a14:foregroundMark x1="5000" y1="92821" x2="5000" y2="92821"/>
                        <a14:foregroundMark x1="5000" y1="89744" x2="5000" y2="89744"/>
                        <a14:foregroundMark x1="5455" y1="85641" x2="5455" y2="85641"/>
                        <a14:foregroundMark x1="5455" y1="82564" x2="5455" y2="82564"/>
                        <a14:foregroundMark x1="5455" y1="79487" x2="5455" y2="79487"/>
                        <a14:foregroundMark x1="5455" y1="75385" x2="5455" y2="75385"/>
                        <a14:foregroundMark x1="5000" y1="71795" x2="5000" y2="71795"/>
                        <a14:foregroundMark x1="5000" y1="68205" x2="5000" y2="68205"/>
                        <a14:foregroundMark x1="5000" y1="23077" x2="5000" y2="23077"/>
                        <a14:foregroundMark x1="909" y1="33333" x2="909" y2="33333"/>
                        <a14:foregroundMark x1="455" y1="36410" x2="455" y2="36410"/>
                        <a14:foregroundMark x1="909" y1="40000" x2="909" y2="40000"/>
                        <a14:foregroundMark x1="1364" y1="42564" x2="1364" y2="42564"/>
                        <a14:foregroundMark x1="1364" y1="46154" x2="1364" y2="46154"/>
                        <a14:foregroundMark x1="1364" y1="49744" x2="1364" y2="49744"/>
                        <a14:foregroundMark x1="1364" y1="52821" x2="1364" y2="52821"/>
                        <a14:foregroundMark x1="1818" y1="56923" x2="1818" y2="56923"/>
                        <a14:foregroundMark x1="909" y1="59487" x2="909" y2="59487"/>
                        <a14:foregroundMark x1="909" y1="62564" x2="909" y2="62564"/>
                        <a14:foregroundMark x1="909" y1="67179" x2="909" y2="67179"/>
                        <a14:foregroundMark x1="1364" y1="69744" x2="1364" y2="69744"/>
                        <a14:foregroundMark x1="909" y1="74359" x2="909" y2="74359"/>
                        <a14:foregroundMark x1="909" y1="77949" x2="909" y2="77949"/>
                        <a14:foregroundMark x1="909" y1="82051" x2="909" y2="82051"/>
                        <a14:foregroundMark x1="909" y1="85128" x2="909" y2="85128"/>
                        <a14:foregroundMark x1="909" y1="88718" x2="909" y2="88718"/>
                        <a14:foregroundMark x1="1364" y1="92308" x2="1364" y2="92308"/>
                        <a14:foregroundMark x1="909" y1="96410" x2="909" y2="96410"/>
                      </a14:backgroundRemoval>
                    </a14:imgEffect>
                  </a14:imgLayer>
                </a14:imgProps>
              </a:ext>
              <a:ext uri="{28A0092B-C50C-407E-A947-70E740481C1C}">
                <a14:useLocalDpi xmlns:a14="http://schemas.microsoft.com/office/drawing/2010/main"/>
              </a:ext>
            </a:extLst>
          </a:blip>
          <a:srcRect t="-20805" b="-2384"/>
          <a:stretch/>
        </p:blipFill>
        <p:spPr bwMode="auto">
          <a:xfrm>
            <a:off x="6610628" y="2555443"/>
            <a:ext cx="1990819" cy="2163939"/>
          </a:xfrm>
          <a:prstGeom prst="rect">
            <a:avLst/>
          </a:prstGeom>
          <a:noFill/>
          <a:ln w="9525">
            <a:no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239553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anim calcmode="lin" valueType="num">
                                      <p:cBhvr>
                                        <p:cTn id="24" dur="500" fill="hold"/>
                                        <p:tgtEl>
                                          <p:spTgt spid="23"/>
                                        </p:tgtEl>
                                        <p:attrNameLst>
                                          <p:attrName>ppt_x</p:attrName>
                                        </p:attrNameLst>
                                      </p:cBhvr>
                                      <p:tavLst>
                                        <p:tav tm="0">
                                          <p:val>
                                            <p:strVal val="#ppt_x"/>
                                          </p:val>
                                        </p:tav>
                                        <p:tav tm="100000">
                                          <p:val>
                                            <p:strVal val="#ppt_x"/>
                                          </p:val>
                                        </p:tav>
                                      </p:tavLst>
                                    </p:anim>
                                    <p:anim calcmode="lin" valueType="num">
                                      <p:cBhvr>
                                        <p:cTn id="25" dur="500" fill="hold"/>
                                        <p:tgtEl>
                                          <p:spTgt spid="23"/>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anim calcmode="lin" valueType="num">
                                      <p:cBhvr>
                                        <p:cTn id="34" dur="500" fill="hold"/>
                                        <p:tgtEl>
                                          <p:spTgt spid="5"/>
                                        </p:tgtEl>
                                        <p:attrNameLst>
                                          <p:attrName>ppt_x</p:attrName>
                                        </p:attrNameLst>
                                      </p:cBhvr>
                                      <p:tavLst>
                                        <p:tav tm="0">
                                          <p:val>
                                            <p:strVal val="#ppt_x"/>
                                          </p:val>
                                        </p:tav>
                                        <p:tav tm="100000">
                                          <p:val>
                                            <p:strVal val="#ppt_x"/>
                                          </p:val>
                                        </p:tav>
                                      </p:tavLst>
                                    </p:anim>
                                    <p:anim calcmode="lin" valueType="num">
                                      <p:cBhvr>
                                        <p:cTn id="35" dur="500" fill="hold"/>
                                        <p:tgtEl>
                                          <p:spTgt spid="5"/>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42"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anim calcmode="lin" valueType="num">
                                      <p:cBhvr>
                                        <p:cTn id="40" dur="500" fill="hold"/>
                                        <p:tgtEl>
                                          <p:spTgt spid="25"/>
                                        </p:tgtEl>
                                        <p:attrNameLst>
                                          <p:attrName>ppt_x</p:attrName>
                                        </p:attrNameLst>
                                      </p:cBhvr>
                                      <p:tavLst>
                                        <p:tav tm="0">
                                          <p:val>
                                            <p:strVal val="#ppt_x"/>
                                          </p:val>
                                        </p:tav>
                                        <p:tav tm="100000">
                                          <p:val>
                                            <p:strVal val="#ppt_x"/>
                                          </p:val>
                                        </p:tav>
                                      </p:tavLst>
                                    </p:anim>
                                    <p:anim calcmode="lin" valueType="num">
                                      <p:cBhvr>
                                        <p:cTn id="41" dur="50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anim calcmode="lin" valueType="num">
                                      <p:cBhvr>
                                        <p:cTn id="45" dur="500" fill="hold"/>
                                        <p:tgtEl>
                                          <p:spTgt spid="16"/>
                                        </p:tgtEl>
                                        <p:attrNameLst>
                                          <p:attrName>ppt_x</p:attrName>
                                        </p:attrNameLst>
                                      </p:cBhvr>
                                      <p:tavLst>
                                        <p:tav tm="0">
                                          <p:val>
                                            <p:strVal val="#ppt_x"/>
                                          </p:val>
                                        </p:tav>
                                        <p:tav tm="100000">
                                          <p:val>
                                            <p:strVal val="#ppt_x"/>
                                          </p:val>
                                        </p:tav>
                                      </p:tavLst>
                                    </p:anim>
                                    <p:anim calcmode="lin" valueType="num">
                                      <p:cBhvr>
                                        <p:cTn id="46" dur="500" fill="hold"/>
                                        <p:tgtEl>
                                          <p:spTgt spid="16"/>
                                        </p:tgtEl>
                                        <p:attrNameLst>
                                          <p:attrName>ppt_y</p:attrName>
                                        </p:attrNameLst>
                                      </p:cBhvr>
                                      <p:tavLst>
                                        <p:tav tm="0">
                                          <p:val>
                                            <p:strVal val="#ppt_y+.1"/>
                                          </p:val>
                                        </p:tav>
                                        <p:tav tm="100000">
                                          <p:val>
                                            <p:strVal val="#ppt_y"/>
                                          </p:val>
                                        </p:tav>
                                      </p:tavLst>
                                    </p:anim>
                                  </p:childTnLst>
                                </p:cTn>
                              </p:par>
                            </p:childTnLst>
                          </p:cTn>
                        </p:par>
                        <p:par>
                          <p:cTn id="47" fill="hold">
                            <p:stCondLst>
                              <p:cond delay="1500"/>
                            </p:stCondLst>
                            <p:childTnLst>
                              <p:par>
                                <p:cTn id="48" presetID="42"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anim calcmode="lin" valueType="num">
                                      <p:cBhvr>
                                        <p:cTn id="51" dur="500" fill="hold"/>
                                        <p:tgtEl>
                                          <p:spTgt spid="24"/>
                                        </p:tgtEl>
                                        <p:attrNameLst>
                                          <p:attrName>ppt_x</p:attrName>
                                        </p:attrNameLst>
                                      </p:cBhvr>
                                      <p:tavLst>
                                        <p:tav tm="0">
                                          <p:val>
                                            <p:strVal val="#ppt_x"/>
                                          </p:val>
                                        </p:tav>
                                        <p:tav tm="100000">
                                          <p:val>
                                            <p:strVal val="#ppt_x"/>
                                          </p:val>
                                        </p:tav>
                                      </p:tavLst>
                                    </p:anim>
                                    <p:anim calcmode="lin" valueType="num">
                                      <p:cBhvr>
                                        <p:cTn id="52" dur="500" fill="hold"/>
                                        <p:tgtEl>
                                          <p:spTgt spid="24"/>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500"/>
                                        <p:tgtEl>
                                          <p:spTgt spid="9"/>
                                        </p:tgtEl>
                                      </p:cBhvr>
                                    </p:animEffect>
                                    <p:anim calcmode="lin" valueType="num">
                                      <p:cBhvr>
                                        <p:cTn id="56" dur="500" fill="hold"/>
                                        <p:tgtEl>
                                          <p:spTgt spid="9"/>
                                        </p:tgtEl>
                                        <p:attrNameLst>
                                          <p:attrName>ppt_x</p:attrName>
                                        </p:attrNameLst>
                                      </p:cBhvr>
                                      <p:tavLst>
                                        <p:tav tm="0">
                                          <p:val>
                                            <p:strVal val="#ppt_x"/>
                                          </p:val>
                                        </p:tav>
                                        <p:tav tm="100000">
                                          <p:val>
                                            <p:strVal val="#ppt_x"/>
                                          </p:val>
                                        </p:tav>
                                      </p:tavLst>
                                    </p:anim>
                                    <p:anim calcmode="lin" valueType="num">
                                      <p:cBhvr>
                                        <p:cTn id="57" dur="500" fill="hold"/>
                                        <p:tgtEl>
                                          <p:spTgt spid="9"/>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anim calcmode="lin" valueType="num">
                                      <p:cBhvr>
                                        <p:cTn id="61" dur="500" fill="hold"/>
                                        <p:tgtEl>
                                          <p:spTgt spid="11"/>
                                        </p:tgtEl>
                                        <p:attrNameLst>
                                          <p:attrName>ppt_x</p:attrName>
                                        </p:attrNameLst>
                                      </p:cBhvr>
                                      <p:tavLst>
                                        <p:tav tm="0">
                                          <p:val>
                                            <p:strVal val="#ppt_x"/>
                                          </p:val>
                                        </p:tav>
                                        <p:tav tm="100000">
                                          <p:val>
                                            <p:strVal val="#ppt_x"/>
                                          </p:val>
                                        </p:tav>
                                      </p:tavLst>
                                    </p:anim>
                                    <p:anim calcmode="lin" valueType="num">
                                      <p:cBhvr>
                                        <p:cTn id="62"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EADAA7E5-817A-EBB5-2201-7FFD35D56640}"/>
              </a:ext>
            </a:extLst>
          </p:cNvPr>
          <p:cNvGraphicFramePr>
            <a:graphicFrameLocks noGrp="1"/>
          </p:cNvGraphicFramePr>
          <p:nvPr>
            <p:extLst>
              <p:ext uri="{D42A27DB-BD31-4B8C-83A1-F6EECF244321}">
                <p14:modId xmlns:p14="http://schemas.microsoft.com/office/powerpoint/2010/main" val="2326335761"/>
              </p:ext>
            </p:extLst>
          </p:nvPr>
        </p:nvGraphicFramePr>
        <p:xfrm>
          <a:off x="468713" y="1586043"/>
          <a:ext cx="11179520" cy="4591238"/>
        </p:xfrm>
        <a:graphic>
          <a:graphicData uri="http://schemas.openxmlformats.org/drawingml/2006/table">
            <a:tbl>
              <a:tblPr>
                <a:tableStyleId>{5C22544A-7EE6-4342-B048-85BDC9FD1C3A}</a:tableStyleId>
              </a:tblPr>
              <a:tblGrid>
                <a:gridCol w="5589760">
                  <a:extLst>
                    <a:ext uri="{9D8B030D-6E8A-4147-A177-3AD203B41FA5}">
                      <a16:colId xmlns:a16="http://schemas.microsoft.com/office/drawing/2014/main" val="87426327"/>
                    </a:ext>
                  </a:extLst>
                </a:gridCol>
                <a:gridCol w="5589760">
                  <a:extLst>
                    <a:ext uri="{9D8B030D-6E8A-4147-A177-3AD203B41FA5}">
                      <a16:colId xmlns:a16="http://schemas.microsoft.com/office/drawing/2014/main" val="1603348115"/>
                    </a:ext>
                  </a:extLst>
                </a:gridCol>
              </a:tblGrid>
              <a:tr h="2295619">
                <a:tc>
                  <a:txBody>
                    <a:bodyPr/>
                    <a:lstStyle/>
                    <a:p>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9F9"/>
                    </a:solidFill>
                  </a:tcPr>
                </a:tc>
                <a:tc>
                  <a:txBody>
                    <a:bodyPr/>
                    <a:lstStyle/>
                    <a:p>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BFBFBF">
                        <a:alpha val="49804"/>
                      </a:srgbClr>
                    </a:solidFill>
                  </a:tcPr>
                </a:tc>
                <a:extLst>
                  <a:ext uri="{0D108BD9-81ED-4DB2-BD59-A6C34878D82A}">
                    <a16:rowId xmlns:a16="http://schemas.microsoft.com/office/drawing/2014/main" val="3018787348"/>
                  </a:ext>
                </a:extLst>
              </a:tr>
              <a:tr h="2295619">
                <a:tc>
                  <a:txBody>
                    <a:bodyPr/>
                    <a:lstStyle/>
                    <a:p>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75000"/>
                        <a:alpha val="50196"/>
                      </a:schemeClr>
                    </a:solidFill>
                  </a:tcPr>
                </a:tc>
                <a:tc>
                  <a:txBody>
                    <a:bodyPr/>
                    <a:lstStyle/>
                    <a:p>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946908241"/>
                  </a:ext>
                </a:extLst>
              </a:tr>
            </a:tbl>
          </a:graphicData>
        </a:graphic>
      </p:graphicFrame>
      <p:grpSp>
        <p:nvGrpSpPr>
          <p:cNvPr id="23" name="Group 22">
            <a:extLst>
              <a:ext uri="{FF2B5EF4-FFF2-40B4-BE49-F238E27FC236}">
                <a16:creationId xmlns:a16="http://schemas.microsoft.com/office/drawing/2014/main" id="{9732D082-CEB4-4596-93BA-302A4EC2061B}"/>
              </a:ext>
            </a:extLst>
          </p:cNvPr>
          <p:cNvGrpSpPr/>
          <p:nvPr/>
        </p:nvGrpSpPr>
        <p:grpSpPr>
          <a:xfrm>
            <a:off x="5279777" y="3023565"/>
            <a:ext cx="1622296" cy="1618488"/>
            <a:chOff x="7945986" y="3627620"/>
            <a:chExt cx="2383436" cy="2383436"/>
          </a:xfrm>
          <a:solidFill>
            <a:schemeClr val="bg1"/>
          </a:solidFill>
        </p:grpSpPr>
        <p:sp>
          <p:nvSpPr>
            <p:cNvPr id="24" name="Oval 23">
              <a:extLst>
                <a:ext uri="{FF2B5EF4-FFF2-40B4-BE49-F238E27FC236}">
                  <a16:creationId xmlns:a16="http://schemas.microsoft.com/office/drawing/2014/main" id="{1316DD92-859F-4CEC-97A5-0EE6D7FAE395}"/>
                </a:ext>
              </a:extLst>
            </p:cNvPr>
            <p:cNvSpPr/>
            <p:nvPr/>
          </p:nvSpPr>
          <p:spPr bwMode="auto">
            <a:xfrm>
              <a:off x="7945986" y="3627620"/>
              <a:ext cx="2383436" cy="2383436"/>
            </a:xfrm>
            <a:prstGeom prst="ellipse">
              <a:avLst/>
            </a:prstGeom>
            <a:grpFill/>
            <a:ln w="25400" cap="flat" cmpd="sng" algn="ctr">
              <a:solidFill>
                <a:schemeClr val="tx2">
                  <a:lumMod val="9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alibri Light" panose="020F0302020204030204" pitchFamily="34" charset="0"/>
                <a:ea typeface="+mn-ea"/>
                <a:cs typeface="Calibri Light" panose="020F0302020204030204" pitchFamily="34" charset="0"/>
              </a:endParaRPr>
            </a:p>
          </p:txBody>
        </p:sp>
        <p:sp>
          <p:nvSpPr>
            <p:cNvPr id="25" name="Oval 24">
              <a:extLst>
                <a:ext uri="{FF2B5EF4-FFF2-40B4-BE49-F238E27FC236}">
                  <a16:creationId xmlns:a16="http://schemas.microsoft.com/office/drawing/2014/main" id="{36BA2D6C-03C3-4C77-80C0-847A12B256B4}"/>
                </a:ext>
              </a:extLst>
            </p:cNvPr>
            <p:cNvSpPr/>
            <p:nvPr/>
          </p:nvSpPr>
          <p:spPr bwMode="auto">
            <a:xfrm>
              <a:off x="8213350" y="3894984"/>
              <a:ext cx="1848708" cy="1848708"/>
            </a:xfrm>
            <a:prstGeom prst="ellipse">
              <a:avLst/>
            </a:prstGeom>
            <a:grp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alibri Light" panose="020F0302020204030204" pitchFamily="34" charset="0"/>
                <a:ea typeface="+mn-ea"/>
                <a:cs typeface="Calibri Light" panose="020F0302020204030204" pitchFamily="34" charset="0"/>
              </a:endParaRPr>
            </a:p>
          </p:txBody>
        </p:sp>
      </p:grpSp>
      <p:pic>
        <p:nvPicPr>
          <p:cNvPr id="26" name="Picture 25" descr="A collage of people&#10;&#10;Description automatically generated with medium confidence">
            <a:extLst>
              <a:ext uri="{FF2B5EF4-FFF2-40B4-BE49-F238E27FC236}">
                <a16:creationId xmlns:a16="http://schemas.microsoft.com/office/drawing/2014/main" id="{A0930BEA-3644-4C84-B2F6-393D7D44C70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60592" y="3203638"/>
            <a:ext cx="1269336" cy="1268213"/>
          </a:xfrm>
          <a:prstGeom prst="ellipse">
            <a:avLst/>
          </a:prstGeom>
        </p:spPr>
      </p:pic>
      <p:pic>
        <p:nvPicPr>
          <p:cNvPr id="12" name="Picture 11">
            <a:extLst>
              <a:ext uri="{FF2B5EF4-FFF2-40B4-BE49-F238E27FC236}">
                <a16:creationId xmlns:a16="http://schemas.microsoft.com/office/drawing/2014/main" id="{76898F5D-2FB7-481E-0584-74E930996B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38540" y="4779691"/>
            <a:ext cx="1226154" cy="1299234"/>
          </a:xfrm>
          <a:prstGeom prst="rect">
            <a:avLst/>
          </a:prstGeom>
          <a:ln>
            <a:noFill/>
          </a:ln>
          <a:effectLst>
            <a:outerShdw blurRad="50800" dist="38100" dir="2700000" algn="tl" rotWithShape="0">
              <a:prstClr val="black">
                <a:alpha val="40000"/>
              </a:prstClr>
            </a:outerShdw>
          </a:effectLst>
        </p:spPr>
      </p:pic>
      <p:sp>
        <p:nvSpPr>
          <p:cNvPr id="36" name="TextBox 35">
            <a:extLst>
              <a:ext uri="{FF2B5EF4-FFF2-40B4-BE49-F238E27FC236}">
                <a16:creationId xmlns:a16="http://schemas.microsoft.com/office/drawing/2014/main" id="{1FC718AB-A419-90EA-33A5-BC23F1A9B335}"/>
              </a:ext>
            </a:extLst>
          </p:cNvPr>
          <p:cNvSpPr txBox="1"/>
          <p:nvPr/>
        </p:nvSpPr>
        <p:spPr>
          <a:xfrm>
            <a:off x="6058473" y="1655718"/>
            <a:ext cx="2112994" cy="70788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Plan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education</a:t>
            </a:r>
          </a:p>
        </p:txBody>
      </p:sp>
      <p:sp>
        <p:nvSpPr>
          <p:cNvPr id="37" name="TextBox 36">
            <a:extLst>
              <a:ext uri="{FF2B5EF4-FFF2-40B4-BE49-F238E27FC236}">
                <a16:creationId xmlns:a16="http://schemas.microsoft.com/office/drawing/2014/main" id="{D7208DCE-12E1-DFD6-0FE5-0A07A9937AD4}"/>
              </a:ext>
            </a:extLst>
          </p:cNvPr>
          <p:cNvSpPr txBox="1"/>
          <p:nvPr/>
        </p:nvSpPr>
        <p:spPr>
          <a:xfrm>
            <a:off x="5991833" y="4876452"/>
            <a:ext cx="2446707" cy="1015663"/>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Notifications, to dos and multilingual              step-by-step how-to</a:t>
            </a:r>
            <a:r>
              <a:rPr lang="en-US" sz="2000" dirty="0">
                <a:solidFill>
                  <a:srgbClr val="012069"/>
                </a:solidFill>
                <a:latin typeface="Calibri Light" panose="020F0302020204030204" pitchFamily="34" charset="0"/>
                <a:cs typeface="Calibri Light" panose="020F0302020204030204" pitchFamily="34" charset="0"/>
              </a:rPr>
              <a:t>s</a:t>
            </a:r>
            <a:endPar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endParaRPr>
          </a:p>
        </p:txBody>
      </p:sp>
      <p:sp>
        <p:nvSpPr>
          <p:cNvPr id="38" name="TextBox 37">
            <a:extLst>
              <a:ext uri="{FF2B5EF4-FFF2-40B4-BE49-F238E27FC236}">
                <a16:creationId xmlns:a16="http://schemas.microsoft.com/office/drawing/2014/main" id="{7A5B055E-0CA3-9A19-A88B-470692311C8C}"/>
              </a:ext>
            </a:extLst>
          </p:cNvPr>
          <p:cNvSpPr txBox="1"/>
          <p:nvPr/>
        </p:nvSpPr>
        <p:spPr>
          <a:xfrm>
            <a:off x="474233" y="3912530"/>
            <a:ext cx="271538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Account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management</a:t>
            </a:r>
          </a:p>
        </p:txBody>
      </p:sp>
      <p:sp>
        <p:nvSpPr>
          <p:cNvPr id="39" name="TextBox 38">
            <a:extLst>
              <a:ext uri="{FF2B5EF4-FFF2-40B4-BE49-F238E27FC236}">
                <a16:creationId xmlns:a16="http://schemas.microsoft.com/office/drawing/2014/main" id="{D9816BA0-BB73-20FA-23D5-1F3F84D96CC3}"/>
              </a:ext>
            </a:extLst>
          </p:cNvPr>
          <p:cNvSpPr txBox="1"/>
          <p:nvPr/>
        </p:nvSpPr>
        <p:spPr>
          <a:xfrm>
            <a:off x="630345" y="1588143"/>
            <a:ext cx="196807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Live webinars &amp;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on-demand sessions</a:t>
            </a:r>
          </a:p>
        </p:txBody>
      </p:sp>
      <p:sp>
        <p:nvSpPr>
          <p:cNvPr id="5" name="Slide Number Placeholder 1">
            <a:extLst>
              <a:ext uri="{FF2B5EF4-FFF2-40B4-BE49-F238E27FC236}">
                <a16:creationId xmlns:a16="http://schemas.microsoft.com/office/drawing/2014/main" id="{BE3D4BA0-1E2C-42E2-7511-103467E9789D}"/>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23A240F-EAFE-E84F-B44C-6D7A08E0E409}" type="slidenum">
              <a:rPr kumimoji="0" lang="en-US" sz="800" b="0" i="0" u="none" strike="noStrike" kern="1200" cap="none" spc="0" normalizeH="0" baseline="0" noProof="0" smtClean="0">
                <a:ln>
                  <a:noFill/>
                </a:ln>
                <a:solidFill>
                  <a:srgbClr val="000000"/>
                </a:solidFill>
                <a:effectLst/>
                <a:uLnTx/>
                <a:uFillTx/>
                <a:latin typeface="Calibri Light" panose="020F0302020204030204" pitchFamily="34" charset="0"/>
                <a:ea typeface="+mn-ea"/>
                <a:cs typeface="Calibri Light" panose="020F03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p:txBody>
      </p:sp>
      <p:sp>
        <p:nvSpPr>
          <p:cNvPr id="18" name="TextBox 17">
            <a:extLst>
              <a:ext uri="{FF2B5EF4-FFF2-40B4-BE49-F238E27FC236}">
                <a16:creationId xmlns:a16="http://schemas.microsoft.com/office/drawing/2014/main" id="{6C727365-2C9E-3649-E53E-482B54FF9FBA}"/>
              </a:ext>
            </a:extLst>
          </p:cNvPr>
          <p:cNvSpPr txBox="1"/>
          <p:nvPr/>
        </p:nvSpPr>
        <p:spPr>
          <a:xfrm>
            <a:off x="7620000" y="0"/>
            <a:ext cx="4572000" cy="276999"/>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ea typeface="+mn-ea"/>
                <a:cs typeface="Calibri Light" panose="020F0302020204030204" pitchFamily="34" charset="0"/>
              </a:rPr>
              <a:t>For Equity clients only</a:t>
            </a:r>
          </a:p>
        </p:txBody>
      </p:sp>
      <p:sp>
        <p:nvSpPr>
          <p:cNvPr id="17" name="TextBox 16">
            <a:extLst>
              <a:ext uri="{FF2B5EF4-FFF2-40B4-BE49-F238E27FC236}">
                <a16:creationId xmlns:a16="http://schemas.microsoft.com/office/drawing/2014/main" id="{AA6B6ADE-D70F-76F4-9675-349FE898F89F}"/>
              </a:ext>
            </a:extLst>
          </p:cNvPr>
          <p:cNvSpPr txBox="1"/>
          <p:nvPr/>
        </p:nvSpPr>
        <p:spPr>
          <a:xfrm>
            <a:off x="8505180" y="6168486"/>
            <a:ext cx="3143053" cy="21544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grpSp>
        <p:nvGrpSpPr>
          <p:cNvPr id="20" name="Group 19">
            <a:extLst>
              <a:ext uri="{FF2B5EF4-FFF2-40B4-BE49-F238E27FC236}">
                <a16:creationId xmlns:a16="http://schemas.microsoft.com/office/drawing/2014/main" id="{E5420F8C-09F5-FA39-21CC-CA432F2BD988}"/>
              </a:ext>
            </a:extLst>
          </p:cNvPr>
          <p:cNvGrpSpPr/>
          <p:nvPr/>
        </p:nvGrpSpPr>
        <p:grpSpPr>
          <a:xfrm>
            <a:off x="6933968" y="3939452"/>
            <a:ext cx="2939464" cy="702601"/>
            <a:chOff x="8849595" y="4285388"/>
            <a:chExt cx="2488255" cy="523479"/>
          </a:xfrm>
          <a:effectLst>
            <a:outerShdw blurRad="50800" dist="38100" dir="2700000" algn="tl" rotWithShape="0">
              <a:prstClr val="black">
                <a:alpha val="40000"/>
              </a:prstClr>
            </a:outerShdw>
          </a:effectLst>
        </p:grpSpPr>
        <p:pic>
          <p:nvPicPr>
            <p:cNvPr id="51" name="Picture 50">
              <a:extLst>
                <a:ext uri="{FF2B5EF4-FFF2-40B4-BE49-F238E27FC236}">
                  <a16:creationId xmlns:a16="http://schemas.microsoft.com/office/drawing/2014/main" id="{D480598F-189D-B2CE-9A03-77A8DB09449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849595" y="4285388"/>
              <a:ext cx="2488255" cy="523479"/>
            </a:xfrm>
            <a:prstGeom prst="rect">
              <a:avLst/>
            </a:prstGeom>
            <a:ln>
              <a:noFill/>
            </a:ln>
          </p:spPr>
        </p:pic>
        <p:sp>
          <p:nvSpPr>
            <p:cNvPr id="19" name="Rectangle 18">
              <a:extLst>
                <a:ext uri="{FF2B5EF4-FFF2-40B4-BE49-F238E27FC236}">
                  <a16:creationId xmlns:a16="http://schemas.microsoft.com/office/drawing/2014/main" id="{1472607E-0C5C-0CFE-B235-15D79FE15964}"/>
                </a:ext>
              </a:extLst>
            </p:cNvPr>
            <p:cNvSpPr/>
            <p:nvPr/>
          </p:nvSpPr>
          <p:spPr bwMode="auto">
            <a:xfrm>
              <a:off x="8926178" y="4508500"/>
              <a:ext cx="752016" cy="66675"/>
            </a:xfrm>
            <a:prstGeom prst="rect">
              <a:avLst/>
            </a:prstGeom>
            <a:solidFill>
              <a:schemeClr val="bg1"/>
            </a:solidFill>
            <a:ln w="9525" cap="flat" cmpd="sng" algn="ctr">
              <a:noFill/>
              <a:prstDash val="solid"/>
              <a:round/>
              <a:headEnd type="none" w="med" len="med"/>
              <a:tailEnd type="none" w="med" len="med"/>
            </a:ln>
            <a:effectLst/>
          </p:spPr>
          <p:txBody>
            <a:bodyPr vert="horz" wrap="none" lIns="0" tIns="45720" rIns="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00" b="1" i="0" u="none" strike="noStrike" kern="1200" cap="none" spc="0" normalizeH="0" baseline="0" noProof="0" dirty="0">
                  <a:ln>
                    <a:noFill/>
                  </a:ln>
                  <a:solidFill>
                    <a:srgbClr val="D5D5D5">
                      <a:lumMod val="90000"/>
                    </a:srgbClr>
                  </a:solidFill>
                  <a:effectLst/>
                  <a:uLnTx/>
                  <a:uFillTx/>
                  <a:latin typeface="Arial" charset="0"/>
                  <a:ea typeface="+mn-ea"/>
                  <a:cs typeface="+mn-cs"/>
                </a:rPr>
                <a:t>ABC Company Equity Plan</a:t>
              </a:r>
            </a:p>
          </p:txBody>
        </p:sp>
      </p:grpSp>
      <p:sp>
        <p:nvSpPr>
          <p:cNvPr id="9" name="Title 59">
            <a:extLst>
              <a:ext uri="{FF2B5EF4-FFF2-40B4-BE49-F238E27FC236}">
                <a16:creationId xmlns:a16="http://schemas.microsoft.com/office/drawing/2014/main" id="{35AF829E-656E-C223-6FE7-AF00382B8883}"/>
              </a:ext>
            </a:extLst>
          </p:cNvPr>
          <p:cNvSpPr txBox="1">
            <a:spLocks/>
          </p:cNvSpPr>
          <p:nvPr/>
        </p:nvSpPr>
        <p:spPr>
          <a:xfrm>
            <a:off x="457200" y="473080"/>
            <a:ext cx="10176324" cy="949721"/>
          </a:xfrm>
          <a:prstGeom prst="rect">
            <a:avLst/>
          </a:prstGeom>
        </p:spPr>
        <p:txBody>
          <a:bodyPr vert="horz" lIns="0" tIns="45720" rIns="0" bIns="45720" rtlCol="0" anchor="t">
            <a:noAutofit/>
          </a:bodyPr>
          <a:lstStyle>
            <a:lvl1pPr algn="l" defTabSz="685800" rtl="0" eaLnBrk="1" latinLnBrk="0" hangingPunct="1">
              <a:spcBef>
                <a:spcPct val="0"/>
              </a:spcBef>
              <a:buNone/>
              <a:defRPr sz="2400" b="0" kern="1200" baseline="0">
                <a:solidFill>
                  <a:schemeClr val="tx1"/>
                </a:solidFill>
                <a:latin typeface="Calibri"/>
                <a:ea typeface="+mj-ea"/>
                <a:cs typeface="Calibri"/>
              </a:defRPr>
            </a:lvl1p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Calibri Light" panose="020F0302020204030204" pitchFamily="34" charset="0"/>
                <a:ea typeface="+mj-ea"/>
                <a:cs typeface="Calibri Light" panose="020F0302020204030204" pitchFamily="34" charset="0"/>
              </a:rPr>
              <a:t>Equity award participant journey</a:t>
            </a:r>
          </a:p>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j-ea"/>
                <a:cs typeface="Calibri Light" panose="020F0302020204030204" pitchFamily="34" charset="0"/>
              </a:rPr>
              <a:t>Building a knowledgeable foundation in relevant ways </a:t>
            </a:r>
          </a:p>
        </p:txBody>
      </p:sp>
      <p:pic>
        <p:nvPicPr>
          <p:cNvPr id="7" name="Picture 6">
            <a:extLst>
              <a:ext uri="{FF2B5EF4-FFF2-40B4-BE49-F238E27FC236}">
                <a16:creationId xmlns:a16="http://schemas.microsoft.com/office/drawing/2014/main" id="{DAF93B5D-8093-1A61-D6E7-F0F64599907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17391" y="1656251"/>
            <a:ext cx="1142010" cy="2187239"/>
          </a:xfrm>
          <a:prstGeom prst="rect">
            <a:avLst/>
          </a:prstGeom>
          <a:ln>
            <a:noFill/>
          </a:ln>
          <a:effectLst>
            <a:outerShdw blurRad="50800" dist="38100" dir="2700000" algn="tl" rotWithShape="0">
              <a:prstClr val="black">
                <a:alpha val="40000"/>
              </a:prstClr>
            </a:outerShdw>
          </a:effectLst>
        </p:spPr>
      </p:pic>
      <p:pic>
        <p:nvPicPr>
          <p:cNvPr id="33" name="Picture 32">
            <a:extLst>
              <a:ext uri="{FF2B5EF4-FFF2-40B4-BE49-F238E27FC236}">
                <a16:creationId xmlns:a16="http://schemas.microsoft.com/office/drawing/2014/main" id="{5C133912-638B-3AC0-3D1C-B25CED04391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5957" y="2583417"/>
            <a:ext cx="1622296" cy="1214019"/>
          </a:xfrm>
          <a:prstGeom prst="rect">
            <a:avLst/>
          </a:prstGeom>
          <a:ln>
            <a:noFill/>
          </a:ln>
          <a:effectLst>
            <a:outerShdw blurRad="50800" dist="38100" dir="2700000" algn="tl" rotWithShape="0">
              <a:prstClr val="black">
                <a:alpha val="40000"/>
              </a:prstClr>
            </a:outerShdw>
          </a:effectLst>
        </p:spPr>
      </p:pic>
      <p:pic>
        <p:nvPicPr>
          <p:cNvPr id="42" name="Picture 41">
            <a:extLst>
              <a:ext uri="{FF2B5EF4-FFF2-40B4-BE49-F238E27FC236}">
                <a16:creationId xmlns:a16="http://schemas.microsoft.com/office/drawing/2014/main" id="{5BBAE8ED-B066-1925-B619-733B02C6B4F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24709" y="1623058"/>
            <a:ext cx="1874823" cy="1437275"/>
          </a:xfrm>
          <a:prstGeom prst="rect">
            <a:avLst/>
          </a:prstGeom>
          <a:ln>
            <a:noFill/>
          </a:ln>
          <a:effectLst>
            <a:outerShdw blurRad="50800" dist="38100" dir="2700000" algn="tl" rotWithShape="0">
              <a:prstClr val="black">
                <a:alpha val="40000"/>
              </a:prstClr>
            </a:outerShdw>
          </a:effectLst>
        </p:spPr>
      </p:pic>
      <p:pic>
        <p:nvPicPr>
          <p:cNvPr id="45" name="Picture 44">
            <a:extLst>
              <a:ext uri="{FF2B5EF4-FFF2-40B4-BE49-F238E27FC236}">
                <a16:creationId xmlns:a16="http://schemas.microsoft.com/office/drawing/2014/main" id="{69ABF331-0EA8-C90D-13AE-5E4687EF2CC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933967" y="2468525"/>
            <a:ext cx="1705798" cy="1277751"/>
          </a:xfrm>
          <a:prstGeom prst="rect">
            <a:avLst/>
          </a:prstGeom>
          <a:ln>
            <a:noFill/>
          </a:ln>
          <a:effectLst>
            <a:outerShdw blurRad="50800" dist="38100" dir="2700000" algn="tl" rotWithShape="0">
              <a:prstClr val="black">
                <a:alpha val="40000"/>
              </a:prstClr>
            </a:outerShdw>
          </a:effectLst>
        </p:spPr>
      </p:pic>
      <p:pic>
        <p:nvPicPr>
          <p:cNvPr id="49" name="Picture 48">
            <a:extLst>
              <a:ext uri="{FF2B5EF4-FFF2-40B4-BE49-F238E27FC236}">
                <a16:creationId xmlns:a16="http://schemas.microsoft.com/office/drawing/2014/main" id="{9FFBB5E2-1EE6-2307-1946-BA62BEA95A7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06986" y="4642053"/>
            <a:ext cx="966758" cy="1420134"/>
          </a:xfrm>
          <a:prstGeom prst="rect">
            <a:avLst/>
          </a:prstGeom>
          <a:ln>
            <a:noFill/>
          </a:ln>
          <a:effectLst>
            <a:outerShdw blurRad="50800" dist="38100" dir="2700000" algn="tl" rotWithShape="0">
              <a:prstClr val="black">
                <a:alpha val="40000"/>
              </a:prstClr>
            </a:outerShdw>
          </a:effectLst>
        </p:spPr>
      </p:pic>
      <p:pic>
        <p:nvPicPr>
          <p:cNvPr id="53" name="Picture 52">
            <a:extLst>
              <a:ext uri="{FF2B5EF4-FFF2-40B4-BE49-F238E27FC236}">
                <a16:creationId xmlns:a16="http://schemas.microsoft.com/office/drawing/2014/main" id="{E6EEF972-F420-715D-88AD-7B4A7F805D87}"/>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037933" y="3998012"/>
            <a:ext cx="1167831" cy="2038165"/>
          </a:xfrm>
          <a:prstGeom prst="rect">
            <a:avLst/>
          </a:prstGeom>
          <a:ln>
            <a:noFill/>
          </a:ln>
          <a:effectLst>
            <a:outerShdw blurRad="50800" dist="38100" dir="2700000" algn="tl" rotWithShape="0">
              <a:prstClr val="black">
                <a:alpha val="40000"/>
              </a:prstClr>
            </a:outerShdw>
          </a:effectLst>
        </p:spPr>
      </p:pic>
      <p:pic>
        <p:nvPicPr>
          <p:cNvPr id="61" name="Picture 60">
            <a:extLst>
              <a:ext uri="{FF2B5EF4-FFF2-40B4-BE49-F238E27FC236}">
                <a16:creationId xmlns:a16="http://schemas.microsoft.com/office/drawing/2014/main" id="{E42CD1B6-CAA9-13B7-35C8-BAE8272FFEDE}"/>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991951" y="4003292"/>
            <a:ext cx="1569806" cy="2075633"/>
          </a:xfrm>
          <a:prstGeom prst="rect">
            <a:avLst/>
          </a:prstGeom>
          <a:ln>
            <a:noFill/>
          </a:ln>
          <a:effectLst>
            <a:outerShdw blurRad="50800" dist="38100" dir="2700000" algn="tl" rotWithShape="0">
              <a:prstClr val="black">
                <a:alpha val="40000"/>
              </a:prstClr>
            </a:outerShdw>
          </a:effectLst>
        </p:spPr>
      </p:pic>
      <p:pic>
        <p:nvPicPr>
          <p:cNvPr id="63" name="Picture 62">
            <a:extLst>
              <a:ext uri="{FF2B5EF4-FFF2-40B4-BE49-F238E27FC236}">
                <a16:creationId xmlns:a16="http://schemas.microsoft.com/office/drawing/2014/main" id="{5AE46909-D97F-7E73-C7B2-E8DF0E6720AE}"/>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418683" y="4537419"/>
            <a:ext cx="1970346" cy="1531256"/>
          </a:xfrm>
          <a:prstGeom prst="rect">
            <a:avLst/>
          </a:prstGeom>
          <a:ln>
            <a:noFill/>
          </a:ln>
          <a:effectLst>
            <a:outerShdw blurRad="50800" dist="38100" dir="2700000" algn="tl" rotWithShape="0">
              <a:prstClr val="black">
                <a:alpha val="40000"/>
              </a:prstClr>
            </a:outerShdw>
          </a:effectLst>
        </p:spPr>
      </p:pic>
      <p:pic>
        <p:nvPicPr>
          <p:cNvPr id="35" name="Picture 34">
            <a:extLst>
              <a:ext uri="{FF2B5EF4-FFF2-40B4-BE49-F238E27FC236}">
                <a16:creationId xmlns:a16="http://schemas.microsoft.com/office/drawing/2014/main" id="{092B9C7A-38AD-7F88-6DD1-66BF402F089A}"/>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9962401" y="1792472"/>
            <a:ext cx="1557507" cy="1995371"/>
          </a:xfrm>
          <a:prstGeom prst="rect">
            <a:avLst/>
          </a:prstGeom>
          <a:ln>
            <a:noFill/>
          </a:ln>
          <a:effectLst>
            <a:outerShdw blurRad="50800" dist="38100" dir="2700000" algn="tl" rotWithShape="0">
              <a:prstClr val="black">
                <a:alpha val="40000"/>
              </a:prstClr>
            </a:outerShdw>
          </a:effectLst>
        </p:spPr>
      </p:pic>
      <p:grpSp>
        <p:nvGrpSpPr>
          <p:cNvPr id="2" name="Group 1">
            <a:extLst>
              <a:ext uri="{FF2B5EF4-FFF2-40B4-BE49-F238E27FC236}">
                <a16:creationId xmlns:a16="http://schemas.microsoft.com/office/drawing/2014/main" id="{04E7DF83-36A6-7D4E-1D4B-753EBBFBFC35}"/>
              </a:ext>
            </a:extLst>
          </p:cNvPr>
          <p:cNvGrpSpPr/>
          <p:nvPr/>
        </p:nvGrpSpPr>
        <p:grpSpPr>
          <a:xfrm>
            <a:off x="3962361" y="1792472"/>
            <a:ext cx="1965929" cy="1344901"/>
            <a:chOff x="2256062" y="2501737"/>
            <a:chExt cx="1216598" cy="976493"/>
          </a:xfrm>
        </p:grpSpPr>
        <p:pic>
          <p:nvPicPr>
            <p:cNvPr id="3" name="Picture 2">
              <a:extLst>
                <a:ext uri="{FF2B5EF4-FFF2-40B4-BE49-F238E27FC236}">
                  <a16:creationId xmlns:a16="http://schemas.microsoft.com/office/drawing/2014/main" id="{4BF0A81B-9C5C-ABDF-188F-BCA7EBC75F3F}"/>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256062" y="2501737"/>
              <a:ext cx="1216598" cy="976493"/>
            </a:xfrm>
            <a:prstGeom prst="rect">
              <a:avLst/>
            </a:prstGeom>
          </p:spPr>
        </p:pic>
        <p:pic>
          <p:nvPicPr>
            <p:cNvPr id="6" name="Picture 5">
              <a:extLst>
                <a:ext uri="{FF2B5EF4-FFF2-40B4-BE49-F238E27FC236}">
                  <a16:creationId xmlns:a16="http://schemas.microsoft.com/office/drawing/2014/main" id="{4891EC47-6440-BAF9-D10B-ECCA36F3669F}"/>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2335338" y="2569925"/>
              <a:ext cx="1020054" cy="667620"/>
            </a:xfrm>
            <a:prstGeom prst="rect">
              <a:avLst/>
            </a:prstGeom>
          </p:spPr>
        </p:pic>
      </p:grpSp>
    </p:spTree>
    <p:extLst>
      <p:ext uri="{BB962C8B-B14F-4D97-AF65-F5344CB8AC3E}">
        <p14:creationId xmlns:p14="http://schemas.microsoft.com/office/powerpoint/2010/main" val="3947645100"/>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Table 4">
            <a:extLst>
              <a:ext uri="{FF2B5EF4-FFF2-40B4-BE49-F238E27FC236}">
                <a16:creationId xmlns:a16="http://schemas.microsoft.com/office/drawing/2014/main" id="{69BFD5F1-7D6B-4ADB-295B-CBC2F045F6F3}"/>
              </a:ext>
            </a:extLst>
          </p:cNvPr>
          <p:cNvGraphicFramePr>
            <a:graphicFrameLocks noGrp="1"/>
          </p:cNvGraphicFramePr>
          <p:nvPr>
            <p:extLst>
              <p:ext uri="{D42A27DB-BD31-4B8C-83A1-F6EECF244321}">
                <p14:modId xmlns:p14="http://schemas.microsoft.com/office/powerpoint/2010/main" val="490187655"/>
              </p:ext>
            </p:extLst>
          </p:nvPr>
        </p:nvGraphicFramePr>
        <p:xfrm>
          <a:off x="468713" y="1586043"/>
          <a:ext cx="11179520" cy="4590288"/>
        </p:xfrm>
        <a:graphic>
          <a:graphicData uri="http://schemas.openxmlformats.org/drawingml/2006/table">
            <a:tbl>
              <a:tblPr>
                <a:tableStyleId>{5C22544A-7EE6-4342-B048-85BDC9FD1C3A}</a:tableStyleId>
              </a:tblPr>
              <a:tblGrid>
                <a:gridCol w="5589760">
                  <a:extLst>
                    <a:ext uri="{9D8B030D-6E8A-4147-A177-3AD203B41FA5}">
                      <a16:colId xmlns:a16="http://schemas.microsoft.com/office/drawing/2014/main" val="87426327"/>
                    </a:ext>
                  </a:extLst>
                </a:gridCol>
                <a:gridCol w="5589760">
                  <a:extLst>
                    <a:ext uri="{9D8B030D-6E8A-4147-A177-3AD203B41FA5}">
                      <a16:colId xmlns:a16="http://schemas.microsoft.com/office/drawing/2014/main" val="1603348115"/>
                    </a:ext>
                  </a:extLst>
                </a:gridCol>
              </a:tblGrid>
              <a:tr h="4590288">
                <a:tc>
                  <a:txBody>
                    <a:bodyPr/>
                    <a:lstStyle/>
                    <a:p>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9F9"/>
                    </a:solidFill>
                  </a:tcPr>
                </a:tc>
                <a:tc>
                  <a:txBody>
                    <a:bodyPr/>
                    <a:lstStyle/>
                    <a:p>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alpha val="80218"/>
                      </a:schemeClr>
                    </a:solidFill>
                  </a:tcPr>
                </a:tc>
                <a:extLst>
                  <a:ext uri="{0D108BD9-81ED-4DB2-BD59-A6C34878D82A}">
                    <a16:rowId xmlns:a16="http://schemas.microsoft.com/office/drawing/2014/main" val="3018787348"/>
                  </a:ext>
                </a:extLst>
              </a:tr>
            </a:tbl>
          </a:graphicData>
        </a:graphic>
      </p:graphicFrame>
      <p:sp>
        <p:nvSpPr>
          <p:cNvPr id="3" name="Slide Number Placeholder 2">
            <a:extLst>
              <a:ext uri="{FF2B5EF4-FFF2-40B4-BE49-F238E27FC236}">
                <a16:creationId xmlns:a16="http://schemas.microsoft.com/office/drawing/2014/main" id="{4EF4CD78-076F-2C0F-0A6C-3D3B963BD1DC}"/>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47</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4" name="Title 59">
            <a:extLst>
              <a:ext uri="{FF2B5EF4-FFF2-40B4-BE49-F238E27FC236}">
                <a16:creationId xmlns:a16="http://schemas.microsoft.com/office/drawing/2014/main" id="{AD13345E-AC63-6273-6518-4E7465B08477}"/>
              </a:ext>
            </a:extLst>
          </p:cNvPr>
          <p:cNvSpPr txBox="1">
            <a:spLocks/>
          </p:cNvSpPr>
          <p:nvPr/>
        </p:nvSpPr>
        <p:spPr>
          <a:xfrm>
            <a:off x="457199" y="517361"/>
            <a:ext cx="8499437" cy="953672"/>
          </a:xfrm>
          <a:prstGeom prst="rect">
            <a:avLst/>
          </a:prstGeom>
        </p:spPr>
        <p:txBody>
          <a:bodyPr vert="horz" lIns="0" tIns="0" rIns="0" bIns="0" rtlCol="0" anchor="t">
            <a:noAutofit/>
          </a:bodyPr>
          <a:lstStyle>
            <a:lvl1pPr algn="l" defTabSz="685800" rtl="0" eaLnBrk="1" latinLnBrk="0" hangingPunct="1">
              <a:spcBef>
                <a:spcPct val="0"/>
              </a:spcBef>
              <a:buNone/>
              <a:defRPr sz="2400" b="0" kern="1200" baseline="0">
                <a:solidFill>
                  <a:schemeClr val="tx1"/>
                </a:solidFill>
                <a:latin typeface="Calibri"/>
                <a:ea typeface="+mj-ea"/>
                <a:cs typeface="Calibri"/>
              </a:defRPr>
            </a:lvl1pPr>
          </a:lstStyle>
          <a:p>
            <a:pPr marR="0" lvl="0" indent="0" algn="l" defTabSz="6858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Calibri Light" panose="020F0302020204030204" pitchFamily="34" charset="0"/>
                <a:ea typeface="+mj-ea"/>
                <a:cs typeface="Calibri Light" panose="020F0302020204030204" pitchFamily="34" charset="0"/>
              </a:rPr>
              <a:t>Employee Stock Purchase Plan participant journey</a:t>
            </a:r>
          </a:p>
          <a:p>
            <a:pPr marR="0" lvl="0" indent="0" algn="l" defTabSz="6858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j-ea"/>
                <a:cs typeface="Calibri Light" panose="020F0302020204030204" pitchFamily="34" charset="0"/>
              </a:rPr>
              <a:t>Building a knowledgeable foundation in relevant ways </a:t>
            </a:r>
          </a:p>
        </p:txBody>
      </p:sp>
      <p:grpSp>
        <p:nvGrpSpPr>
          <p:cNvPr id="42" name="Group 41">
            <a:extLst>
              <a:ext uri="{FF2B5EF4-FFF2-40B4-BE49-F238E27FC236}">
                <a16:creationId xmlns:a16="http://schemas.microsoft.com/office/drawing/2014/main" id="{4FD3358A-3EF6-6234-AB0C-101183783E5F}"/>
              </a:ext>
            </a:extLst>
          </p:cNvPr>
          <p:cNvGrpSpPr/>
          <p:nvPr/>
        </p:nvGrpSpPr>
        <p:grpSpPr>
          <a:xfrm>
            <a:off x="5279777" y="3023565"/>
            <a:ext cx="1622296" cy="1618488"/>
            <a:chOff x="7945986" y="3627620"/>
            <a:chExt cx="2383436" cy="2383436"/>
          </a:xfrm>
          <a:solidFill>
            <a:schemeClr val="bg1"/>
          </a:solidFill>
        </p:grpSpPr>
        <p:sp>
          <p:nvSpPr>
            <p:cNvPr id="43" name="Oval 42">
              <a:extLst>
                <a:ext uri="{FF2B5EF4-FFF2-40B4-BE49-F238E27FC236}">
                  <a16:creationId xmlns:a16="http://schemas.microsoft.com/office/drawing/2014/main" id="{619A3325-14B0-A4EF-8EB3-699BFA996EBB}"/>
                </a:ext>
              </a:extLst>
            </p:cNvPr>
            <p:cNvSpPr/>
            <p:nvPr/>
          </p:nvSpPr>
          <p:spPr bwMode="auto">
            <a:xfrm>
              <a:off x="7945986" y="3627620"/>
              <a:ext cx="2383436" cy="2383436"/>
            </a:xfrm>
            <a:prstGeom prst="ellipse">
              <a:avLst/>
            </a:prstGeom>
            <a:grpFill/>
            <a:ln w="25400" cap="flat" cmpd="sng" algn="ctr">
              <a:solidFill>
                <a:schemeClr val="tx2">
                  <a:lumMod val="9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alibri Light" panose="020F0302020204030204" pitchFamily="34" charset="0"/>
                <a:ea typeface="+mn-ea"/>
                <a:cs typeface="Calibri Light" panose="020F0302020204030204" pitchFamily="34" charset="0"/>
              </a:endParaRPr>
            </a:p>
          </p:txBody>
        </p:sp>
        <p:sp>
          <p:nvSpPr>
            <p:cNvPr id="44" name="Oval 43">
              <a:extLst>
                <a:ext uri="{FF2B5EF4-FFF2-40B4-BE49-F238E27FC236}">
                  <a16:creationId xmlns:a16="http://schemas.microsoft.com/office/drawing/2014/main" id="{63EE2C69-6A93-41D2-8061-A7CE285BEABC}"/>
                </a:ext>
              </a:extLst>
            </p:cNvPr>
            <p:cNvSpPr/>
            <p:nvPr/>
          </p:nvSpPr>
          <p:spPr bwMode="auto">
            <a:xfrm>
              <a:off x="8213350" y="3894984"/>
              <a:ext cx="1848708" cy="1848708"/>
            </a:xfrm>
            <a:prstGeom prst="ellipse">
              <a:avLst/>
            </a:prstGeom>
            <a:grp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alibri Light" panose="020F0302020204030204" pitchFamily="34" charset="0"/>
                <a:ea typeface="+mn-ea"/>
                <a:cs typeface="Calibri Light" panose="020F0302020204030204" pitchFamily="34" charset="0"/>
              </a:endParaRPr>
            </a:p>
          </p:txBody>
        </p:sp>
      </p:grpSp>
      <p:pic>
        <p:nvPicPr>
          <p:cNvPr id="45" name="Picture 44">
            <a:extLst>
              <a:ext uri="{FF2B5EF4-FFF2-40B4-BE49-F238E27FC236}">
                <a16:creationId xmlns:a16="http://schemas.microsoft.com/office/drawing/2014/main" id="{0F5895D6-213E-5864-EE89-676EB068BFD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460592" y="3203638"/>
            <a:ext cx="1269336" cy="1268213"/>
          </a:xfrm>
          <a:prstGeom prst="ellipse">
            <a:avLst/>
          </a:prstGeom>
        </p:spPr>
      </p:pic>
      <p:sp>
        <p:nvSpPr>
          <p:cNvPr id="46" name="TextBox 45">
            <a:extLst>
              <a:ext uri="{FF2B5EF4-FFF2-40B4-BE49-F238E27FC236}">
                <a16:creationId xmlns:a16="http://schemas.microsoft.com/office/drawing/2014/main" id="{0A8AB2A4-B094-6F91-577F-5DCF80435B59}"/>
              </a:ext>
            </a:extLst>
          </p:cNvPr>
          <p:cNvSpPr txBox="1"/>
          <p:nvPr/>
        </p:nvSpPr>
        <p:spPr>
          <a:xfrm>
            <a:off x="6147452" y="1680333"/>
            <a:ext cx="2903900" cy="70788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Benefit education, to-dos and step-by-step how-</a:t>
            </a:r>
            <a:r>
              <a:rPr kumimoji="0" lang="en-US" sz="2000" b="0" i="0" u="none" strike="noStrike" kern="1200" cap="none" spc="0" normalizeH="0" baseline="0" noProof="0" dirty="0" err="1">
                <a:ln>
                  <a:noFill/>
                </a:ln>
                <a:solidFill>
                  <a:srgbClr val="012069"/>
                </a:solidFill>
                <a:effectLst/>
                <a:uLnTx/>
                <a:uFillTx/>
                <a:latin typeface="Calibri Light" panose="020F0302020204030204" pitchFamily="34" charset="0"/>
                <a:ea typeface="+mn-ea"/>
                <a:cs typeface="Calibri Light" panose="020F0302020204030204" pitchFamily="34" charset="0"/>
              </a:rPr>
              <a:t>tos</a:t>
            </a:r>
            <a:endPar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endParaRPr>
          </a:p>
        </p:txBody>
      </p:sp>
      <p:sp>
        <p:nvSpPr>
          <p:cNvPr id="47" name="TextBox 46">
            <a:extLst>
              <a:ext uri="{FF2B5EF4-FFF2-40B4-BE49-F238E27FC236}">
                <a16:creationId xmlns:a16="http://schemas.microsoft.com/office/drawing/2014/main" id="{2CA39BCD-DD98-3667-9910-FAFD829877D9}"/>
              </a:ext>
            </a:extLst>
          </p:cNvPr>
          <p:cNvSpPr txBox="1"/>
          <p:nvPr/>
        </p:nvSpPr>
        <p:spPr>
          <a:xfrm>
            <a:off x="579528" y="1656788"/>
            <a:ext cx="489434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Financial education and account management </a:t>
            </a:r>
          </a:p>
        </p:txBody>
      </p:sp>
      <p:pic>
        <p:nvPicPr>
          <p:cNvPr id="58" name="Picture 57">
            <a:extLst>
              <a:ext uri="{FF2B5EF4-FFF2-40B4-BE49-F238E27FC236}">
                <a16:creationId xmlns:a16="http://schemas.microsoft.com/office/drawing/2014/main" id="{E24C6F3F-0DFC-F072-184F-500AB43E35BC}"/>
              </a:ext>
            </a:extLst>
          </p:cNvPr>
          <p:cNvPicPr>
            <a:picLocks noChangeAspect="1"/>
          </p:cNvPicPr>
          <p:nvPr/>
        </p:nvPicPr>
        <p:blipFill>
          <a:blip r:embed="rId4"/>
          <a:stretch>
            <a:fillRect/>
          </a:stretch>
        </p:blipFill>
        <p:spPr>
          <a:xfrm>
            <a:off x="634054" y="3835643"/>
            <a:ext cx="2193290" cy="1436314"/>
          </a:xfrm>
          <a:prstGeom prst="rect">
            <a:avLst/>
          </a:prstGeom>
          <a:ln>
            <a:noFill/>
          </a:ln>
          <a:effectLst>
            <a:outerShdw blurRad="50800" dist="38100" dir="2700000" algn="tl" rotWithShape="0">
              <a:prstClr val="black">
                <a:alpha val="40000"/>
              </a:prstClr>
            </a:outerShdw>
          </a:effectLst>
        </p:spPr>
      </p:pic>
      <p:pic>
        <p:nvPicPr>
          <p:cNvPr id="62" name="Picture 61">
            <a:extLst>
              <a:ext uri="{FF2B5EF4-FFF2-40B4-BE49-F238E27FC236}">
                <a16:creationId xmlns:a16="http://schemas.microsoft.com/office/drawing/2014/main" id="{7BE22209-AEF8-0085-B04A-6814720CCF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77449" y="2222501"/>
            <a:ext cx="2139486" cy="1641222"/>
          </a:xfrm>
          <a:prstGeom prst="rect">
            <a:avLst/>
          </a:prstGeom>
          <a:ln>
            <a:noFill/>
          </a:ln>
          <a:effectLst>
            <a:outerShdw blurRad="50800" dist="38100" dir="2700000" algn="tl" rotWithShape="0">
              <a:prstClr val="black">
                <a:alpha val="40000"/>
              </a:prstClr>
            </a:outerShdw>
          </a:effectLst>
        </p:spPr>
      </p:pic>
      <p:pic>
        <p:nvPicPr>
          <p:cNvPr id="69" name="Picture 68">
            <a:extLst>
              <a:ext uri="{FF2B5EF4-FFF2-40B4-BE49-F238E27FC236}">
                <a16:creationId xmlns:a16="http://schemas.microsoft.com/office/drawing/2014/main" id="{1151723A-DDDE-C413-513E-490B3517E85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720090" y="2573061"/>
            <a:ext cx="3072460" cy="639563"/>
          </a:xfrm>
          <a:prstGeom prst="rect">
            <a:avLst/>
          </a:prstGeom>
          <a:solidFill>
            <a:schemeClr val="bg1"/>
          </a:solidFill>
          <a:ln>
            <a:noFill/>
          </a:ln>
          <a:effectLst>
            <a:outerShdw blurRad="50800" dist="38100" dir="2700000" algn="tl" rotWithShape="0">
              <a:prstClr val="black">
                <a:alpha val="40000"/>
              </a:prstClr>
            </a:outerShdw>
          </a:effectLst>
        </p:spPr>
      </p:pic>
      <p:sp>
        <p:nvSpPr>
          <p:cNvPr id="71" name="TextBox 70">
            <a:extLst>
              <a:ext uri="{FF2B5EF4-FFF2-40B4-BE49-F238E27FC236}">
                <a16:creationId xmlns:a16="http://schemas.microsoft.com/office/drawing/2014/main" id="{8896B5A1-DB30-D842-8752-0F3379E5E545}"/>
              </a:ext>
            </a:extLst>
          </p:cNvPr>
          <p:cNvSpPr txBox="1"/>
          <p:nvPr/>
        </p:nvSpPr>
        <p:spPr>
          <a:xfrm>
            <a:off x="7620000" y="0"/>
            <a:ext cx="4572000" cy="276999"/>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ea typeface="+mn-ea"/>
                <a:cs typeface="Calibri Light" panose="020F0302020204030204" pitchFamily="34" charset="0"/>
              </a:rPr>
              <a:t>For ESPP clients only</a:t>
            </a:r>
          </a:p>
        </p:txBody>
      </p:sp>
      <p:sp>
        <p:nvSpPr>
          <p:cNvPr id="2" name="TextBox 1">
            <a:extLst>
              <a:ext uri="{FF2B5EF4-FFF2-40B4-BE49-F238E27FC236}">
                <a16:creationId xmlns:a16="http://schemas.microsoft.com/office/drawing/2014/main" id="{DC9B8787-D43D-2669-AC26-5F9DD2CABA0F}"/>
              </a:ext>
            </a:extLst>
          </p:cNvPr>
          <p:cNvSpPr txBox="1"/>
          <p:nvPr/>
        </p:nvSpPr>
        <p:spPr>
          <a:xfrm>
            <a:off x="8505180" y="6168486"/>
            <a:ext cx="3143053" cy="21544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grpSp>
        <p:nvGrpSpPr>
          <p:cNvPr id="5" name="Group 4">
            <a:extLst>
              <a:ext uri="{FF2B5EF4-FFF2-40B4-BE49-F238E27FC236}">
                <a16:creationId xmlns:a16="http://schemas.microsoft.com/office/drawing/2014/main" id="{E9C261A3-7773-A68F-783A-CD3003C29082}"/>
              </a:ext>
            </a:extLst>
          </p:cNvPr>
          <p:cNvGrpSpPr/>
          <p:nvPr/>
        </p:nvGrpSpPr>
        <p:grpSpPr>
          <a:xfrm>
            <a:off x="640391" y="2171490"/>
            <a:ext cx="2301533" cy="1574489"/>
            <a:chOff x="2256062" y="2501737"/>
            <a:chExt cx="1216598" cy="976493"/>
          </a:xfrm>
        </p:grpSpPr>
        <p:pic>
          <p:nvPicPr>
            <p:cNvPr id="6" name="Picture 5">
              <a:extLst>
                <a:ext uri="{FF2B5EF4-FFF2-40B4-BE49-F238E27FC236}">
                  <a16:creationId xmlns:a16="http://schemas.microsoft.com/office/drawing/2014/main" id="{F7BD8563-05B6-67AB-39DE-B8797364EAE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56062" y="2501737"/>
              <a:ext cx="1216598" cy="976493"/>
            </a:xfrm>
            <a:prstGeom prst="rect">
              <a:avLst/>
            </a:prstGeom>
          </p:spPr>
        </p:pic>
        <p:pic>
          <p:nvPicPr>
            <p:cNvPr id="7" name="Picture 6">
              <a:extLst>
                <a:ext uri="{FF2B5EF4-FFF2-40B4-BE49-F238E27FC236}">
                  <a16:creationId xmlns:a16="http://schemas.microsoft.com/office/drawing/2014/main" id="{0CBFE200-EC8B-948C-4ACA-A7B1C9A325E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335338" y="2569925"/>
              <a:ext cx="1020054" cy="667620"/>
            </a:xfrm>
            <a:prstGeom prst="rect">
              <a:avLst/>
            </a:prstGeom>
          </p:spPr>
        </p:pic>
      </p:grpSp>
      <p:pic>
        <p:nvPicPr>
          <p:cNvPr id="12" name="Picture 11">
            <a:extLst>
              <a:ext uri="{FF2B5EF4-FFF2-40B4-BE49-F238E27FC236}">
                <a16:creationId xmlns:a16="http://schemas.microsoft.com/office/drawing/2014/main" id="{C63CE0A3-2C5C-67E4-19AA-22D50E44F4E8}"/>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3856130" y="3545804"/>
            <a:ext cx="1251502" cy="2441165"/>
          </a:xfrm>
          <a:prstGeom prst="rect">
            <a:avLst/>
          </a:prstGeom>
          <a:ln>
            <a:noFill/>
          </a:ln>
          <a:effectLst>
            <a:outerShdw blurRad="50800" dist="38100" dir="2700000" algn="tl" rotWithShape="0">
              <a:prstClr val="black">
                <a:alpha val="40000"/>
              </a:prstClr>
            </a:outerShdw>
          </a:effectLst>
        </p:spPr>
      </p:pic>
      <p:pic>
        <p:nvPicPr>
          <p:cNvPr id="14" name="Picture 13">
            <a:extLst>
              <a:ext uri="{FF2B5EF4-FFF2-40B4-BE49-F238E27FC236}">
                <a16:creationId xmlns:a16="http://schemas.microsoft.com/office/drawing/2014/main" id="{3D7C32A5-581A-3A64-4689-FD30E08DE558}"/>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363201" y="1856843"/>
            <a:ext cx="1973183" cy="2226345"/>
          </a:xfrm>
          <a:prstGeom prst="rect">
            <a:avLst/>
          </a:prstGeom>
          <a:ln>
            <a:noFill/>
          </a:ln>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9731BADD-C23F-2856-3ECD-63845054132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675834" y="3285726"/>
            <a:ext cx="1900643" cy="2513075"/>
          </a:xfrm>
          <a:prstGeom prst="rect">
            <a:avLst/>
          </a:prstGeom>
          <a:ln>
            <a:noFill/>
          </a:ln>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B42EB9A3-F51D-36C9-2605-47412F7C7A2B}"/>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986936" y="3595243"/>
            <a:ext cx="1552772" cy="2456753"/>
          </a:xfrm>
          <a:prstGeom prst="rect">
            <a:avLst/>
          </a:prstGeom>
          <a:ln>
            <a:noFill/>
          </a:ln>
          <a:effectLst>
            <a:outerShdw blurRad="50800" dist="38100" dir="2700000" algn="tl" rotWithShape="0">
              <a:prstClr val="black">
                <a:alpha val="40000"/>
              </a:prstClr>
            </a:outerShdw>
          </a:effectLst>
        </p:spPr>
      </p:pic>
      <p:pic>
        <p:nvPicPr>
          <p:cNvPr id="16" name="Picture 15">
            <a:extLst>
              <a:ext uri="{FF2B5EF4-FFF2-40B4-BE49-F238E27FC236}">
                <a16:creationId xmlns:a16="http://schemas.microsoft.com/office/drawing/2014/main" id="{3CAA063B-F632-2423-6298-D1AEA540E0AA}"/>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300202" y="4766387"/>
            <a:ext cx="1704915" cy="1285609"/>
          </a:xfrm>
          <a:prstGeom prst="rect">
            <a:avLst/>
          </a:prstGeom>
          <a:ln>
            <a:noFill/>
          </a:ln>
          <a:effectLst>
            <a:outerShdw blurRad="50800" dist="38100" dir="2700000" algn="tl" rotWithShape="0">
              <a:prstClr val="black">
                <a:alpha val="40000"/>
              </a:prstClr>
            </a:outerShdw>
          </a:effectLst>
        </p:spPr>
      </p:pic>
      <p:pic>
        <p:nvPicPr>
          <p:cNvPr id="41" name="Picture 40">
            <a:extLst>
              <a:ext uri="{FF2B5EF4-FFF2-40B4-BE49-F238E27FC236}">
                <a16:creationId xmlns:a16="http://schemas.microsoft.com/office/drawing/2014/main" id="{E000BEBE-1053-8D18-DA61-A11B3548ECAE}"/>
              </a:ext>
            </a:extLst>
          </p:cNvPr>
          <p:cNvPicPr>
            <a:picLocks noChangeAspect="1"/>
          </p:cNvPicPr>
          <p:nvPr/>
        </p:nvPicPr>
        <p:blipFill>
          <a:blip r:embed="rId14"/>
          <a:stretch>
            <a:fillRect/>
          </a:stretch>
        </p:blipFill>
        <p:spPr>
          <a:xfrm>
            <a:off x="1768209" y="4612874"/>
            <a:ext cx="1965779" cy="1439121"/>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24353255"/>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4">
            <a:extLst>
              <a:ext uri="{FF2B5EF4-FFF2-40B4-BE49-F238E27FC236}">
                <a16:creationId xmlns:a16="http://schemas.microsoft.com/office/drawing/2014/main" id="{01957897-7B05-5030-C79F-4FDDAA4DC3B7}"/>
              </a:ext>
            </a:extLst>
          </p:cNvPr>
          <p:cNvGraphicFramePr>
            <a:graphicFrameLocks noGrp="1"/>
          </p:cNvGraphicFramePr>
          <p:nvPr/>
        </p:nvGraphicFramePr>
        <p:xfrm>
          <a:off x="468713" y="1586043"/>
          <a:ext cx="11179520" cy="4590288"/>
        </p:xfrm>
        <a:graphic>
          <a:graphicData uri="http://schemas.openxmlformats.org/drawingml/2006/table">
            <a:tbl>
              <a:tblPr>
                <a:tableStyleId>{5C22544A-7EE6-4342-B048-85BDC9FD1C3A}</a:tableStyleId>
              </a:tblPr>
              <a:tblGrid>
                <a:gridCol w="5589760">
                  <a:extLst>
                    <a:ext uri="{9D8B030D-6E8A-4147-A177-3AD203B41FA5}">
                      <a16:colId xmlns:a16="http://schemas.microsoft.com/office/drawing/2014/main" val="87426327"/>
                    </a:ext>
                  </a:extLst>
                </a:gridCol>
                <a:gridCol w="5589760">
                  <a:extLst>
                    <a:ext uri="{9D8B030D-6E8A-4147-A177-3AD203B41FA5}">
                      <a16:colId xmlns:a16="http://schemas.microsoft.com/office/drawing/2014/main" val="1603348115"/>
                    </a:ext>
                  </a:extLst>
                </a:gridCol>
              </a:tblGrid>
              <a:tr h="4590288">
                <a:tc>
                  <a:txBody>
                    <a:bodyPr/>
                    <a:lstStyle/>
                    <a:p>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9F9"/>
                    </a:solidFill>
                  </a:tcPr>
                </a:tc>
                <a:tc>
                  <a:txBody>
                    <a:bodyPr/>
                    <a:lstStyle/>
                    <a:p>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solidFill>
                  </a:tcPr>
                </a:tc>
                <a:extLst>
                  <a:ext uri="{0D108BD9-81ED-4DB2-BD59-A6C34878D82A}">
                    <a16:rowId xmlns:a16="http://schemas.microsoft.com/office/drawing/2014/main" val="3018787348"/>
                  </a:ext>
                </a:extLst>
              </a:tr>
            </a:tbl>
          </a:graphicData>
        </a:graphic>
      </p:graphicFrame>
      <p:pic>
        <p:nvPicPr>
          <p:cNvPr id="47" name="Picture 46">
            <a:extLst>
              <a:ext uri="{FF2B5EF4-FFF2-40B4-BE49-F238E27FC236}">
                <a16:creationId xmlns:a16="http://schemas.microsoft.com/office/drawing/2014/main" id="{BF94C3E2-05D7-0E3F-0B50-27B4F0D0C6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88501" y="3798283"/>
            <a:ext cx="1378150" cy="2047686"/>
          </a:xfrm>
          <a:prstGeom prst="rect">
            <a:avLst/>
          </a:prstGeom>
          <a:ln>
            <a:noFill/>
          </a:ln>
          <a:effectLst>
            <a:outerShdw blurRad="50800" dist="38100" dir="2700000" algn="tl" rotWithShape="0">
              <a:prstClr val="black">
                <a:alpha val="40000"/>
              </a:prstClr>
            </a:outerShdw>
          </a:effectLst>
        </p:spPr>
      </p:pic>
      <p:pic>
        <p:nvPicPr>
          <p:cNvPr id="49" name="Picture 48">
            <a:extLst>
              <a:ext uri="{FF2B5EF4-FFF2-40B4-BE49-F238E27FC236}">
                <a16:creationId xmlns:a16="http://schemas.microsoft.com/office/drawing/2014/main" id="{4371D156-9C67-4A38-4E1B-4723441C1F9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19848" y="4314273"/>
            <a:ext cx="1378150" cy="2051775"/>
          </a:xfrm>
          <a:prstGeom prst="rect">
            <a:avLst/>
          </a:prstGeom>
          <a:ln>
            <a:noFill/>
          </a:ln>
          <a:effectLst>
            <a:outerShdw blurRad="50800" dist="38100" dir="2700000" algn="tl" rotWithShape="0">
              <a:prstClr val="black">
                <a:alpha val="40000"/>
              </a:prstClr>
            </a:outerShdw>
          </a:effectLst>
        </p:spPr>
      </p:pic>
      <p:pic>
        <p:nvPicPr>
          <p:cNvPr id="45" name="Picture 44">
            <a:extLst>
              <a:ext uri="{FF2B5EF4-FFF2-40B4-BE49-F238E27FC236}">
                <a16:creationId xmlns:a16="http://schemas.microsoft.com/office/drawing/2014/main" id="{8FB2843C-7AAE-D0BD-ED4F-2810E30968EF}"/>
              </a:ext>
            </a:extLst>
          </p:cNvPr>
          <p:cNvPicPr>
            <a:picLocks noChangeAspect="1"/>
          </p:cNvPicPr>
          <p:nvPr/>
        </p:nvPicPr>
        <p:blipFill>
          <a:blip r:embed="rId5"/>
          <a:stretch>
            <a:fillRect/>
          </a:stretch>
        </p:blipFill>
        <p:spPr>
          <a:xfrm>
            <a:off x="2831595" y="2509483"/>
            <a:ext cx="2085761" cy="1526959"/>
          </a:xfrm>
          <a:prstGeom prst="rect">
            <a:avLst/>
          </a:prstGeom>
          <a:ln>
            <a:noFill/>
          </a:ln>
          <a:effectLst>
            <a:outerShdw blurRad="50800" dist="38100" dir="2700000" algn="tl" rotWithShape="0">
              <a:prstClr val="black">
                <a:alpha val="40000"/>
              </a:prstClr>
            </a:outerShdw>
          </a:effectLst>
        </p:spPr>
      </p:pic>
      <p:sp>
        <p:nvSpPr>
          <p:cNvPr id="3" name="Slide Number Placeholder 2">
            <a:extLst>
              <a:ext uri="{FF2B5EF4-FFF2-40B4-BE49-F238E27FC236}">
                <a16:creationId xmlns:a16="http://schemas.microsoft.com/office/drawing/2014/main" id="{354682F6-6052-CA5A-1FA9-B78055E31F8F}"/>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4" name="Title 59">
            <a:extLst>
              <a:ext uri="{FF2B5EF4-FFF2-40B4-BE49-F238E27FC236}">
                <a16:creationId xmlns:a16="http://schemas.microsoft.com/office/drawing/2014/main" id="{A2562FEC-5C87-1E21-5BD9-C73E2540D4D1}"/>
              </a:ext>
            </a:extLst>
          </p:cNvPr>
          <p:cNvSpPr txBox="1">
            <a:spLocks/>
          </p:cNvSpPr>
          <p:nvPr/>
        </p:nvSpPr>
        <p:spPr>
          <a:xfrm>
            <a:off x="457200" y="457200"/>
            <a:ext cx="9569050" cy="996659"/>
          </a:xfrm>
          <a:prstGeom prst="rect">
            <a:avLst/>
          </a:prstGeom>
        </p:spPr>
        <p:txBody>
          <a:bodyPr vert="horz" lIns="0" tIns="45720" rIns="0" bIns="45720" rtlCol="0" anchor="t">
            <a:noAutofit/>
          </a:bodyPr>
          <a:lstStyle>
            <a:lvl1pPr algn="l" defTabSz="685800" rtl="0" eaLnBrk="1" latinLnBrk="0" hangingPunct="1">
              <a:spcBef>
                <a:spcPct val="0"/>
              </a:spcBef>
              <a:buNone/>
              <a:defRPr sz="2400" b="0" kern="1200" baseline="0">
                <a:solidFill>
                  <a:schemeClr val="tx1"/>
                </a:solidFill>
                <a:latin typeface="Calibri"/>
                <a:ea typeface="+mj-ea"/>
                <a:cs typeface="Calibri"/>
              </a:defRPr>
            </a:lvl1pPr>
          </a:lstStyle>
          <a:p>
            <a:r>
              <a:rPr lang="en-US" sz="3200" dirty="0">
                <a:latin typeface="Calibri Light" panose="020F0302020204030204" pitchFamily="34" charset="0"/>
                <a:cs typeface="Calibri Light" panose="020F0302020204030204" pitchFamily="34" charset="0"/>
              </a:rPr>
              <a:t>Nonqualified Deferred Compensation participant journey</a:t>
            </a:r>
          </a:p>
          <a:p>
            <a:r>
              <a:rPr lang="en-US" sz="2400" dirty="0">
                <a:latin typeface="Calibri Light" panose="020F0302020204030204" pitchFamily="34" charset="0"/>
                <a:cs typeface="Calibri Light" panose="020F0302020204030204" pitchFamily="34" charset="0"/>
              </a:rPr>
              <a:t>Building a knowledgeable foundation in relevant ways </a:t>
            </a:r>
          </a:p>
        </p:txBody>
      </p:sp>
      <p:grpSp>
        <p:nvGrpSpPr>
          <p:cNvPr id="10" name="Group 9">
            <a:extLst>
              <a:ext uri="{FF2B5EF4-FFF2-40B4-BE49-F238E27FC236}">
                <a16:creationId xmlns:a16="http://schemas.microsoft.com/office/drawing/2014/main" id="{14F7AFAE-AD63-1CA8-C53C-92CABF71DBFF}"/>
              </a:ext>
            </a:extLst>
          </p:cNvPr>
          <p:cNvGrpSpPr/>
          <p:nvPr/>
        </p:nvGrpSpPr>
        <p:grpSpPr>
          <a:xfrm>
            <a:off x="5279777" y="3071065"/>
            <a:ext cx="1622296" cy="1618488"/>
            <a:chOff x="7945986" y="3627620"/>
            <a:chExt cx="2383436" cy="2383436"/>
          </a:xfrm>
          <a:solidFill>
            <a:schemeClr val="bg1"/>
          </a:solidFill>
        </p:grpSpPr>
        <p:sp>
          <p:nvSpPr>
            <p:cNvPr id="11" name="Oval 10">
              <a:extLst>
                <a:ext uri="{FF2B5EF4-FFF2-40B4-BE49-F238E27FC236}">
                  <a16:creationId xmlns:a16="http://schemas.microsoft.com/office/drawing/2014/main" id="{B14ADDFB-BCCD-C764-1664-D08B6EB25B50}"/>
                </a:ext>
              </a:extLst>
            </p:cNvPr>
            <p:cNvSpPr/>
            <p:nvPr/>
          </p:nvSpPr>
          <p:spPr bwMode="auto">
            <a:xfrm>
              <a:off x="7945986" y="3627620"/>
              <a:ext cx="2383436" cy="2383436"/>
            </a:xfrm>
            <a:prstGeom prst="ellipse">
              <a:avLst/>
            </a:prstGeom>
            <a:grpFill/>
            <a:ln w="25400" cap="flat" cmpd="sng" algn="ctr">
              <a:solidFill>
                <a:schemeClr val="tx2">
                  <a:lumMod val="9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alibri Light" panose="020F0302020204030204" pitchFamily="34" charset="0"/>
                <a:cs typeface="Calibri Light" panose="020F0302020204030204" pitchFamily="34" charset="0"/>
              </a:endParaRPr>
            </a:p>
          </p:txBody>
        </p:sp>
        <p:sp>
          <p:nvSpPr>
            <p:cNvPr id="12" name="Oval 11">
              <a:extLst>
                <a:ext uri="{FF2B5EF4-FFF2-40B4-BE49-F238E27FC236}">
                  <a16:creationId xmlns:a16="http://schemas.microsoft.com/office/drawing/2014/main" id="{FCE5B73A-DDD3-16A0-8921-6EF7C807F3F8}"/>
                </a:ext>
              </a:extLst>
            </p:cNvPr>
            <p:cNvSpPr/>
            <p:nvPr/>
          </p:nvSpPr>
          <p:spPr bwMode="auto">
            <a:xfrm>
              <a:off x="8213350" y="3894984"/>
              <a:ext cx="1848708" cy="1848708"/>
            </a:xfrm>
            <a:prstGeom prst="ellipse">
              <a:avLst/>
            </a:prstGeom>
            <a:grp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alibri Light" panose="020F0302020204030204" pitchFamily="34" charset="0"/>
                <a:cs typeface="Calibri Light" panose="020F0302020204030204" pitchFamily="34" charset="0"/>
              </a:endParaRPr>
            </a:p>
          </p:txBody>
        </p:sp>
      </p:grpSp>
      <p:pic>
        <p:nvPicPr>
          <p:cNvPr id="13" name="Picture 12">
            <a:extLst>
              <a:ext uri="{FF2B5EF4-FFF2-40B4-BE49-F238E27FC236}">
                <a16:creationId xmlns:a16="http://schemas.microsoft.com/office/drawing/2014/main" id="{8242EF98-EB47-FDCC-2AC6-426B4956A287}"/>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5460592" y="3251138"/>
            <a:ext cx="1269336" cy="1268213"/>
          </a:xfrm>
          <a:prstGeom prst="ellipse">
            <a:avLst/>
          </a:prstGeom>
        </p:spPr>
      </p:pic>
      <p:sp>
        <p:nvSpPr>
          <p:cNvPr id="19" name="TextBox 18">
            <a:extLst>
              <a:ext uri="{FF2B5EF4-FFF2-40B4-BE49-F238E27FC236}">
                <a16:creationId xmlns:a16="http://schemas.microsoft.com/office/drawing/2014/main" id="{796E1F77-089B-A439-567D-CFD9796CDF31}"/>
              </a:ext>
            </a:extLst>
          </p:cNvPr>
          <p:cNvSpPr txBox="1"/>
          <p:nvPr/>
        </p:nvSpPr>
        <p:spPr>
          <a:xfrm>
            <a:off x="8119281" y="1748090"/>
            <a:ext cx="3496678" cy="400110"/>
          </a:xfrm>
          <a:prstGeom prst="rect">
            <a:avLst/>
          </a:prstGeom>
          <a:noFill/>
        </p:spPr>
        <p:txBody>
          <a:bodyPr wrap="square" rtlCol="0">
            <a:spAutoFit/>
          </a:bodyPr>
          <a:lstStyle/>
          <a:p>
            <a:pPr algn="ctr"/>
            <a:r>
              <a:rPr lang="en-US" sz="2000" dirty="0">
                <a:solidFill>
                  <a:schemeClr val="accent3"/>
                </a:solidFill>
                <a:latin typeface="Calibri Light" panose="020F0302020204030204" pitchFamily="34" charset="0"/>
                <a:cs typeface="Calibri Light" panose="020F0302020204030204" pitchFamily="34" charset="0"/>
              </a:rPr>
              <a:t>Benefit education and to-dos</a:t>
            </a:r>
          </a:p>
        </p:txBody>
      </p:sp>
      <p:sp>
        <p:nvSpPr>
          <p:cNvPr id="22" name="TextBox 21">
            <a:extLst>
              <a:ext uri="{FF2B5EF4-FFF2-40B4-BE49-F238E27FC236}">
                <a16:creationId xmlns:a16="http://schemas.microsoft.com/office/drawing/2014/main" id="{AEBB1E5E-A7E7-7F4C-6027-834618550BFC}"/>
              </a:ext>
            </a:extLst>
          </p:cNvPr>
          <p:cNvSpPr txBox="1"/>
          <p:nvPr/>
        </p:nvSpPr>
        <p:spPr>
          <a:xfrm>
            <a:off x="687507" y="1877929"/>
            <a:ext cx="2520231" cy="400110"/>
          </a:xfrm>
          <a:prstGeom prst="rect">
            <a:avLst/>
          </a:prstGeom>
          <a:noFill/>
        </p:spPr>
        <p:txBody>
          <a:bodyPr wrap="square" rtlCol="0">
            <a:spAutoFit/>
          </a:bodyPr>
          <a:lstStyle/>
          <a:p>
            <a:r>
              <a:rPr lang="en-US" sz="2000" dirty="0">
                <a:solidFill>
                  <a:schemeClr val="accent3"/>
                </a:solidFill>
                <a:latin typeface="Calibri Light" panose="020F0302020204030204" pitchFamily="34" charset="0"/>
                <a:cs typeface="Calibri Light" panose="020F0302020204030204" pitchFamily="34" charset="0"/>
              </a:rPr>
              <a:t>Financial education </a:t>
            </a:r>
          </a:p>
        </p:txBody>
      </p:sp>
      <p:grpSp>
        <p:nvGrpSpPr>
          <p:cNvPr id="32" name="Group 31">
            <a:extLst>
              <a:ext uri="{FF2B5EF4-FFF2-40B4-BE49-F238E27FC236}">
                <a16:creationId xmlns:a16="http://schemas.microsoft.com/office/drawing/2014/main" id="{CC0CA924-32A0-F262-CFC3-459CB54E4591}"/>
              </a:ext>
            </a:extLst>
          </p:cNvPr>
          <p:cNvGrpSpPr/>
          <p:nvPr/>
        </p:nvGrpSpPr>
        <p:grpSpPr>
          <a:xfrm>
            <a:off x="747208" y="3061151"/>
            <a:ext cx="2296402" cy="1843189"/>
            <a:chOff x="8404648" y="2913858"/>
            <a:chExt cx="3188722" cy="2374580"/>
          </a:xfrm>
          <a:effectLst>
            <a:outerShdw blurRad="50800" dist="38100" dir="2700000" algn="tl" rotWithShape="0">
              <a:prstClr val="black">
                <a:alpha val="40000"/>
              </a:prstClr>
            </a:outerShdw>
          </a:effectLst>
        </p:grpSpPr>
        <p:pic>
          <p:nvPicPr>
            <p:cNvPr id="34" name="Picture 33">
              <a:extLst>
                <a:ext uri="{FF2B5EF4-FFF2-40B4-BE49-F238E27FC236}">
                  <a16:creationId xmlns:a16="http://schemas.microsoft.com/office/drawing/2014/main" id="{E5952341-348E-8819-8E80-0D768833DAE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404648" y="2913858"/>
              <a:ext cx="3188722" cy="2374580"/>
            </a:xfrm>
            <a:prstGeom prst="rect">
              <a:avLst/>
            </a:prstGeom>
            <a:ln>
              <a:noFill/>
            </a:ln>
          </p:spPr>
        </p:pic>
        <p:sp>
          <p:nvSpPr>
            <p:cNvPr id="35" name="Rectangle 34">
              <a:extLst>
                <a:ext uri="{FF2B5EF4-FFF2-40B4-BE49-F238E27FC236}">
                  <a16:creationId xmlns:a16="http://schemas.microsoft.com/office/drawing/2014/main" id="{25F0CD3D-FE07-44D1-B087-41F9B0FBEBD1}"/>
                </a:ext>
              </a:extLst>
            </p:cNvPr>
            <p:cNvSpPr/>
            <p:nvPr/>
          </p:nvSpPr>
          <p:spPr bwMode="auto">
            <a:xfrm>
              <a:off x="8532415" y="3042953"/>
              <a:ext cx="2933188" cy="1660201"/>
            </a:xfrm>
            <a:prstGeom prst="rect">
              <a:avLst/>
            </a:prstGeom>
            <a:solidFill>
              <a:schemeClr val="accent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alibri Light" panose="020F0302020204030204" pitchFamily="34" charset="0"/>
                <a:cs typeface="Calibri Light" panose="020F0302020204030204" pitchFamily="34" charset="0"/>
              </a:endParaRPr>
            </a:p>
          </p:txBody>
        </p:sp>
        <p:pic>
          <p:nvPicPr>
            <p:cNvPr id="36" name="Picture 35" descr="Online education resources" title="Education Center">
              <a:extLst>
                <a:ext uri="{FF2B5EF4-FFF2-40B4-BE49-F238E27FC236}">
                  <a16:creationId xmlns:a16="http://schemas.microsoft.com/office/drawing/2014/main" id="{2526DD4B-BDDF-9350-A54A-F431257BF0D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795490" y="3042953"/>
              <a:ext cx="2407038" cy="1660201"/>
            </a:xfrm>
            <a:prstGeom prst="rect">
              <a:avLst/>
            </a:prstGeom>
            <a:ln>
              <a:noFill/>
            </a:ln>
          </p:spPr>
        </p:pic>
      </p:grpSp>
      <p:pic>
        <p:nvPicPr>
          <p:cNvPr id="51" name="Picture 50">
            <a:extLst>
              <a:ext uri="{FF2B5EF4-FFF2-40B4-BE49-F238E27FC236}">
                <a16:creationId xmlns:a16="http://schemas.microsoft.com/office/drawing/2014/main" id="{FFDAA0F0-6FD5-7CAA-417C-A777C0282D8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340883" y="2901598"/>
            <a:ext cx="1847332" cy="1396458"/>
          </a:xfrm>
          <a:prstGeom prst="rect">
            <a:avLst/>
          </a:prstGeom>
          <a:ln>
            <a:noFill/>
          </a:ln>
          <a:effectLst>
            <a:outerShdw blurRad="50800" dist="38100" dir="2700000" algn="tl" rotWithShape="0">
              <a:prstClr val="black">
                <a:alpha val="40000"/>
              </a:prstClr>
            </a:outerShdw>
          </a:effectLst>
        </p:spPr>
      </p:pic>
      <p:pic>
        <p:nvPicPr>
          <p:cNvPr id="55" name="Picture 54">
            <a:extLst>
              <a:ext uri="{FF2B5EF4-FFF2-40B4-BE49-F238E27FC236}">
                <a16:creationId xmlns:a16="http://schemas.microsoft.com/office/drawing/2014/main" id="{765E8E88-E9C2-8ACA-C711-98515288A05A}"/>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9093393" y="4783942"/>
            <a:ext cx="2369788" cy="676810"/>
          </a:xfrm>
          <a:prstGeom prst="rect">
            <a:avLst/>
          </a:prstGeom>
          <a:ln>
            <a:noFill/>
          </a:ln>
          <a:effectLst>
            <a:outerShdw blurRad="50800" dist="38100" dir="2700000" algn="tl" rotWithShape="0">
              <a:prstClr val="black">
                <a:alpha val="40000"/>
              </a:prstClr>
            </a:outerShdw>
          </a:effectLst>
        </p:spPr>
      </p:pic>
      <p:pic>
        <p:nvPicPr>
          <p:cNvPr id="59" name="Picture 58">
            <a:extLst>
              <a:ext uri="{FF2B5EF4-FFF2-40B4-BE49-F238E27FC236}">
                <a16:creationId xmlns:a16="http://schemas.microsoft.com/office/drawing/2014/main" id="{CCB4EBCA-4501-D42E-890D-808D20F7F420}"/>
              </a:ext>
            </a:extLst>
          </p:cNvPr>
          <p:cNvPicPr>
            <a:picLocks noChangeAspect="1"/>
          </p:cNvPicPr>
          <p:nvPr/>
        </p:nvPicPr>
        <p:blipFill>
          <a:blip r:embed="rId11"/>
          <a:stretch>
            <a:fillRect/>
          </a:stretch>
        </p:blipFill>
        <p:spPr>
          <a:xfrm>
            <a:off x="2289533" y="4405402"/>
            <a:ext cx="2320723" cy="1519765"/>
          </a:xfrm>
          <a:prstGeom prst="rect">
            <a:avLst/>
          </a:prstGeom>
          <a:ln>
            <a:noFill/>
          </a:ln>
          <a:effectLst>
            <a:outerShdw blurRad="50800" dist="38100" dir="2700000" algn="tl" rotWithShape="0">
              <a:prstClr val="black">
                <a:alpha val="40000"/>
              </a:prstClr>
            </a:outerShdw>
          </a:effectLst>
        </p:spPr>
      </p:pic>
      <p:sp>
        <p:nvSpPr>
          <p:cNvPr id="60" name="TextBox 59">
            <a:extLst>
              <a:ext uri="{FF2B5EF4-FFF2-40B4-BE49-F238E27FC236}">
                <a16:creationId xmlns:a16="http://schemas.microsoft.com/office/drawing/2014/main" id="{DEDF934A-93E3-5439-8393-06F7EE86CDB4}"/>
              </a:ext>
            </a:extLst>
          </p:cNvPr>
          <p:cNvSpPr txBox="1"/>
          <p:nvPr/>
        </p:nvSpPr>
        <p:spPr>
          <a:xfrm>
            <a:off x="7620000" y="0"/>
            <a:ext cx="4572000" cy="276999"/>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NQ clients only</a:t>
            </a:r>
          </a:p>
        </p:txBody>
      </p:sp>
      <p:sp>
        <p:nvSpPr>
          <p:cNvPr id="2" name="TextBox 1">
            <a:extLst>
              <a:ext uri="{FF2B5EF4-FFF2-40B4-BE49-F238E27FC236}">
                <a16:creationId xmlns:a16="http://schemas.microsoft.com/office/drawing/2014/main" id="{B648754C-A0D7-6FC5-4859-DC73AEB049E5}"/>
              </a:ext>
            </a:extLst>
          </p:cNvPr>
          <p:cNvSpPr txBox="1"/>
          <p:nvPr/>
        </p:nvSpPr>
        <p:spPr>
          <a:xfrm>
            <a:off x="8505180" y="6168486"/>
            <a:ext cx="3143053" cy="21544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pic>
        <p:nvPicPr>
          <p:cNvPr id="6" name="Picture 5">
            <a:extLst>
              <a:ext uri="{FF2B5EF4-FFF2-40B4-BE49-F238E27FC236}">
                <a16:creationId xmlns:a16="http://schemas.microsoft.com/office/drawing/2014/main" id="{6F30D8E9-6CF7-EE45-2DDA-5C66594BB44D}"/>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745344" y="2269640"/>
            <a:ext cx="1814188" cy="1396459"/>
          </a:xfrm>
          <a:prstGeom prst="rect">
            <a:avLst/>
          </a:prstGeom>
          <a:ln>
            <a:noFill/>
          </a:ln>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943412ED-1F47-0DF3-9DEF-0AF6556BB28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223068" y="1649267"/>
            <a:ext cx="1812793" cy="1396458"/>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53116779"/>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08551AE-9087-80AB-D8F1-B439A7E04E5A}"/>
              </a:ext>
            </a:extLst>
          </p:cNvPr>
          <p:cNvSpPr>
            <a:spLocks noGrp="1"/>
          </p:cNvSpPr>
          <p:nvPr>
            <p:ph type="title"/>
          </p:nvPr>
        </p:nvSpPr>
        <p:spPr>
          <a:xfrm>
            <a:off x="457199" y="457600"/>
            <a:ext cx="11115107" cy="687310"/>
          </a:xfrm>
        </p:spPr>
        <p:txBody>
          <a:bodyPr/>
          <a:lstStyle/>
          <a:p>
            <a:r>
              <a:rPr lang="en-US" sz="3200" dirty="0"/>
              <a:t>Expansive suite of education</a:t>
            </a:r>
          </a:p>
        </p:txBody>
      </p:sp>
      <p:sp>
        <p:nvSpPr>
          <p:cNvPr id="6" name="TextBox 5">
            <a:extLst>
              <a:ext uri="{FF2B5EF4-FFF2-40B4-BE49-F238E27FC236}">
                <a16:creationId xmlns:a16="http://schemas.microsoft.com/office/drawing/2014/main" id="{C5E80D7E-843F-CFF1-1351-22DF8E07B3FF}"/>
              </a:ext>
            </a:extLst>
          </p:cNvPr>
          <p:cNvSpPr txBox="1"/>
          <p:nvPr/>
        </p:nvSpPr>
        <p:spPr>
          <a:xfrm>
            <a:off x="729042" y="4892376"/>
            <a:ext cx="1325673" cy="261610"/>
          </a:xfrm>
          <a:prstGeom prst="rect">
            <a:avLst/>
          </a:prstGeom>
          <a:noFill/>
        </p:spPr>
        <p:txBody>
          <a:bodyPr wrap="square" rtlCol="0">
            <a:spAutoFit/>
          </a:bodyPr>
          <a:lstStyle/>
          <a:p>
            <a:pPr algn="ctr" defTabSz="342900">
              <a:defRPr/>
            </a:pPr>
            <a:r>
              <a:rPr lang="en-US" sz="1100" dirty="0">
                <a:solidFill>
                  <a:schemeClr val="accent3"/>
                </a:solidFill>
                <a:latin typeface="Calibri" panose="020F0502020204030204"/>
                <a:cs typeface="Arial"/>
              </a:rPr>
              <a:t>Interactive Events</a:t>
            </a:r>
          </a:p>
        </p:txBody>
      </p:sp>
      <p:grpSp>
        <p:nvGrpSpPr>
          <p:cNvPr id="34" name="Group 33">
            <a:extLst>
              <a:ext uri="{FF2B5EF4-FFF2-40B4-BE49-F238E27FC236}">
                <a16:creationId xmlns:a16="http://schemas.microsoft.com/office/drawing/2014/main" id="{A4A4D8C5-C42E-DE2D-C513-6272B38676A2}"/>
              </a:ext>
            </a:extLst>
          </p:cNvPr>
          <p:cNvGrpSpPr/>
          <p:nvPr/>
        </p:nvGrpSpPr>
        <p:grpSpPr>
          <a:xfrm>
            <a:off x="823167" y="2475541"/>
            <a:ext cx="1137424" cy="2281165"/>
            <a:chOff x="823167" y="2393245"/>
            <a:chExt cx="1137424" cy="2281165"/>
          </a:xfrm>
        </p:grpSpPr>
        <p:pic>
          <p:nvPicPr>
            <p:cNvPr id="8" name="Picture 2" descr="Screen capture of the Login page for the Bank of America mobile app.">
              <a:extLst>
                <a:ext uri="{FF2B5EF4-FFF2-40B4-BE49-F238E27FC236}">
                  <a16:creationId xmlns:a16="http://schemas.microsoft.com/office/drawing/2014/main" id="{2FFA36CB-47E1-8267-A1F8-2D5FCAA7014D}"/>
                </a:ext>
                <a:ext uri="{C183D7F6-B498-43B3-948B-1728B52AA6E4}">
                  <adec:decorative xmlns:adec="http://schemas.microsoft.com/office/drawing/2017/decorative" val="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23167" y="2393245"/>
              <a:ext cx="1137424" cy="228116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85614862-C3C5-9159-AE5D-A4C0D331EA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0421" y="2629870"/>
              <a:ext cx="963342" cy="1249980"/>
            </a:xfrm>
            <a:prstGeom prst="rect">
              <a:avLst/>
            </a:prstGeom>
          </p:spPr>
        </p:pic>
        <p:pic>
          <p:nvPicPr>
            <p:cNvPr id="9" name="Picture 8">
              <a:extLst>
                <a:ext uri="{FF2B5EF4-FFF2-40B4-BE49-F238E27FC236}">
                  <a16:creationId xmlns:a16="http://schemas.microsoft.com/office/drawing/2014/main" id="{C91A8219-8A17-6C64-4DC3-DA982F32F3C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20421" y="3918144"/>
              <a:ext cx="953406" cy="628456"/>
            </a:xfrm>
            <a:prstGeom prst="rect">
              <a:avLst/>
            </a:prstGeom>
          </p:spPr>
        </p:pic>
      </p:grpSp>
      <p:sp>
        <p:nvSpPr>
          <p:cNvPr id="10" name="TextBox 9">
            <a:extLst>
              <a:ext uri="{FF2B5EF4-FFF2-40B4-BE49-F238E27FC236}">
                <a16:creationId xmlns:a16="http://schemas.microsoft.com/office/drawing/2014/main" id="{C603F1E9-C2E7-5971-D3C0-71746C8D96D4}"/>
              </a:ext>
            </a:extLst>
          </p:cNvPr>
          <p:cNvSpPr txBox="1"/>
          <p:nvPr/>
        </p:nvSpPr>
        <p:spPr>
          <a:xfrm>
            <a:off x="2351344" y="4889311"/>
            <a:ext cx="1384634" cy="430887"/>
          </a:xfrm>
          <a:prstGeom prst="rect">
            <a:avLst/>
          </a:prstGeom>
          <a:noFill/>
        </p:spPr>
        <p:txBody>
          <a:bodyPr wrap="square" rtlCol="0">
            <a:spAutoFit/>
          </a:bodyPr>
          <a:lstStyle/>
          <a:p>
            <a:pPr algn="ctr" defTabSz="342900">
              <a:defRPr/>
            </a:pPr>
            <a:r>
              <a:rPr lang="en-US" sz="1100" dirty="0">
                <a:solidFill>
                  <a:schemeClr val="accent3"/>
                </a:solidFill>
                <a:latin typeface="Calibri" panose="020F0502020204030204"/>
                <a:cs typeface="Arial"/>
              </a:rPr>
              <a:t>Audiocast Series and OnDemand Videos</a:t>
            </a:r>
          </a:p>
        </p:txBody>
      </p:sp>
      <p:sp>
        <p:nvSpPr>
          <p:cNvPr id="18" name="TextBox 17">
            <a:extLst>
              <a:ext uri="{FF2B5EF4-FFF2-40B4-BE49-F238E27FC236}">
                <a16:creationId xmlns:a16="http://schemas.microsoft.com/office/drawing/2014/main" id="{1B625B2D-F455-F5AF-3B14-7D967970F746}"/>
              </a:ext>
            </a:extLst>
          </p:cNvPr>
          <p:cNvSpPr txBox="1"/>
          <p:nvPr/>
        </p:nvSpPr>
        <p:spPr>
          <a:xfrm>
            <a:off x="4133052" y="4913482"/>
            <a:ext cx="1137424" cy="261610"/>
          </a:xfrm>
          <a:prstGeom prst="rect">
            <a:avLst/>
          </a:prstGeom>
          <a:noFill/>
        </p:spPr>
        <p:txBody>
          <a:bodyPr wrap="square" rtlCol="0">
            <a:spAutoFit/>
          </a:bodyPr>
          <a:lstStyle/>
          <a:p>
            <a:pPr algn="ctr" defTabSz="342900">
              <a:defRPr/>
            </a:pPr>
            <a:r>
              <a:rPr lang="en-US" sz="1100" dirty="0">
                <a:solidFill>
                  <a:schemeClr val="accent3"/>
                </a:solidFill>
                <a:latin typeface="Calibri" panose="020F0502020204030204"/>
                <a:cs typeface="Arial"/>
              </a:rPr>
              <a:t>Market Impacts</a:t>
            </a:r>
          </a:p>
        </p:txBody>
      </p:sp>
      <p:sp>
        <p:nvSpPr>
          <p:cNvPr id="30" name="TextBox 29">
            <a:extLst>
              <a:ext uri="{FF2B5EF4-FFF2-40B4-BE49-F238E27FC236}">
                <a16:creationId xmlns:a16="http://schemas.microsoft.com/office/drawing/2014/main" id="{49853E1A-42E0-2A1D-D2C7-FD9E5AD981B0}"/>
              </a:ext>
            </a:extLst>
          </p:cNvPr>
          <p:cNvSpPr txBox="1"/>
          <p:nvPr/>
        </p:nvSpPr>
        <p:spPr>
          <a:xfrm>
            <a:off x="5646040" y="4889311"/>
            <a:ext cx="1512740" cy="261610"/>
          </a:xfrm>
          <a:prstGeom prst="rect">
            <a:avLst/>
          </a:prstGeom>
          <a:noFill/>
        </p:spPr>
        <p:txBody>
          <a:bodyPr wrap="square" rtlCol="0">
            <a:spAutoFit/>
          </a:bodyPr>
          <a:lstStyle/>
          <a:p>
            <a:pPr algn="ctr" defTabSz="342900">
              <a:defRPr/>
            </a:pPr>
            <a:r>
              <a:rPr lang="en-US" sz="1100" dirty="0">
                <a:solidFill>
                  <a:schemeClr val="accent3"/>
                </a:solidFill>
                <a:latin typeface="Calibri" panose="020F0502020204030204"/>
                <a:cs typeface="Arial"/>
              </a:rPr>
              <a:t>myFuture Newsletter</a:t>
            </a:r>
          </a:p>
        </p:txBody>
      </p:sp>
      <p:sp>
        <p:nvSpPr>
          <p:cNvPr id="31" name="TextBox 30">
            <a:extLst>
              <a:ext uri="{FF2B5EF4-FFF2-40B4-BE49-F238E27FC236}">
                <a16:creationId xmlns:a16="http://schemas.microsoft.com/office/drawing/2014/main" id="{C3AA2DDE-4B9F-791C-10D4-0460DC7996AE}"/>
              </a:ext>
            </a:extLst>
          </p:cNvPr>
          <p:cNvSpPr txBox="1"/>
          <p:nvPr/>
        </p:nvSpPr>
        <p:spPr>
          <a:xfrm>
            <a:off x="7337369" y="4916636"/>
            <a:ext cx="1459430" cy="430887"/>
          </a:xfrm>
          <a:prstGeom prst="rect">
            <a:avLst/>
          </a:prstGeom>
          <a:noFill/>
        </p:spPr>
        <p:txBody>
          <a:bodyPr wrap="square" rtlCol="0">
            <a:spAutoFit/>
          </a:bodyPr>
          <a:lstStyle/>
          <a:p>
            <a:pPr algn="ctr" defTabSz="342900">
              <a:defRPr/>
            </a:pPr>
            <a:r>
              <a:rPr lang="en-US" sz="1100" dirty="0">
                <a:solidFill>
                  <a:schemeClr val="accent3"/>
                </a:solidFill>
                <a:latin typeface="Calibri" panose="020F0502020204030204"/>
                <a:cs typeface="Arial"/>
              </a:rPr>
              <a:t>Engaging Articles, Tools, and Calculators</a:t>
            </a:r>
          </a:p>
        </p:txBody>
      </p:sp>
      <p:grpSp>
        <p:nvGrpSpPr>
          <p:cNvPr id="46" name="Group 45">
            <a:extLst>
              <a:ext uri="{FF2B5EF4-FFF2-40B4-BE49-F238E27FC236}">
                <a16:creationId xmlns:a16="http://schemas.microsoft.com/office/drawing/2014/main" id="{B7E284DE-EF64-C345-07A0-07D8180FF1AC}"/>
              </a:ext>
            </a:extLst>
          </p:cNvPr>
          <p:cNvGrpSpPr/>
          <p:nvPr/>
        </p:nvGrpSpPr>
        <p:grpSpPr>
          <a:xfrm>
            <a:off x="5835558" y="2472979"/>
            <a:ext cx="1137424" cy="2281165"/>
            <a:chOff x="6039317" y="2390683"/>
            <a:chExt cx="1137424" cy="2281165"/>
          </a:xfrm>
        </p:grpSpPr>
        <p:pic>
          <p:nvPicPr>
            <p:cNvPr id="28" name="Picture 2" descr="Screen capture of the Login page for the Bank of America mobile app.">
              <a:extLst>
                <a:ext uri="{FF2B5EF4-FFF2-40B4-BE49-F238E27FC236}">
                  <a16:creationId xmlns:a16="http://schemas.microsoft.com/office/drawing/2014/main" id="{279C620F-CC09-207F-6B60-0435FA99E3A5}"/>
                </a:ext>
                <a:ext uri="{C183D7F6-B498-43B3-948B-1728B52AA6E4}">
                  <adec:decorative xmlns:adec="http://schemas.microsoft.com/office/drawing/2017/decorative" val="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039317" y="2390683"/>
              <a:ext cx="1137424" cy="228116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2">
              <a:extLst>
                <a:ext uri="{FF2B5EF4-FFF2-40B4-BE49-F238E27FC236}">
                  <a16:creationId xmlns:a16="http://schemas.microsoft.com/office/drawing/2014/main" id="{125B72A3-E8C7-965A-B4C6-4ECADEE1812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37648" y="2563807"/>
              <a:ext cx="944236" cy="230006"/>
            </a:xfrm>
            <a:prstGeom prst="rect">
              <a:avLst/>
            </a:prstGeom>
          </p:spPr>
        </p:pic>
        <p:pic>
          <p:nvPicPr>
            <p:cNvPr id="45" name="Picture 44">
              <a:extLst>
                <a:ext uri="{FF2B5EF4-FFF2-40B4-BE49-F238E27FC236}">
                  <a16:creationId xmlns:a16="http://schemas.microsoft.com/office/drawing/2014/main" id="{9FA81F5D-D387-DBAB-A557-7B858E8B6A8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112989" y="2768215"/>
              <a:ext cx="986360" cy="1111031"/>
            </a:xfrm>
            <a:prstGeom prst="rect">
              <a:avLst/>
            </a:prstGeom>
          </p:spPr>
        </p:pic>
        <p:pic>
          <p:nvPicPr>
            <p:cNvPr id="47" name="Picture 46">
              <a:extLst>
                <a:ext uri="{FF2B5EF4-FFF2-40B4-BE49-F238E27FC236}">
                  <a16:creationId xmlns:a16="http://schemas.microsoft.com/office/drawing/2014/main" id="{80726F9A-F202-155A-EABC-F36B700D65E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112989" y="3888604"/>
              <a:ext cx="986361" cy="656718"/>
            </a:xfrm>
            <a:prstGeom prst="rect">
              <a:avLst/>
            </a:prstGeom>
          </p:spPr>
        </p:pic>
      </p:grpSp>
      <p:grpSp>
        <p:nvGrpSpPr>
          <p:cNvPr id="3" name="Group 2">
            <a:extLst>
              <a:ext uri="{FF2B5EF4-FFF2-40B4-BE49-F238E27FC236}">
                <a16:creationId xmlns:a16="http://schemas.microsoft.com/office/drawing/2014/main" id="{F26CFF9B-591B-9632-3785-51FB0DBB1FC2}"/>
              </a:ext>
            </a:extLst>
          </p:cNvPr>
          <p:cNvGrpSpPr/>
          <p:nvPr/>
        </p:nvGrpSpPr>
        <p:grpSpPr>
          <a:xfrm>
            <a:off x="9310354" y="2999037"/>
            <a:ext cx="2058479" cy="1254446"/>
            <a:chOff x="7920256" y="4358164"/>
            <a:chExt cx="2058479" cy="1254446"/>
          </a:xfrm>
        </p:grpSpPr>
        <p:sp>
          <p:nvSpPr>
            <p:cNvPr id="55" name="TextBox 54">
              <a:extLst>
                <a:ext uri="{FF2B5EF4-FFF2-40B4-BE49-F238E27FC236}">
                  <a16:creationId xmlns:a16="http://schemas.microsoft.com/office/drawing/2014/main" id="{0122E647-E6C4-6014-EAB3-659D0E6B0E75}"/>
                </a:ext>
              </a:extLst>
            </p:cNvPr>
            <p:cNvSpPr txBox="1"/>
            <p:nvPr/>
          </p:nvSpPr>
          <p:spPr>
            <a:xfrm>
              <a:off x="7920256" y="4358164"/>
              <a:ext cx="2058479" cy="1254446"/>
            </a:xfrm>
            <a:prstGeom prst="rect">
              <a:avLst/>
            </a:prstGeom>
            <a:solidFill>
              <a:schemeClr val="bg1">
                <a:lumMod val="85000"/>
              </a:schemeClr>
            </a:solidFill>
            <a:ln>
              <a:noFill/>
            </a:ln>
            <a:effectLst>
              <a:outerShdw blurRad="50800" dist="38100" dir="2700000" algn="tl" rotWithShape="0">
                <a:prstClr val="black">
                  <a:alpha val="40000"/>
                </a:prstClr>
              </a:outerShdw>
            </a:effectLst>
          </p:spPr>
          <p:txBody>
            <a:bodyPr wrap="square">
              <a:spAutoFit/>
            </a:bodyPr>
            <a:lstStyle/>
            <a:p>
              <a:pPr algn="ctr">
                <a:lnSpc>
                  <a:spcPct val="150000"/>
                </a:lnSpc>
              </a:pPr>
              <a:r>
                <a:rPr lang="en-US" sz="1600" dirty="0"/>
                <a:t>Visit</a:t>
              </a:r>
              <a:r>
                <a:rPr lang="en-US" dirty="0"/>
                <a:t> </a:t>
              </a:r>
              <a:r>
                <a:rPr lang="en-US" u="sng" dirty="0">
                  <a:solidFill>
                    <a:schemeClr val="accent3">
                      <a:lumMod val="60000"/>
                      <a:lumOff val="40000"/>
                    </a:schemeClr>
                  </a:solidFill>
                  <a:hlinkClick r:id="rId9"/>
                </a:rPr>
                <a:t>go.ml.com/Events</a:t>
              </a:r>
              <a:endParaRPr lang="en-US" dirty="0">
                <a:solidFill>
                  <a:schemeClr val="accent3">
                    <a:lumMod val="60000"/>
                    <a:lumOff val="40000"/>
                  </a:schemeClr>
                </a:solidFill>
              </a:endParaRPr>
            </a:p>
            <a:p>
              <a:pPr algn="ctr">
                <a:lnSpc>
                  <a:spcPct val="150000"/>
                </a:lnSpc>
              </a:pPr>
              <a:r>
                <a:rPr lang="en-US" sz="1600" dirty="0"/>
                <a:t>to explore.</a:t>
              </a:r>
            </a:p>
          </p:txBody>
        </p:sp>
        <p:pic>
          <p:nvPicPr>
            <p:cNvPr id="56" name="Picture 55">
              <a:extLst>
                <a:ext uri="{FF2B5EF4-FFF2-40B4-BE49-F238E27FC236}">
                  <a16:creationId xmlns:a16="http://schemas.microsoft.com/office/drawing/2014/main" id="{276E02AF-C871-2262-B568-AA8E2BDAA22E}"/>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494432" y="4551725"/>
              <a:ext cx="165081" cy="228600"/>
            </a:xfrm>
            <a:prstGeom prst="rect">
              <a:avLst/>
            </a:prstGeom>
          </p:spPr>
        </p:pic>
      </p:grpSp>
      <p:sp>
        <p:nvSpPr>
          <p:cNvPr id="57" name="TextBox 56">
            <a:extLst>
              <a:ext uri="{FF2B5EF4-FFF2-40B4-BE49-F238E27FC236}">
                <a16:creationId xmlns:a16="http://schemas.microsoft.com/office/drawing/2014/main" id="{E17C099D-9570-0DA4-42CA-B7C8D78258C0}"/>
              </a:ext>
            </a:extLst>
          </p:cNvPr>
          <p:cNvSpPr txBox="1"/>
          <p:nvPr/>
        </p:nvSpPr>
        <p:spPr>
          <a:xfrm>
            <a:off x="7134464" y="6469690"/>
            <a:ext cx="3018775" cy="184666"/>
          </a:xfrm>
          <a:prstGeom prst="rect">
            <a:avLst/>
          </a:prstGeom>
          <a:noFill/>
        </p:spPr>
        <p:txBody>
          <a:bodyPr wrap="none" rtlCol="0">
            <a:spAutoFit/>
          </a:bodyPr>
          <a:lstStyle/>
          <a:p>
            <a:r>
              <a:rPr lang="en-US" sz="600" dirty="0"/>
              <a:t>For Plan Sponsor and Consultant use only. Distribution to any other audience is prohibited.</a:t>
            </a:r>
          </a:p>
        </p:txBody>
      </p:sp>
      <p:sp>
        <p:nvSpPr>
          <p:cNvPr id="2" name="TextBox 1">
            <a:extLst>
              <a:ext uri="{FF2B5EF4-FFF2-40B4-BE49-F238E27FC236}">
                <a16:creationId xmlns:a16="http://schemas.microsoft.com/office/drawing/2014/main" id="{DCDF2241-4F21-7260-0F9F-25D5AF49C60E}"/>
              </a:ext>
            </a:extLst>
          </p:cNvPr>
          <p:cNvSpPr txBox="1"/>
          <p:nvPr/>
        </p:nvSpPr>
        <p:spPr>
          <a:xfrm>
            <a:off x="457198" y="1256442"/>
            <a:ext cx="10503245" cy="830997"/>
          </a:xfrm>
          <a:prstGeom prst="rect">
            <a:avLst/>
          </a:prstGeom>
          <a:noFill/>
        </p:spPr>
        <p:txBody>
          <a:bodyPr wrap="square" lIns="0" rtlCol="0">
            <a:spAutoFit/>
          </a:bodyPr>
          <a:lstStyle/>
          <a:p>
            <a:r>
              <a:rPr lang="en-US" sz="1600" i="1" dirty="0">
                <a:latin typeface="+mj-lt"/>
              </a:rPr>
              <a:t>Today’s employees have complex financial needs, especially since they have competing priorities that often change as time goes on. Our comprehensive education program helps them make their money moves with confidence, build their financial resilience, and take control over their overall financial well-being. </a:t>
            </a:r>
          </a:p>
        </p:txBody>
      </p:sp>
      <p:grpSp>
        <p:nvGrpSpPr>
          <p:cNvPr id="44" name="Group 43">
            <a:extLst>
              <a:ext uri="{FF2B5EF4-FFF2-40B4-BE49-F238E27FC236}">
                <a16:creationId xmlns:a16="http://schemas.microsoft.com/office/drawing/2014/main" id="{EEDB7546-C53E-0B4C-D3C3-75F10F26F770}"/>
              </a:ext>
            </a:extLst>
          </p:cNvPr>
          <p:cNvGrpSpPr/>
          <p:nvPr/>
        </p:nvGrpSpPr>
        <p:grpSpPr>
          <a:xfrm>
            <a:off x="4164761" y="2475541"/>
            <a:ext cx="1137424" cy="2281165"/>
            <a:chOff x="4576568" y="2393245"/>
            <a:chExt cx="1137424" cy="2281165"/>
          </a:xfrm>
        </p:grpSpPr>
        <p:pic>
          <p:nvPicPr>
            <p:cNvPr id="12" name="Picture 2" descr="Screen capture of the Login page for the Bank of America mobile app.">
              <a:extLst>
                <a:ext uri="{FF2B5EF4-FFF2-40B4-BE49-F238E27FC236}">
                  <a16:creationId xmlns:a16="http://schemas.microsoft.com/office/drawing/2014/main" id="{BF385410-70BB-CD34-F9EC-7ADE3C1BEC67}"/>
                </a:ext>
                <a:ext uri="{C183D7F6-B498-43B3-948B-1728B52AA6E4}">
                  <adec:decorative xmlns:adec="http://schemas.microsoft.com/office/drawing/2017/decorative" val="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576568" y="2393245"/>
              <a:ext cx="1137424" cy="2281165"/>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CE8C8A44-E597-F733-8350-C5DCB320776D}"/>
                </a:ext>
              </a:extLst>
            </p:cNvPr>
            <p:cNvSpPr/>
            <p:nvPr/>
          </p:nvSpPr>
          <p:spPr bwMode="auto">
            <a:xfrm>
              <a:off x="4667667" y="3355415"/>
              <a:ext cx="891808" cy="867128"/>
            </a:xfrm>
            <a:prstGeom prst="rect">
              <a:avLst/>
            </a:prstGeom>
            <a:solidFill>
              <a:srgbClr val="FFFFFF"/>
            </a:solidFill>
            <a:ln w="9525" cap="flat" cmpd="sng" algn="ctr">
              <a:noFill/>
              <a:prstDash val="solid"/>
              <a:round/>
              <a:headEnd type="none" w="med" len="med"/>
              <a:tailEnd type="none" w="med" len="med"/>
            </a:ln>
            <a:effectLst/>
          </p:spPr>
          <p:txBody>
            <a:bodyPr vert="horz" wrap="none" lIns="68580" tIns="34290" rIns="68580" bIns="34290" numCol="1" rtlCol="0" anchor="ctr" anchorCtr="0" compatLnSpc="1">
              <a:prstTxWarp prst="textNoShape">
                <a:avLst/>
              </a:prstTxWarp>
            </a:bodyPr>
            <a:lstStyle/>
            <a:p>
              <a:pPr defTabSz="685800" eaLnBrk="0" fontAlgn="base" hangingPunct="0">
                <a:spcBef>
                  <a:spcPct val="0"/>
                </a:spcBef>
                <a:spcAft>
                  <a:spcPct val="0"/>
                </a:spcAft>
              </a:pPr>
              <a:endParaRPr lang="en-US">
                <a:solidFill>
                  <a:srgbClr val="000000"/>
                </a:solidFill>
                <a:latin typeface="Arial" charset="0"/>
              </a:endParaRPr>
            </a:p>
          </p:txBody>
        </p:sp>
        <p:pic>
          <p:nvPicPr>
            <p:cNvPr id="25" name="Picture 24">
              <a:extLst>
                <a:ext uri="{FF2B5EF4-FFF2-40B4-BE49-F238E27FC236}">
                  <a16:creationId xmlns:a16="http://schemas.microsoft.com/office/drawing/2014/main" id="{A780411F-F885-B88E-4CB2-D650CF2D746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656142" y="2710860"/>
              <a:ext cx="978408" cy="1120932"/>
            </a:xfrm>
            <a:prstGeom prst="rect">
              <a:avLst/>
            </a:prstGeom>
          </p:spPr>
        </p:pic>
        <p:pic>
          <p:nvPicPr>
            <p:cNvPr id="26" name="Picture 25">
              <a:extLst>
                <a:ext uri="{FF2B5EF4-FFF2-40B4-BE49-F238E27FC236}">
                  <a16:creationId xmlns:a16="http://schemas.microsoft.com/office/drawing/2014/main" id="{B07EB621-8449-263B-D56F-35473056BB3C}"/>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661275" y="3837072"/>
              <a:ext cx="980415" cy="426436"/>
            </a:xfrm>
            <a:prstGeom prst="rect">
              <a:avLst/>
            </a:prstGeom>
          </p:spPr>
        </p:pic>
        <p:pic>
          <p:nvPicPr>
            <p:cNvPr id="27" name="Picture 26">
              <a:extLst>
                <a:ext uri="{FF2B5EF4-FFF2-40B4-BE49-F238E27FC236}">
                  <a16:creationId xmlns:a16="http://schemas.microsoft.com/office/drawing/2014/main" id="{6F652F02-5BE7-A775-D774-A099CBEE3D8F}"/>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667667" y="4313272"/>
              <a:ext cx="948002" cy="214184"/>
            </a:xfrm>
            <a:prstGeom prst="rect">
              <a:avLst/>
            </a:prstGeom>
          </p:spPr>
        </p:pic>
        <p:pic>
          <p:nvPicPr>
            <p:cNvPr id="37" name="Picture 36">
              <a:extLst>
                <a:ext uri="{FF2B5EF4-FFF2-40B4-BE49-F238E27FC236}">
                  <a16:creationId xmlns:a16="http://schemas.microsoft.com/office/drawing/2014/main" id="{4956461E-1AFF-0C71-5F9F-C453A5CBCA4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66244" y="2590888"/>
              <a:ext cx="944236" cy="230006"/>
            </a:xfrm>
            <a:prstGeom prst="rect">
              <a:avLst/>
            </a:prstGeom>
          </p:spPr>
        </p:pic>
      </p:grpSp>
      <p:grpSp>
        <p:nvGrpSpPr>
          <p:cNvPr id="41" name="Group 40">
            <a:extLst>
              <a:ext uri="{FF2B5EF4-FFF2-40B4-BE49-F238E27FC236}">
                <a16:creationId xmlns:a16="http://schemas.microsoft.com/office/drawing/2014/main" id="{E6CBC6E1-0D98-A3B2-1D21-DEF0F2AFBA69}"/>
              </a:ext>
            </a:extLst>
          </p:cNvPr>
          <p:cNvGrpSpPr/>
          <p:nvPr/>
        </p:nvGrpSpPr>
        <p:grpSpPr>
          <a:xfrm>
            <a:off x="2493964" y="2475541"/>
            <a:ext cx="1137424" cy="2281165"/>
            <a:chOff x="3113819" y="2393245"/>
            <a:chExt cx="1137424" cy="2281165"/>
          </a:xfrm>
        </p:grpSpPr>
        <p:pic>
          <p:nvPicPr>
            <p:cNvPr id="11" name="Picture 2" descr="Screen capture of the Login page for the Bank of America mobile app.">
              <a:extLst>
                <a:ext uri="{FF2B5EF4-FFF2-40B4-BE49-F238E27FC236}">
                  <a16:creationId xmlns:a16="http://schemas.microsoft.com/office/drawing/2014/main" id="{5EAB954E-8B51-76EF-83D0-62EC6CF387EE}"/>
                </a:ext>
                <a:ext uri="{C183D7F6-B498-43B3-948B-1728B52AA6E4}">
                  <adec:decorative xmlns:adec="http://schemas.microsoft.com/office/drawing/2017/decorative" val="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113819" y="2393245"/>
              <a:ext cx="1137424" cy="228116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F9B0EE3E-FC65-7CD7-604E-681C93ECEE05}"/>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3221650" y="3057484"/>
              <a:ext cx="914064" cy="972960"/>
            </a:xfrm>
            <a:prstGeom prst="rect">
              <a:avLst/>
            </a:prstGeom>
          </p:spPr>
        </p:pic>
        <p:pic>
          <p:nvPicPr>
            <p:cNvPr id="14" name="Picture 13">
              <a:extLst>
                <a:ext uri="{FF2B5EF4-FFF2-40B4-BE49-F238E27FC236}">
                  <a16:creationId xmlns:a16="http://schemas.microsoft.com/office/drawing/2014/main" id="{D1E160DF-88ED-BA54-0FB2-1D35DC4D0CE3}"/>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3206064" y="4031028"/>
              <a:ext cx="464833" cy="486736"/>
            </a:xfrm>
            <a:prstGeom prst="rect">
              <a:avLst/>
            </a:prstGeom>
          </p:spPr>
        </p:pic>
        <p:pic>
          <p:nvPicPr>
            <p:cNvPr id="15" name="Picture 14">
              <a:extLst>
                <a:ext uri="{FF2B5EF4-FFF2-40B4-BE49-F238E27FC236}">
                  <a16:creationId xmlns:a16="http://schemas.microsoft.com/office/drawing/2014/main" id="{6C45F96B-B5DF-13D5-043A-44AC4D8ED8E6}"/>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3691475" y="4026460"/>
              <a:ext cx="471836" cy="486735"/>
            </a:xfrm>
            <a:prstGeom prst="rect">
              <a:avLst/>
            </a:prstGeom>
          </p:spPr>
        </p:pic>
        <p:pic>
          <p:nvPicPr>
            <p:cNvPr id="16" name="Picture 15">
              <a:extLst>
                <a:ext uri="{FF2B5EF4-FFF2-40B4-BE49-F238E27FC236}">
                  <a16:creationId xmlns:a16="http://schemas.microsoft.com/office/drawing/2014/main" id="{EFC3D909-9B7D-45BD-EE0F-6F67E4715C69}"/>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3190891" y="2817622"/>
              <a:ext cx="969333" cy="173227"/>
            </a:xfrm>
            <a:prstGeom prst="rect">
              <a:avLst/>
            </a:prstGeom>
          </p:spPr>
        </p:pic>
        <p:pic>
          <p:nvPicPr>
            <p:cNvPr id="38" name="Picture 37">
              <a:extLst>
                <a:ext uri="{FF2B5EF4-FFF2-40B4-BE49-F238E27FC236}">
                  <a16:creationId xmlns:a16="http://schemas.microsoft.com/office/drawing/2014/main" id="{8B7ACD07-B7E6-4CAE-87D8-6BE0B83E7A1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191398" y="2588982"/>
              <a:ext cx="944236" cy="230006"/>
            </a:xfrm>
            <a:prstGeom prst="rect">
              <a:avLst/>
            </a:prstGeom>
          </p:spPr>
        </p:pic>
      </p:grpSp>
      <p:grpSp>
        <p:nvGrpSpPr>
          <p:cNvPr id="50" name="Group 49">
            <a:extLst>
              <a:ext uri="{FF2B5EF4-FFF2-40B4-BE49-F238E27FC236}">
                <a16:creationId xmlns:a16="http://schemas.microsoft.com/office/drawing/2014/main" id="{040C33B0-DD69-C202-773E-D531F6C4BE0A}"/>
              </a:ext>
            </a:extLst>
          </p:cNvPr>
          <p:cNvGrpSpPr/>
          <p:nvPr/>
        </p:nvGrpSpPr>
        <p:grpSpPr>
          <a:xfrm>
            <a:off x="7506354" y="2472978"/>
            <a:ext cx="1137424" cy="2281165"/>
            <a:chOff x="7506354" y="2390682"/>
            <a:chExt cx="1137424" cy="2281165"/>
          </a:xfrm>
        </p:grpSpPr>
        <p:pic>
          <p:nvPicPr>
            <p:cNvPr id="29" name="Picture 2" descr="Screen capture of the Login page for the Bank of America mobile app.">
              <a:extLst>
                <a:ext uri="{FF2B5EF4-FFF2-40B4-BE49-F238E27FC236}">
                  <a16:creationId xmlns:a16="http://schemas.microsoft.com/office/drawing/2014/main" id="{B7E412C4-5EED-B4B3-7AA5-5A48515C0CA6}"/>
                </a:ext>
                <a:ext uri="{C183D7F6-B498-43B3-948B-1728B52AA6E4}">
                  <adec:decorative xmlns:adec="http://schemas.microsoft.com/office/drawing/2017/decorative" val="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506354" y="2390682"/>
              <a:ext cx="1137424" cy="228116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a:extLst>
                <a:ext uri="{FF2B5EF4-FFF2-40B4-BE49-F238E27FC236}">
                  <a16:creationId xmlns:a16="http://schemas.microsoft.com/office/drawing/2014/main" id="{B3DE6118-3C0D-36A2-BBBD-1AD065C0DD67}"/>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7604130" y="2790597"/>
              <a:ext cx="941872" cy="1191236"/>
            </a:xfrm>
            <a:prstGeom prst="rect">
              <a:avLst/>
            </a:prstGeom>
          </p:spPr>
        </p:pic>
        <p:pic>
          <p:nvPicPr>
            <p:cNvPr id="42" name="Picture 41">
              <a:extLst>
                <a:ext uri="{FF2B5EF4-FFF2-40B4-BE49-F238E27FC236}">
                  <a16:creationId xmlns:a16="http://schemas.microsoft.com/office/drawing/2014/main" id="{D7237859-7061-30F6-1C4E-75644C0D32E8}"/>
                </a:ext>
              </a:extLst>
            </p:cNvPr>
            <p:cNvPicPr>
              <a:picLocks noChangeAspect="1"/>
            </p:cNvPicPr>
            <p:nvPr/>
          </p:nvPicPr>
          <p:blipFill rotWithShape="1">
            <a:blip r:embed="rId19" cstate="screen">
              <a:extLst>
                <a:ext uri="{28A0092B-C50C-407E-A947-70E740481C1C}">
                  <a14:useLocalDpi xmlns:a14="http://schemas.microsoft.com/office/drawing/2010/main"/>
                </a:ext>
              </a:extLst>
            </a:blip>
            <a:srcRect/>
            <a:stretch/>
          </p:blipFill>
          <p:spPr>
            <a:xfrm>
              <a:off x="7604130" y="3971607"/>
              <a:ext cx="963360" cy="573715"/>
            </a:xfrm>
            <a:prstGeom prst="rect">
              <a:avLst/>
            </a:prstGeom>
          </p:spPr>
        </p:pic>
        <p:pic>
          <p:nvPicPr>
            <p:cNvPr id="48" name="Picture 47">
              <a:extLst>
                <a:ext uri="{FF2B5EF4-FFF2-40B4-BE49-F238E27FC236}">
                  <a16:creationId xmlns:a16="http://schemas.microsoft.com/office/drawing/2014/main" id="{CDE73021-A477-D24C-C148-8C53819DBE9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94966" y="2568379"/>
              <a:ext cx="944236" cy="230006"/>
            </a:xfrm>
            <a:prstGeom prst="rect">
              <a:avLst/>
            </a:prstGeom>
          </p:spPr>
        </p:pic>
      </p:grpSp>
      <p:sp>
        <p:nvSpPr>
          <p:cNvPr id="5" name="TextBox 4">
            <a:extLst>
              <a:ext uri="{FF2B5EF4-FFF2-40B4-BE49-F238E27FC236}">
                <a16:creationId xmlns:a16="http://schemas.microsoft.com/office/drawing/2014/main" id="{873D5CCA-E607-5C2C-BB25-0CE4270D3E0F}"/>
              </a:ext>
            </a:extLst>
          </p:cNvPr>
          <p:cNvSpPr txBox="1"/>
          <p:nvPr/>
        </p:nvSpPr>
        <p:spPr>
          <a:xfrm>
            <a:off x="7620000" y="0"/>
            <a:ext cx="4572000" cy="276999"/>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Optional slide</a:t>
            </a:r>
          </a:p>
        </p:txBody>
      </p:sp>
      <p:sp>
        <p:nvSpPr>
          <p:cNvPr id="17" name="TextBox 16">
            <a:extLst>
              <a:ext uri="{FF2B5EF4-FFF2-40B4-BE49-F238E27FC236}">
                <a16:creationId xmlns:a16="http://schemas.microsoft.com/office/drawing/2014/main" id="{E4CA4DCB-9F9E-8001-358C-F9B186D9E27C}"/>
              </a:ext>
            </a:extLst>
          </p:cNvPr>
          <p:cNvSpPr txBox="1"/>
          <p:nvPr/>
        </p:nvSpPr>
        <p:spPr>
          <a:xfrm>
            <a:off x="92094" y="5967921"/>
            <a:ext cx="2029345" cy="21544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spTree>
    <p:extLst>
      <p:ext uri="{BB962C8B-B14F-4D97-AF65-F5344CB8AC3E}">
        <p14:creationId xmlns:p14="http://schemas.microsoft.com/office/powerpoint/2010/main" val="2675282915"/>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lide Number Placeholder 30">
            <a:extLst>
              <a:ext uri="{FF2B5EF4-FFF2-40B4-BE49-F238E27FC236}">
                <a16:creationId xmlns:a16="http://schemas.microsoft.com/office/drawing/2014/main" id="{F31A985D-7A67-C0FC-5A3D-70BA4E7C6009}"/>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5" name="Title 14">
            <a:extLst>
              <a:ext uri="{FF2B5EF4-FFF2-40B4-BE49-F238E27FC236}">
                <a16:creationId xmlns:a16="http://schemas.microsoft.com/office/drawing/2014/main" id="{7DCDFA3A-312D-E764-6D12-076B796BDAC5}"/>
              </a:ext>
            </a:extLst>
          </p:cNvPr>
          <p:cNvSpPr>
            <a:spLocks noGrp="1"/>
          </p:cNvSpPr>
          <p:nvPr>
            <p:ph type="title"/>
          </p:nvPr>
        </p:nvSpPr>
        <p:spPr/>
        <p:txBody>
          <a:bodyPr/>
          <a:lstStyle/>
          <a:p>
            <a:r>
              <a:rPr lang="en-US" sz="3200" dirty="0"/>
              <a:t>We know what works to engage employees</a:t>
            </a:r>
            <a:br>
              <a:rPr lang="en-US" sz="3200" dirty="0"/>
            </a:br>
            <a:endParaRPr lang="en-US" sz="3200" dirty="0"/>
          </a:p>
        </p:txBody>
      </p:sp>
      <p:sp>
        <p:nvSpPr>
          <p:cNvPr id="10" name="TextBox 9">
            <a:extLst>
              <a:ext uri="{FF2B5EF4-FFF2-40B4-BE49-F238E27FC236}">
                <a16:creationId xmlns:a16="http://schemas.microsoft.com/office/drawing/2014/main" id="{9DE8B275-2B67-45E4-6997-98AA6785C067}"/>
              </a:ext>
            </a:extLst>
          </p:cNvPr>
          <p:cNvSpPr txBox="1"/>
          <p:nvPr/>
        </p:nvSpPr>
        <p:spPr>
          <a:xfrm>
            <a:off x="8350913" y="5612285"/>
            <a:ext cx="2646628" cy="2308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effectLst/>
                <a:uLnTx/>
                <a:uFillTx/>
                <a:latin typeface="Calibri Light" panose="020F0302020204030204" pitchFamily="34" charset="0"/>
                <a:cs typeface="Calibri Light" panose="020F0302020204030204" pitchFamily="34" charset="0"/>
              </a:rPr>
              <a:t>YTD as of 9/30/2024</a:t>
            </a:r>
          </a:p>
        </p:txBody>
      </p:sp>
      <p:sp>
        <p:nvSpPr>
          <p:cNvPr id="17" name="TextBox 16">
            <a:extLst>
              <a:ext uri="{FF2B5EF4-FFF2-40B4-BE49-F238E27FC236}">
                <a16:creationId xmlns:a16="http://schemas.microsoft.com/office/drawing/2014/main" id="{5F2A06EE-8219-7815-55C1-42F26099DC5B}"/>
              </a:ext>
            </a:extLst>
          </p:cNvPr>
          <p:cNvSpPr txBox="1"/>
          <p:nvPr/>
        </p:nvSpPr>
        <p:spPr>
          <a:xfrm>
            <a:off x="8347272" y="1215809"/>
            <a:ext cx="3521927" cy="400110"/>
          </a:xfrm>
          <a:prstGeom prst="rect">
            <a:avLst/>
          </a:prstGeom>
          <a:noFill/>
        </p:spPr>
        <p:txBody>
          <a:bodyPr wrap="square" rtlCol="0">
            <a:spAutoFit/>
          </a:bodyPr>
          <a:lstStyle/>
          <a:p>
            <a:r>
              <a:rPr lang="en-US" sz="2000" dirty="0">
                <a:latin typeface="+mj-lt"/>
                <a:cs typeface="Calibri Light" panose="020F0302020204030204" pitchFamily="34" charset="0"/>
              </a:rPr>
              <a:t>Partnership drives attendance</a:t>
            </a:r>
          </a:p>
        </p:txBody>
      </p:sp>
      <p:sp>
        <p:nvSpPr>
          <p:cNvPr id="16" name="TextBox 15">
            <a:extLst>
              <a:ext uri="{FF2B5EF4-FFF2-40B4-BE49-F238E27FC236}">
                <a16:creationId xmlns:a16="http://schemas.microsoft.com/office/drawing/2014/main" id="{B00F8C98-C997-5728-35B8-8A1B56A27CAC}"/>
              </a:ext>
            </a:extLst>
          </p:cNvPr>
          <p:cNvSpPr txBox="1"/>
          <p:nvPr/>
        </p:nvSpPr>
        <p:spPr>
          <a:xfrm>
            <a:off x="399995" y="5827416"/>
            <a:ext cx="1199433" cy="2308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effectLst/>
                <a:uLnTx/>
                <a:uFillTx/>
                <a:latin typeface="Calibri Light" panose="020F0302020204030204" pitchFamily="34" charset="0"/>
                <a:cs typeface="Calibri Light" panose="020F0302020204030204" pitchFamily="34" charset="0"/>
              </a:rPr>
              <a:t>YTD as of </a:t>
            </a:r>
            <a:r>
              <a:rPr lang="en-US" sz="900" dirty="0">
                <a:latin typeface="Calibri Light" panose="020F0302020204030204" pitchFamily="34" charset="0"/>
                <a:cs typeface="Calibri Light" panose="020F0302020204030204" pitchFamily="34" charset="0"/>
              </a:rPr>
              <a:t>9</a:t>
            </a:r>
            <a:r>
              <a:rPr kumimoji="0" lang="en-US" sz="900" b="0" i="0" u="none" strike="noStrike" kern="1200" cap="none" spc="0" normalizeH="0" baseline="0" noProof="0" dirty="0">
                <a:ln>
                  <a:noFill/>
                </a:ln>
                <a:effectLst/>
                <a:uLnTx/>
                <a:uFillTx/>
                <a:latin typeface="Calibri Light" panose="020F0302020204030204" pitchFamily="34" charset="0"/>
                <a:cs typeface="Calibri Light" panose="020F0302020204030204" pitchFamily="34" charset="0"/>
              </a:rPr>
              <a:t>/30/2024</a:t>
            </a:r>
          </a:p>
        </p:txBody>
      </p:sp>
      <p:sp>
        <p:nvSpPr>
          <p:cNvPr id="20" name="TextBox 19">
            <a:extLst>
              <a:ext uri="{FF2B5EF4-FFF2-40B4-BE49-F238E27FC236}">
                <a16:creationId xmlns:a16="http://schemas.microsoft.com/office/drawing/2014/main" id="{B563FDCD-4569-BA4B-3244-DC631ECD4909}"/>
              </a:ext>
            </a:extLst>
          </p:cNvPr>
          <p:cNvSpPr txBox="1"/>
          <p:nvPr/>
        </p:nvSpPr>
        <p:spPr>
          <a:xfrm>
            <a:off x="376164" y="3932467"/>
            <a:ext cx="6811819" cy="400110"/>
          </a:xfrm>
          <a:prstGeom prst="rect">
            <a:avLst/>
          </a:prstGeom>
          <a:noFill/>
        </p:spPr>
        <p:txBody>
          <a:bodyPr wrap="square" rtlCol="0">
            <a:spAutoFit/>
          </a:bodyPr>
          <a:lstStyle/>
          <a:p>
            <a:r>
              <a:rPr lang="en-US" sz="2000" dirty="0">
                <a:latin typeface="+mj-lt"/>
                <a:cs typeface="Calibri Light" panose="020F0302020204030204" pitchFamily="34" charset="0"/>
              </a:rPr>
              <a:t>Wellness assessments can help improve financial life</a:t>
            </a:r>
          </a:p>
        </p:txBody>
      </p:sp>
      <p:cxnSp>
        <p:nvCxnSpPr>
          <p:cNvPr id="4" name="Straight Connector 3">
            <a:extLst>
              <a:ext uri="{FF2B5EF4-FFF2-40B4-BE49-F238E27FC236}">
                <a16:creationId xmlns:a16="http://schemas.microsoft.com/office/drawing/2014/main" id="{C8F24288-0D99-E595-2E33-D2A880B97A6A}"/>
              </a:ext>
            </a:extLst>
          </p:cNvPr>
          <p:cNvCxnSpPr/>
          <p:nvPr/>
        </p:nvCxnSpPr>
        <p:spPr>
          <a:xfrm>
            <a:off x="473914" y="3724792"/>
            <a:ext cx="7589520" cy="0"/>
          </a:xfrm>
          <a:prstGeom prst="line">
            <a:avLst/>
          </a:prstGeom>
          <a:ln>
            <a:solidFill>
              <a:schemeClr val="accent3"/>
            </a:solidFill>
          </a:ln>
        </p:spPr>
        <p:style>
          <a:lnRef idx="1">
            <a:schemeClr val="accent4"/>
          </a:lnRef>
          <a:fillRef idx="0">
            <a:schemeClr val="accent4"/>
          </a:fillRef>
          <a:effectRef idx="0">
            <a:schemeClr val="accent4"/>
          </a:effectRef>
          <a:fontRef idx="minor">
            <a:schemeClr val="tx1"/>
          </a:fontRef>
        </p:style>
      </p:cxnSp>
      <p:cxnSp>
        <p:nvCxnSpPr>
          <p:cNvPr id="3" name="Straight Connector 2">
            <a:extLst>
              <a:ext uri="{FF2B5EF4-FFF2-40B4-BE49-F238E27FC236}">
                <a16:creationId xmlns:a16="http://schemas.microsoft.com/office/drawing/2014/main" id="{B7ED4265-6043-DC54-E100-349AFCA19325}"/>
              </a:ext>
            </a:extLst>
          </p:cNvPr>
          <p:cNvCxnSpPr>
            <a:cxnSpLocks/>
          </p:cNvCxnSpPr>
          <p:nvPr/>
        </p:nvCxnSpPr>
        <p:spPr>
          <a:xfrm>
            <a:off x="8170173" y="1216652"/>
            <a:ext cx="0" cy="4846320"/>
          </a:xfrm>
          <a:prstGeom prst="line">
            <a:avLst/>
          </a:prstGeom>
          <a:ln>
            <a:solidFill>
              <a:schemeClr val="accent3"/>
            </a:solidFill>
          </a:ln>
        </p:spPr>
        <p:style>
          <a:lnRef idx="1">
            <a:schemeClr val="accent4"/>
          </a:lnRef>
          <a:fillRef idx="0">
            <a:schemeClr val="accent4"/>
          </a:fillRef>
          <a:effectRef idx="0">
            <a:schemeClr val="accent4"/>
          </a:effectRef>
          <a:fontRef idx="minor">
            <a:schemeClr val="tx1"/>
          </a:fontRef>
        </p:style>
      </p:cxnSp>
      <p:sp>
        <p:nvSpPr>
          <p:cNvPr id="26" name="TextBox 25">
            <a:extLst>
              <a:ext uri="{FF2B5EF4-FFF2-40B4-BE49-F238E27FC236}">
                <a16:creationId xmlns:a16="http://schemas.microsoft.com/office/drawing/2014/main" id="{DD02AEEF-007C-535B-77FE-28902CB5534E}"/>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DC /integrated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Refer to appendix for alternate Equity only version</a:t>
            </a:r>
          </a:p>
        </p:txBody>
      </p:sp>
      <p:sp>
        <p:nvSpPr>
          <p:cNvPr id="9" name="TextBox 8">
            <a:extLst>
              <a:ext uri="{FF2B5EF4-FFF2-40B4-BE49-F238E27FC236}">
                <a16:creationId xmlns:a16="http://schemas.microsoft.com/office/drawing/2014/main" id="{EEC1771A-47F2-2068-B388-2F33306FA64E}"/>
              </a:ext>
            </a:extLst>
          </p:cNvPr>
          <p:cNvSpPr txBox="1"/>
          <p:nvPr/>
        </p:nvSpPr>
        <p:spPr>
          <a:xfrm>
            <a:off x="377690" y="3384110"/>
            <a:ext cx="2646628" cy="2308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effectLst/>
                <a:uLnTx/>
                <a:uFillTx/>
                <a:latin typeface="Calibri Light" panose="020F0302020204030204" pitchFamily="34" charset="0"/>
                <a:cs typeface="Calibri Light" panose="020F0302020204030204" pitchFamily="34" charset="0"/>
              </a:rPr>
              <a:t>As of 9/30/2024</a:t>
            </a:r>
          </a:p>
        </p:txBody>
      </p:sp>
      <p:sp>
        <p:nvSpPr>
          <p:cNvPr id="14" name="TextBox 13">
            <a:extLst>
              <a:ext uri="{FF2B5EF4-FFF2-40B4-BE49-F238E27FC236}">
                <a16:creationId xmlns:a16="http://schemas.microsoft.com/office/drawing/2014/main" id="{06E79156-BBB9-8F55-58E4-26C636DF7876}"/>
              </a:ext>
            </a:extLst>
          </p:cNvPr>
          <p:cNvSpPr txBox="1"/>
          <p:nvPr/>
        </p:nvSpPr>
        <p:spPr>
          <a:xfrm>
            <a:off x="394403" y="1258862"/>
            <a:ext cx="5818533" cy="400110"/>
          </a:xfrm>
          <a:prstGeom prst="rect">
            <a:avLst/>
          </a:prstGeom>
          <a:noFill/>
        </p:spPr>
        <p:txBody>
          <a:bodyPr wrap="square" rtlCol="0">
            <a:spAutoFit/>
          </a:bodyPr>
          <a:lstStyle/>
          <a:p>
            <a:r>
              <a:rPr lang="en-US" sz="2000" dirty="0">
                <a:latin typeface="+mj-lt"/>
                <a:cs typeface="Calibri Light" panose="020F0302020204030204" pitchFamily="34" charset="0"/>
              </a:rPr>
              <a:t>Targeted, personalized messages drive next steps</a:t>
            </a:r>
          </a:p>
        </p:txBody>
      </p:sp>
      <p:sp>
        <p:nvSpPr>
          <p:cNvPr id="6" name="TextBox 5">
            <a:extLst>
              <a:ext uri="{FF2B5EF4-FFF2-40B4-BE49-F238E27FC236}">
                <a16:creationId xmlns:a16="http://schemas.microsoft.com/office/drawing/2014/main" id="{94771F12-9AF5-3415-2810-E6ADB0841E9D}"/>
              </a:ext>
            </a:extLst>
          </p:cNvPr>
          <p:cNvSpPr txBox="1"/>
          <p:nvPr/>
        </p:nvSpPr>
        <p:spPr>
          <a:xfrm>
            <a:off x="9905561" y="6015874"/>
            <a:ext cx="2046956" cy="21544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sp>
        <p:nvSpPr>
          <p:cNvPr id="41" name="TextBox 40">
            <a:extLst>
              <a:ext uri="{FF2B5EF4-FFF2-40B4-BE49-F238E27FC236}">
                <a16:creationId xmlns:a16="http://schemas.microsoft.com/office/drawing/2014/main" id="{C8BAE252-7FC5-3722-BA8E-77195EA8929E}"/>
              </a:ext>
            </a:extLst>
          </p:cNvPr>
          <p:cNvSpPr txBox="1"/>
          <p:nvPr/>
        </p:nvSpPr>
        <p:spPr>
          <a:xfrm>
            <a:off x="8350913" y="4668934"/>
            <a:ext cx="1067288" cy="924385"/>
          </a:xfrm>
          <a:prstGeom prst="rect">
            <a:avLst/>
          </a:prstGeom>
          <a:noFill/>
        </p:spPr>
        <p:txBody>
          <a:bodyPr wrap="square" lIns="0" tIns="0" rIns="0" bIns="0" numCol="1" rtlCol="0">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B050"/>
                </a:solidFill>
                <a:effectLst/>
                <a:uLnTx/>
                <a:uFillTx/>
                <a:latin typeface="Calibri Light" panose="020F0302020204030204" pitchFamily="34" charset="0"/>
                <a:cs typeface="Calibri Light" panose="020F0302020204030204" pitchFamily="34" charset="0"/>
              </a:rPr>
              <a:t>↑ </a:t>
            </a: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68%</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seminar attendees year over year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Light" panose="020F0302020204030204" pitchFamily="34" charset="0"/>
              <a:cs typeface="Calibri Light" panose="020F0302020204030204" pitchFamily="34" charset="0"/>
            </a:endParaRPr>
          </a:p>
        </p:txBody>
      </p:sp>
      <p:sp>
        <p:nvSpPr>
          <p:cNvPr id="42" name="TextBox 41">
            <a:extLst>
              <a:ext uri="{FF2B5EF4-FFF2-40B4-BE49-F238E27FC236}">
                <a16:creationId xmlns:a16="http://schemas.microsoft.com/office/drawing/2014/main" id="{1F26E888-7845-C78C-19D2-74BBC78023A7}"/>
              </a:ext>
            </a:extLst>
          </p:cNvPr>
          <p:cNvSpPr txBox="1"/>
          <p:nvPr/>
        </p:nvSpPr>
        <p:spPr>
          <a:xfrm>
            <a:off x="9629746" y="4668934"/>
            <a:ext cx="1061963" cy="924386"/>
          </a:xfrm>
          <a:prstGeom prst="rect">
            <a:avLst/>
          </a:prstGeom>
          <a:noFill/>
        </p:spPr>
        <p:txBody>
          <a:bodyPr wrap="square" lIns="0" tIns="0" rIns="0" bIns="0" numCol="1" rtlCol="0">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B050"/>
                </a:solidFill>
                <a:effectLst/>
                <a:uLnTx/>
                <a:uFillTx/>
                <a:latin typeface="Calibri Light" panose="020F0302020204030204" pitchFamily="34" charset="0"/>
                <a:cs typeface="Calibri Light" panose="020F0302020204030204" pitchFamily="34" charset="0"/>
              </a:rPr>
              <a:t>↑ </a:t>
            </a:r>
            <a:r>
              <a:rPr lang="en-US" sz="2000" dirty="0">
                <a:solidFill>
                  <a:srgbClr val="002060"/>
                </a:solidFill>
                <a:latin typeface="Calibri Light" panose="020F0302020204030204" pitchFamily="34" charset="0"/>
                <a:cs typeface="Calibri Light" panose="020F0302020204030204" pitchFamily="34" charset="0"/>
              </a:rPr>
              <a:t>27%</a:t>
            </a:r>
            <a:br>
              <a:rPr kumimoji="0" lang="en-US" sz="24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br>
            <a:r>
              <a:rPr kumimoji="0" lang="en-US" sz="12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1:1 consultations year over year</a:t>
            </a:r>
            <a:endParaRPr kumimoji="0" lang="en-US"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Light" panose="020F0302020204030204" pitchFamily="34" charset="0"/>
              <a:cs typeface="Calibri Light" panose="020F0302020204030204" pitchFamily="34" charset="0"/>
            </a:endParaRPr>
          </a:p>
        </p:txBody>
      </p:sp>
      <p:sp>
        <p:nvSpPr>
          <p:cNvPr id="43" name="TextBox 42">
            <a:extLst>
              <a:ext uri="{FF2B5EF4-FFF2-40B4-BE49-F238E27FC236}">
                <a16:creationId xmlns:a16="http://schemas.microsoft.com/office/drawing/2014/main" id="{B45671F9-F095-DB43-A98B-7C4AB8F3D682}"/>
              </a:ext>
            </a:extLst>
          </p:cNvPr>
          <p:cNvSpPr txBox="1"/>
          <p:nvPr/>
        </p:nvSpPr>
        <p:spPr>
          <a:xfrm>
            <a:off x="10903253" y="4668934"/>
            <a:ext cx="925086" cy="673915"/>
          </a:xfrm>
          <a:prstGeom prst="rect">
            <a:avLst/>
          </a:prstGeom>
          <a:noFill/>
        </p:spPr>
        <p:txBody>
          <a:bodyPr wrap="square" lIns="0" tIns="0" rIns="0" bIns="0" numCol="1" rtlCol="0">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2000" dirty="0">
                <a:solidFill>
                  <a:srgbClr val="012069"/>
                </a:solidFill>
                <a:latin typeface="Calibri Light" panose="020F0302020204030204" pitchFamily="34" charset="0"/>
                <a:cs typeface="Calibri Light" panose="020F0302020204030204" pitchFamily="34" charset="0"/>
              </a:rPr>
              <a:t>72</a:t>
            </a: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1:1s are phone based</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Light" panose="020F0302020204030204" pitchFamily="34" charset="0"/>
              <a:cs typeface="Calibri Light" panose="020F0302020204030204" pitchFamily="34" charset="0"/>
            </a:endParaRPr>
          </a:p>
        </p:txBody>
      </p:sp>
      <p:grpSp>
        <p:nvGrpSpPr>
          <p:cNvPr id="31" name="Group 30">
            <a:extLst>
              <a:ext uri="{FF2B5EF4-FFF2-40B4-BE49-F238E27FC236}">
                <a16:creationId xmlns:a16="http://schemas.microsoft.com/office/drawing/2014/main" id="{B9FD3592-7BBA-DEE3-24E8-51C8DF85D079}"/>
              </a:ext>
            </a:extLst>
          </p:cNvPr>
          <p:cNvGrpSpPr/>
          <p:nvPr/>
        </p:nvGrpSpPr>
        <p:grpSpPr>
          <a:xfrm>
            <a:off x="1899922" y="1854590"/>
            <a:ext cx="1294813" cy="1353100"/>
            <a:chOff x="2202915" y="2177170"/>
            <a:chExt cx="1294813" cy="1353100"/>
          </a:xfrm>
        </p:grpSpPr>
        <p:sp>
          <p:nvSpPr>
            <p:cNvPr id="27" name="TextBox 26">
              <a:extLst>
                <a:ext uri="{FF2B5EF4-FFF2-40B4-BE49-F238E27FC236}">
                  <a16:creationId xmlns:a16="http://schemas.microsoft.com/office/drawing/2014/main" id="{D5760EA4-3862-8834-0AB8-D2DA7B4C6DC9}"/>
                </a:ext>
              </a:extLst>
            </p:cNvPr>
            <p:cNvSpPr txBox="1"/>
            <p:nvPr/>
          </p:nvSpPr>
          <p:spPr>
            <a:xfrm>
              <a:off x="2202915" y="2733990"/>
              <a:ext cx="1294813" cy="796280"/>
            </a:xfrm>
            <a:prstGeom prst="rect">
              <a:avLst/>
            </a:prstGeom>
            <a:noFill/>
          </p:spPr>
          <p:txBody>
            <a:bodyPr wrap="square" numCol="1" spcCol="457200" rtlCol="0">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26%</a:t>
              </a:r>
              <a:endParaRPr kumimoji="0" lang="en-US" sz="14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Online messaging transaction rate</a:t>
              </a:r>
              <a:endParaRPr kumimoji="0" lang="en-US" sz="1200" b="1"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endParaRPr>
            </a:p>
          </p:txBody>
        </p:sp>
        <p:pic>
          <p:nvPicPr>
            <p:cNvPr id="34" name="Picture 33">
              <a:extLst>
                <a:ext uri="{FF2B5EF4-FFF2-40B4-BE49-F238E27FC236}">
                  <a16:creationId xmlns:a16="http://schemas.microsoft.com/office/drawing/2014/main" id="{828EF711-B391-9CC6-EF8F-D7C1B14027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30125" y="2248805"/>
              <a:ext cx="440392" cy="440392"/>
            </a:xfrm>
            <a:prstGeom prst="rect">
              <a:avLst/>
            </a:prstGeom>
          </p:spPr>
        </p:pic>
        <p:sp>
          <p:nvSpPr>
            <p:cNvPr id="44" name="Rectangle 43">
              <a:extLst>
                <a:ext uri="{FF2B5EF4-FFF2-40B4-BE49-F238E27FC236}">
                  <a16:creationId xmlns:a16="http://schemas.microsoft.com/office/drawing/2014/main" id="{9F51B9DA-F9EF-71FD-C332-182296523B69}"/>
                </a:ext>
              </a:extLst>
            </p:cNvPr>
            <p:cNvSpPr/>
            <p:nvPr/>
          </p:nvSpPr>
          <p:spPr bwMode="auto">
            <a:xfrm>
              <a:off x="2239509" y="2177170"/>
              <a:ext cx="1221624" cy="1353100"/>
            </a:xfrm>
            <a:prstGeom prst="rect">
              <a:avLst/>
            </a:prstGeom>
            <a:noFill/>
            <a:ln w="28575" cap="flat" cmpd="sng" algn="ctr">
              <a:solidFill>
                <a:srgbClr val="00B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grpSp>
      <p:grpSp>
        <p:nvGrpSpPr>
          <p:cNvPr id="24" name="Group 23">
            <a:extLst>
              <a:ext uri="{FF2B5EF4-FFF2-40B4-BE49-F238E27FC236}">
                <a16:creationId xmlns:a16="http://schemas.microsoft.com/office/drawing/2014/main" id="{B4A18C36-E8D3-B50A-187B-CDDB6309C8D3}"/>
              </a:ext>
            </a:extLst>
          </p:cNvPr>
          <p:cNvGrpSpPr/>
          <p:nvPr/>
        </p:nvGrpSpPr>
        <p:grpSpPr>
          <a:xfrm>
            <a:off x="484948" y="4696610"/>
            <a:ext cx="3080061" cy="984425"/>
            <a:chOff x="8769785" y="3947502"/>
            <a:chExt cx="3080061" cy="984425"/>
          </a:xfrm>
        </p:grpSpPr>
        <p:sp>
          <p:nvSpPr>
            <p:cNvPr id="13" name="TextBox 12">
              <a:extLst>
                <a:ext uri="{FF2B5EF4-FFF2-40B4-BE49-F238E27FC236}">
                  <a16:creationId xmlns:a16="http://schemas.microsoft.com/office/drawing/2014/main" id="{4AA3773F-3936-4D55-39C1-7B32B000B9D1}"/>
                </a:ext>
              </a:extLst>
            </p:cNvPr>
            <p:cNvSpPr txBox="1"/>
            <p:nvPr/>
          </p:nvSpPr>
          <p:spPr>
            <a:xfrm>
              <a:off x="8769785" y="4028790"/>
              <a:ext cx="3080060" cy="830997"/>
            </a:xfrm>
            <a:prstGeom prst="rect">
              <a:avLst/>
            </a:prstGeom>
            <a:noFill/>
          </p:spPr>
          <p:txBody>
            <a:bodyPr wrap="square">
              <a:spAutoFit/>
            </a:bodyPr>
            <a:lstStyle/>
            <a:p>
              <a:pPr marL="0" marR="0" algn="ctr">
                <a:spcBef>
                  <a:spcPts val="0"/>
                </a:spcBef>
                <a:spcAft>
                  <a:spcPts val="0"/>
                </a:spcAft>
              </a:pPr>
              <a:r>
                <a:rPr lang="en-US" sz="1600" dirty="0">
                  <a:solidFill>
                    <a:srgbClr val="00B050"/>
                  </a:solidFill>
                  <a:effectLst/>
                  <a:latin typeface="Calibri Light" panose="020F0302020204030204" pitchFamily="34" charset="0"/>
                  <a:ea typeface="Calibri" panose="020F0502020204030204" pitchFamily="34" charset="0"/>
                  <a:cs typeface="Calibri Light" panose="020F0302020204030204" pitchFamily="34" charset="0"/>
                </a:rPr>
                <a:t>1 in 3 </a:t>
              </a:r>
              <a:r>
                <a:rPr lang="en-US" sz="1600" dirty="0">
                  <a:effectLst/>
                  <a:latin typeface="Calibri Light" panose="020F0302020204030204" pitchFamily="34" charset="0"/>
                  <a:ea typeface="Calibri" panose="020F0502020204030204" pitchFamily="34" charset="0"/>
                  <a:cs typeface="Calibri Light" panose="020F0302020204030204" pitchFamily="34" charset="0"/>
                </a:rPr>
                <a:t>completed a recommended action from their personalized plan to improve their financial wellness </a:t>
              </a:r>
            </a:p>
          </p:txBody>
        </p:sp>
        <p:sp>
          <p:nvSpPr>
            <p:cNvPr id="18" name="Rectangle 17">
              <a:extLst>
                <a:ext uri="{FF2B5EF4-FFF2-40B4-BE49-F238E27FC236}">
                  <a16:creationId xmlns:a16="http://schemas.microsoft.com/office/drawing/2014/main" id="{E3A62C94-4D24-A62B-25CB-64768ADFE564}"/>
                </a:ext>
              </a:extLst>
            </p:cNvPr>
            <p:cNvSpPr/>
            <p:nvPr/>
          </p:nvSpPr>
          <p:spPr bwMode="auto">
            <a:xfrm>
              <a:off x="8769785" y="3947502"/>
              <a:ext cx="3080061" cy="984425"/>
            </a:xfrm>
            <a:prstGeom prst="rect">
              <a:avLst/>
            </a:prstGeom>
            <a:noFill/>
            <a:ln w="28575" cap="flat" cmpd="sng" algn="ctr">
              <a:solidFill>
                <a:srgbClr val="00B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pic>
        <p:nvPicPr>
          <p:cNvPr id="32" name="Picture 31">
            <a:extLst>
              <a:ext uri="{FF2B5EF4-FFF2-40B4-BE49-F238E27FC236}">
                <a16:creationId xmlns:a16="http://schemas.microsoft.com/office/drawing/2014/main" id="{0EDC761E-4D2F-8B61-EDC3-1FA6E84C1B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79261" y="4520013"/>
            <a:ext cx="2941453" cy="1339349"/>
          </a:xfrm>
          <a:prstGeom prst="rect">
            <a:avLst/>
          </a:prstGeom>
          <a:effectLst>
            <a:outerShdw blurRad="63500" sx="102000" sy="102000" algn="ctr" rotWithShape="0">
              <a:prstClr val="black">
                <a:alpha val="40000"/>
              </a:prstClr>
            </a:outerShdw>
          </a:effectLst>
        </p:spPr>
      </p:pic>
      <p:pic>
        <p:nvPicPr>
          <p:cNvPr id="8" name="Picture 7">
            <a:extLst>
              <a:ext uri="{FF2B5EF4-FFF2-40B4-BE49-F238E27FC236}">
                <a16:creationId xmlns:a16="http://schemas.microsoft.com/office/drawing/2014/main" id="{34B4A9F0-3414-61A3-1C90-F585D3A203B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27410" y="1991456"/>
            <a:ext cx="1328289" cy="1409724"/>
          </a:xfrm>
          <a:prstGeom prst="rect">
            <a:avLst/>
          </a:prstGeom>
          <a:ln>
            <a:noFill/>
          </a:ln>
          <a:effectLst>
            <a:outerShdw blurRad="254000" algn="ctr" rotWithShape="0">
              <a:prstClr val="black">
                <a:alpha val="30000"/>
              </a:prstClr>
            </a:outerShdw>
          </a:effectLst>
        </p:spPr>
      </p:pic>
      <p:grpSp>
        <p:nvGrpSpPr>
          <p:cNvPr id="36" name="Group 35">
            <a:extLst>
              <a:ext uri="{FF2B5EF4-FFF2-40B4-BE49-F238E27FC236}">
                <a16:creationId xmlns:a16="http://schemas.microsoft.com/office/drawing/2014/main" id="{2897E35E-043C-13C6-338B-B9B95BB1E0B1}"/>
              </a:ext>
            </a:extLst>
          </p:cNvPr>
          <p:cNvGrpSpPr/>
          <p:nvPr/>
        </p:nvGrpSpPr>
        <p:grpSpPr>
          <a:xfrm>
            <a:off x="3370993" y="1854589"/>
            <a:ext cx="1547028" cy="1529521"/>
            <a:chOff x="3658253" y="2177169"/>
            <a:chExt cx="1547028" cy="1529521"/>
          </a:xfrm>
        </p:grpSpPr>
        <p:sp>
          <p:nvSpPr>
            <p:cNvPr id="23" name="TextBox 22">
              <a:extLst>
                <a:ext uri="{FF2B5EF4-FFF2-40B4-BE49-F238E27FC236}">
                  <a16:creationId xmlns:a16="http://schemas.microsoft.com/office/drawing/2014/main" id="{F004FACF-2E39-18E6-FC8A-8BC8E7989A06}"/>
                </a:ext>
              </a:extLst>
            </p:cNvPr>
            <p:cNvSpPr txBox="1"/>
            <p:nvPr/>
          </p:nvSpPr>
          <p:spPr>
            <a:xfrm>
              <a:off x="3658253" y="2733990"/>
              <a:ext cx="1547028" cy="972700"/>
            </a:xfrm>
            <a:prstGeom prst="rect">
              <a:avLst/>
            </a:prstGeom>
            <a:noFill/>
          </p:spPr>
          <p:txBody>
            <a:bodyPr wrap="square" numCol="1" spcCol="457200" rtlCol="0">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2000" dirty="0">
                  <a:solidFill>
                    <a:srgbClr val="012069"/>
                  </a:solidFill>
                  <a:latin typeface="Calibri Light" panose="020F0302020204030204" pitchFamily="34" charset="0"/>
                  <a:cs typeface="Calibri Light" panose="020F0302020204030204" pitchFamily="34" charset="0"/>
                </a:rPr>
                <a:t>12</a:t>
              </a: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a:t>
              </a:r>
              <a:endParaRPr kumimoji="0" lang="en-US" sz="14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Post-enrollment email transaction rate</a:t>
              </a:r>
              <a:endParaRPr kumimoji="0" lang="en-US" sz="1200" b="1"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endParaRPr>
            </a:p>
          </p:txBody>
        </p:sp>
        <p:sp>
          <p:nvSpPr>
            <p:cNvPr id="28" name="Rectangle 27">
              <a:extLst>
                <a:ext uri="{FF2B5EF4-FFF2-40B4-BE49-F238E27FC236}">
                  <a16:creationId xmlns:a16="http://schemas.microsoft.com/office/drawing/2014/main" id="{53DB3D2B-D799-09E9-87BF-CC4531A87EE1}"/>
                </a:ext>
              </a:extLst>
            </p:cNvPr>
            <p:cNvSpPr/>
            <p:nvPr/>
          </p:nvSpPr>
          <p:spPr bwMode="auto">
            <a:xfrm>
              <a:off x="3694847" y="2177169"/>
              <a:ext cx="1510434" cy="1353101"/>
            </a:xfrm>
            <a:prstGeom prst="rect">
              <a:avLst/>
            </a:prstGeom>
            <a:noFill/>
            <a:ln w="28575" cap="flat" cmpd="sng" algn="ctr">
              <a:solidFill>
                <a:srgbClr val="00B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pic>
          <p:nvPicPr>
            <p:cNvPr id="29" name="Picture 28">
              <a:extLst>
                <a:ext uri="{FF2B5EF4-FFF2-40B4-BE49-F238E27FC236}">
                  <a16:creationId xmlns:a16="http://schemas.microsoft.com/office/drawing/2014/main" id="{038123B6-6805-1002-917D-227A51952B4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40763" y="2358215"/>
              <a:ext cx="365760" cy="234828"/>
            </a:xfrm>
            <a:prstGeom prst="rect">
              <a:avLst/>
            </a:prstGeom>
          </p:spPr>
        </p:pic>
      </p:grpSp>
      <p:pic>
        <p:nvPicPr>
          <p:cNvPr id="39" name="Picture 38" descr="A screenshot of a phone&#10;&#10;Description automatically generated">
            <a:extLst>
              <a:ext uri="{FF2B5EF4-FFF2-40B4-BE49-F238E27FC236}">
                <a16:creationId xmlns:a16="http://schemas.microsoft.com/office/drawing/2014/main" id="{3C6E3BBD-6BD8-EB71-B092-152C4878C53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48397" y="1660592"/>
            <a:ext cx="1137771" cy="2058009"/>
          </a:xfrm>
          <a:prstGeom prst="rect">
            <a:avLst/>
          </a:prstGeom>
        </p:spPr>
      </p:pic>
      <p:pic>
        <p:nvPicPr>
          <p:cNvPr id="5" name="Picture 4" descr="A group of people in a room&#10;&#10;Description automatically generated">
            <a:extLst>
              <a:ext uri="{FF2B5EF4-FFF2-40B4-BE49-F238E27FC236}">
                <a16:creationId xmlns:a16="http://schemas.microsoft.com/office/drawing/2014/main" id="{FC4DD9E2-E519-DF01-3A51-3DEF46060EF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635193" y="2150778"/>
            <a:ext cx="1930128" cy="1499822"/>
          </a:xfrm>
          <a:prstGeom prst="rect">
            <a:avLst/>
          </a:prstGeom>
          <a:effectLst>
            <a:outerShdw blurRad="50800" dist="38100" dir="2700000" algn="tl" rotWithShape="0">
              <a:prstClr val="black">
                <a:alpha val="40000"/>
              </a:prstClr>
            </a:outerShdw>
          </a:effectLst>
        </p:spPr>
      </p:pic>
      <p:pic>
        <p:nvPicPr>
          <p:cNvPr id="11" name="Picture 10" descr="A group of people in a room&#10;&#10;Description automatically generated">
            <a:extLst>
              <a:ext uri="{FF2B5EF4-FFF2-40B4-BE49-F238E27FC236}">
                <a16:creationId xmlns:a16="http://schemas.microsoft.com/office/drawing/2014/main" id="{EE941EF5-AB08-4C28-9A42-46BAF7FA8CF0}"/>
              </a:ext>
            </a:extLst>
          </p:cNvPr>
          <p:cNvPicPr>
            <a:picLocks noChangeAspect="1"/>
          </p:cNvPicPr>
          <p:nvPr/>
        </p:nvPicPr>
        <p:blipFill rotWithShape="1">
          <a:blip r:embed="rId9" cstate="screen">
            <a:extLst>
              <a:ext uri="{BEBA8EAE-BF5A-486C-A8C5-ECC9F3942E4B}">
                <a14:imgProps xmlns:a14="http://schemas.microsoft.com/office/drawing/2010/main">
                  <a14:imgLayer r:embed="rId10">
                    <a14:imgEffect>
                      <a14:backgroundRemoval t="6928" b="100000" l="9917" r="94215">
                        <a14:foregroundMark x1="20543" y1="10065" x2="51948" y2="6928"/>
                        <a14:foregroundMark x1="51948" y1="6928" x2="29988" y2="27320"/>
                        <a14:foregroundMark x1="29988" y1="27320" x2="19362" y2="12810"/>
                        <a14:foregroundMark x1="26092" y1="61307" x2="40614" y2="94641"/>
                        <a14:foregroundMark x1="40614" y1="94641" x2="75797" y2="99608"/>
                        <a14:foregroundMark x1="75797" y1="99608" x2="67414" y2="54771"/>
                        <a14:foregroundMark x1="56434" y1="73203" x2="21606" y2="24967"/>
                        <a14:foregroundMark x1="94333" y1="60784" x2="94333" y2="76340"/>
                        <a14:foregroundMark x1="50059" y1="78824" x2="41913" y2="66928"/>
                        <a14:foregroundMark x1="41322" y1="99608" x2="68949" y2="99739"/>
                        <a14:foregroundMark x1="68241" y1="93725" x2="49469" y2="21176"/>
                        <a14:foregroundMark x1="52774" y1="13203" x2="38489" y2="47320"/>
                        <a14:foregroundMark x1="38489" y1="47320" x2="38489" y2="47712"/>
                        <a14:foregroundMark x1="22432" y1="50850" x2="17119" y2="15948"/>
                        <a14:foregroundMark x1="70838" y1="99346" x2="70838" y2="99346"/>
                        <a14:foregroundMark x1="70484" y1="99608" x2="70484" y2="99608"/>
                        <a14:foregroundMark x1="69658" y1="99346" x2="69658" y2="99346"/>
                        <a14:foregroundMark x1="39669" y1="99608" x2="39669" y2="99608"/>
                        <a14:foregroundMark x1="38489" y1="99869" x2="38489" y2="99869"/>
                        <a14:backgroundMark x1="72019" y1="22222" x2="72019" y2="22222"/>
                        <a14:backgroundMark x1="67414" y1="5490" x2="81346" y2="38301"/>
                        <a14:backgroundMark x1="81346" y1="38301" x2="93270" y2="47059"/>
                        <a14:backgroundMark x1="90437" y1="48758" x2="82290" y2="44314"/>
                        <a14:backgroundMark x1="71783" y1="42876" x2="77922" y2="44706"/>
                      </a14:backgroundRemoval>
                    </a14:imgEffect>
                  </a14:imgLayer>
                </a14:imgProps>
              </a:ext>
              <a:ext uri="{28A0092B-C50C-407E-A947-70E740481C1C}">
                <a14:useLocalDpi xmlns:a14="http://schemas.microsoft.com/office/drawing/2010/main"/>
              </a:ext>
            </a:extLst>
          </a:blip>
          <a:srcRect/>
          <a:stretch/>
        </p:blipFill>
        <p:spPr>
          <a:xfrm>
            <a:off x="10108236" y="2820302"/>
            <a:ext cx="1543267" cy="1394465"/>
          </a:xfrm>
          <a:prstGeom prst="rect">
            <a:avLst/>
          </a:prstGeom>
          <a:effectLst>
            <a:outerShdw blurRad="50800" dist="38100" dir="2700000" algn="tl" rotWithShape="0">
              <a:prstClr val="black">
                <a:alpha val="40000"/>
              </a:prstClr>
            </a:outerShdw>
          </a:effectLst>
        </p:spPr>
      </p:pic>
      <p:grpSp>
        <p:nvGrpSpPr>
          <p:cNvPr id="19" name="Group 18">
            <a:extLst>
              <a:ext uri="{FF2B5EF4-FFF2-40B4-BE49-F238E27FC236}">
                <a16:creationId xmlns:a16="http://schemas.microsoft.com/office/drawing/2014/main" id="{7DAD7921-796E-3769-9303-FAB810BAD784}"/>
              </a:ext>
            </a:extLst>
          </p:cNvPr>
          <p:cNvGrpSpPr/>
          <p:nvPr/>
        </p:nvGrpSpPr>
        <p:grpSpPr>
          <a:xfrm>
            <a:off x="423718" y="1854589"/>
            <a:ext cx="1294813" cy="1353101"/>
            <a:chOff x="423718" y="1854589"/>
            <a:chExt cx="1294813" cy="1353101"/>
          </a:xfrm>
        </p:grpSpPr>
        <p:grpSp>
          <p:nvGrpSpPr>
            <p:cNvPr id="38" name="Group 37">
              <a:extLst>
                <a:ext uri="{FF2B5EF4-FFF2-40B4-BE49-F238E27FC236}">
                  <a16:creationId xmlns:a16="http://schemas.microsoft.com/office/drawing/2014/main" id="{76CED265-03E4-1FC3-FC4A-CB9A9B616B25}"/>
                </a:ext>
              </a:extLst>
            </p:cNvPr>
            <p:cNvGrpSpPr/>
            <p:nvPr/>
          </p:nvGrpSpPr>
          <p:grpSpPr>
            <a:xfrm>
              <a:off x="423718" y="2117961"/>
              <a:ext cx="1294813" cy="1089729"/>
              <a:chOff x="385798" y="2440541"/>
              <a:chExt cx="1294813" cy="1089729"/>
            </a:xfrm>
          </p:grpSpPr>
          <p:sp>
            <p:nvSpPr>
              <p:cNvPr id="7" name="TextBox 6">
                <a:extLst>
                  <a:ext uri="{FF2B5EF4-FFF2-40B4-BE49-F238E27FC236}">
                    <a16:creationId xmlns:a16="http://schemas.microsoft.com/office/drawing/2014/main" id="{56341A4F-023F-5E06-CFC9-AD1EC88576AF}"/>
                  </a:ext>
                </a:extLst>
              </p:cNvPr>
              <p:cNvSpPr txBox="1"/>
              <p:nvPr/>
            </p:nvSpPr>
            <p:spPr>
              <a:xfrm>
                <a:off x="385798" y="2733990"/>
                <a:ext cx="1294813" cy="796280"/>
              </a:xfrm>
              <a:prstGeom prst="rect">
                <a:avLst/>
              </a:prstGeom>
              <a:noFill/>
              <a:ln>
                <a:noFill/>
              </a:ln>
            </p:spPr>
            <p:txBody>
              <a:bodyPr wrap="square" lIns="0" rIns="0" numCol="1" spcCol="457200" rtlCol="0">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8% </a:t>
                </a:r>
                <a:br>
                  <a:rPr kumimoji="0" lang="en-US" sz="24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br>
                <a:r>
                  <a:rPr kumimoji="0" lang="en-US" sz="1200"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rPr>
                  <a:t>Annual increase in new participants</a:t>
                </a:r>
                <a:endParaRPr kumimoji="0" lang="en-US" b="0" i="0" u="none" strike="noStrike" kern="1200" cap="none" spc="0" normalizeH="0" baseline="0" noProof="0" dirty="0">
                  <a:ln>
                    <a:noFill/>
                  </a:ln>
                  <a:solidFill>
                    <a:srgbClr val="012069"/>
                  </a:solidFill>
                  <a:effectLst/>
                  <a:uLnTx/>
                  <a:uFillTx/>
                  <a:latin typeface="Calibri Light" panose="020F0302020204030204" pitchFamily="34" charset="0"/>
                  <a:cs typeface="Calibri Light" panose="020F0302020204030204" pitchFamily="34" charset="0"/>
                </a:endParaRPr>
              </a:p>
            </p:txBody>
          </p:sp>
          <p:pic>
            <p:nvPicPr>
              <p:cNvPr id="33" name="Picture 32">
                <a:extLst>
                  <a:ext uri="{FF2B5EF4-FFF2-40B4-BE49-F238E27FC236}">
                    <a16:creationId xmlns:a16="http://schemas.microsoft.com/office/drawing/2014/main" id="{7A70AD59-623B-6338-64D1-7FE9B192E1E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18016" y="2440541"/>
                <a:ext cx="365760" cy="234828"/>
              </a:xfrm>
              <a:prstGeom prst="rect">
                <a:avLst/>
              </a:prstGeom>
              <a:ln>
                <a:noFill/>
              </a:ln>
            </p:spPr>
          </p:pic>
        </p:grpSp>
        <p:sp>
          <p:nvSpPr>
            <p:cNvPr id="12" name="Rectangle 11">
              <a:extLst>
                <a:ext uri="{FF2B5EF4-FFF2-40B4-BE49-F238E27FC236}">
                  <a16:creationId xmlns:a16="http://schemas.microsoft.com/office/drawing/2014/main" id="{2128C84F-8377-2216-D163-FF6F462A8E8E}"/>
                </a:ext>
              </a:extLst>
            </p:cNvPr>
            <p:cNvSpPr/>
            <p:nvPr/>
          </p:nvSpPr>
          <p:spPr bwMode="auto">
            <a:xfrm>
              <a:off x="437400" y="1854589"/>
              <a:ext cx="1252556" cy="1353100"/>
            </a:xfrm>
            <a:prstGeom prst="rect">
              <a:avLst/>
            </a:prstGeom>
            <a:noFill/>
            <a:ln w="28575" cap="flat" cmpd="sng" algn="ctr">
              <a:solidFill>
                <a:srgbClr val="00B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grpSp>
    </p:spTree>
    <p:extLst>
      <p:ext uri="{BB962C8B-B14F-4D97-AF65-F5344CB8AC3E}">
        <p14:creationId xmlns:p14="http://schemas.microsoft.com/office/powerpoint/2010/main" val="3600551817"/>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F18F011-8408-44A4-BD9D-02FE98347C87}"/>
              </a:ext>
            </a:extLst>
          </p:cNvPr>
          <p:cNvSpPr/>
          <p:nvPr/>
        </p:nvSpPr>
        <p:spPr bwMode="auto">
          <a:xfrm>
            <a:off x="-5" y="3417607"/>
            <a:ext cx="12192000" cy="2320302"/>
          </a:xfrm>
          <a:prstGeom prst="rect">
            <a:avLst/>
          </a:prstGeom>
          <a:solidFill>
            <a:schemeClr val="bg2"/>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ndParaRPr>
          </a:p>
        </p:txBody>
      </p:sp>
      <p:sp>
        <p:nvSpPr>
          <p:cNvPr id="8" name="TextBox 7">
            <a:extLst>
              <a:ext uri="{FF2B5EF4-FFF2-40B4-BE49-F238E27FC236}">
                <a16:creationId xmlns:a16="http://schemas.microsoft.com/office/drawing/2014/main" id="{8B65BE78-2922-228C-6DFD-05AB17AAC60C}"/>
              </a:ext>
            </a:extLst>
          </p:cNvPr>
          <p:cNvSpPr txBox="1">
            <a:spLocks/>
          </p:cNvSpPr>
          <p:nvPr/>
        </p:nvSpPr>
        <p:spPr>
          <a:xfrm>
            <a:off x="1674" y="1774438"/>
            <a:ext cx="12190321" cy="640080"/>
          </a:xfrm>
          <a:prstGeom prst="rect">
            <a:avLst/>
          </a:prstGeom>
          <a:gradFill>
            <a:gsLst>
              <a:gs pos="0">
                <a:schemeClr val="accent3"/>
              </a:gs>
              <a:gs pos="100000">
                <a:schemeClr val="accent4"/>
              </a:gs>
            </a:gsLst>
            <a:lin ang="0" scaled="0"/>
          </a:gradFill>
        </p:spPr>
        <p:txBody>
          <a:bodyPr wrap="square" lIns="36576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endParaRPr>
          </a:p>
        </p:txBody>
      </p:sp>
      <p:sp>
        <p:nvSpPr>
          <p:cNvPr id="2" name="TextBox 1">
            <a:extLst>
              <a:ext uri="{FF2B5EF4-FFF2-40B4-BE49-F238E27FC236}">
                <a16:creationId xmlns:a16="http://schemas.microsoft.com/office/drawing/2014/main" id="{4BE5BA4F-6739-41AB-9D42-9E69049D1092}"/>
              </a:ext>
            </a:extLst>
          </p:cNvPr>
          <p:cNvSpPr txBox="1"/>
          <p:nvPr/>
        </p:nvSpPr>
        <p:spPr>
          <a:xfrm>
            <a:off x="65389" y="1953277"/>
            <a:ext cx="1565303"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rPr>
              <a:t>Get enrolled</a:t>
            </a:r>
          </a:p>
        </p:txBody>
      </p:sp>
      <p:sp>
        <p:nvSpPr>
          <p:cNvPr id="11" name="TextBox 10">
            <a:extLst>
              <a:ext uri="{FF2B5EF4-FFF2-40B4-BE49-F238E27FC236}">
                <a16:creationId xmlns:a16="http://schemas.microsoft.com/office/drawing/2014/main" id="{E67B6CA6-441E-4763-A7AA-331B46238B05}"/>
              </a:ext>
            </a:extLst>
          </p:cNvPr>
          <p:cNvSpPr txBox="1"/>
          <p:nvPr/>
        </p:nvSpPr>
        <p:spPr>
          <a:xfrm>
            <a:off x="1644053" y="1868639"/>
            <a:ext cx="1801133"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rPr>
              <a:t>Assess </a:t>
            </a:r>
            <a:br>
              <a:rPr kumimoji="0" lang="en-US" sz="12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rPr>
            </a:br>
            <a:r>
              <a:rPr kumimoji="0" lang="en-US" sz="12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rPr>
              <a:t>financial health </a:t>
            </a:r>
          </a:p>
        </p:txBody>
      </p:sp>
      <p:sp>
        <p:nvSpPr>
          <p:cNvPr id="12" name="TextBox 11">
            <a:extLst>
              <a:ext uri="{FF2B5EF4-FFF2-40B4-BE49-F238E27FC236}">
                <a16:creationId xmlns:a16="http://schemas.microsoft.com/office/drawing/2014/main" id="{EBA99950-BB10-4A42-A543-F089FA850F7C}"/>
              </a:ext>
            </a:extLst>
          </p:cNvPr>
          <p:cNvSpPr txBox="1"/>
          <p:nvPr/>
        </p:nvSpPr>
        <p:spPr>
          <a:xfrm>
            <a:off x="3336801" y="1953277"/>
            <a:ext cx="3740130"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rPr>
              <a:t>Maximize your strategy</a:t>
            </a:r>
          </a:p>
        </p:txBody>
      </p:sp>
      <p:sp>
        <p:nvSpPr>
          <p:cNvPr id="13" name="TextBox 12">
            <a:extLst>
              <a:ext uri="{FF2B5EF4-FFF2-40B4-BE49-F238E27FC236}">
                <a16:creationId xmlns:a16="http://schemas.microsoft.com/office/drawing/2014/main" id="{D6A20F5F-5570-4CD4-85DE-F6C09B689501}"/>
              </a:ext>
            </a:extLst>
          </p:cNvPr>
          <p:cNvSpPr txBox="1"/>
          <p:nvPr/>
        </p:nvSpPr>
        <p:spPr>
          <a:xfrm>
            <a:off x="7249162" y="1887150"/>
            <a:ext cx="1502812"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rPr>
              <a:t>Manage your account</a:t>
            </a:r>
          </a:p>
        </p:txBody>
      </p:sp>
      <p:sp>
        <p:nvSpPr>
          <p:cNvPr id="14" name="TextBox 13">
            <a:extLst>
              <a:ext uri="{FF2B5EF4-FFF2-40B4-BE49-F238E27FC236}">
                <a16:creationId xmlns:a16="http://schemas.microsoft.com/office/drawing/2014/main" id="{C7DD8904-F6A6-4A7C-89F2-C916DCD6EA76}"/>
              </a:ext>
            </a:extLst>
          </p:cNvPr>
          <p:cNvSpPr txBox="1"/>
          <p:nvPr/>
        </p:nvSpPr>
        <p:spPr>
          <a:xfrm>
            <a:off x="8798851" y="1868639"/>
            <a:ext cx="3194229"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rPr>
              <a:t>Maximize savings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rPr>
              <a:t>&amp; take your next step</a:t>
            </a:r>
          </a:p>
        </p:txBody>
      </p:sp>
      <p:sp>
        <p:nvSpPr>
          <p:cNvPr id="24" name="TextBox 23">
            <a:extLst>
              <a:ext uri="{FF2B5EF4-FFF2-40B4-BE49-F238E27FC236}">
                <a16:creationId xmlns:a16="http://schemas.microsoft.com/office/drawing/2014/main" id="{959F64EB-20F1-44EB-89D5-09029E202E0C}"/>
              </a:ext>
            </a:extLst>
          </p:cNvPr>
          <p:cNvSpPr txBox="1"/>
          <p:nvPr/>
        </p:nvSpPr>
        <p:spPr>
          <a:xfrm>
            <a:off x="7272561" y="2707992"/>
            <a:ext cx="616906" cy="343143"/>
          </a:xfrm>
          <a:prstGeom prst="rect">
            <a:avLst/>
          </a:prstGeom>
          <a:noFill/>
        </p:spPr>
        <p:txBody>
          <a:bodyPr wrap="square" lIns="45720" r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Check on Beneficiaries</a:t>
            </a:r>
          </a:p>
        </p:txBody>
      </p:sp>
      <p:sp>
        <p:nvSpPr>
          <p:cNvPr id="35" name="TextBox 34">
            <a:extLst>
              <a:ext uri="{FF2B5EF4-FFF2-40B4-BE49-F238E27FC236}">
                <a16:creationId xmlns:a16="http://schemas.microsoft.com/office/drawing/2014/main" id="{39AB0391-52BA-4CEB-881E-40D7B2879885}"/>
              </a:ext>
            </a:extLst>
          </p:cNvPr>
          <p:cNvSpPr txBox="1"/>
          <p:nvPr/>
        </p:nvSpPr>
        <p:spPr>
          <a:xfrm>
            <a:off x="4350474" y="2707992"/>
            <a:ext cx="581599" cy="338554"/>
          </a:xfrm>
          <a:prstGeom prst="rect">
            <a:avLst/>
          </a:prstGeom>
          <a:noFill/>
        </p:spPr>
        <p:txBody>
          <a:bodyPr wrap="square" lIns="45720" r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Saving Below 10%</a:t>
            </a:r>
          </a:p>
        </p:txBody>
      </p:sp>
      <p:sp>
        <p:nvSpPr>
          <p:cNvPr id="36" name="TextBox 35">
            <a:extLst>
              <a:ext uri="{FF2B5EF4-FFF2-40B4-BE49-F238E27FC236}">
                <a16:creationId xmlns:a16="http://schemas.microsoft.com/office/drawing/2014/main" id="{991DEF98-73FD-4749-9334-42AA33BC3D20}"/>
              </a:ext>
            </a:extLst>
          </p:cNvPr>
          <p:cNvSpPr txBox="1"/>
          <p:nvPr/>
        </p:nvSpPr>
        <p:spPr>
          <a:xfrm>
            <a:off x="2358773" y="2700020"/>
            <a:ext cx="1057725" cy="338554"/>
          </a:xfrm>
          <a:prstGeom prst="rect">
            <a:avLst/>
          </a:prstGeom>
          <a:noFill/>
        </p:spPr>
        <p:txBody>
          <a:bodyPr wrap="square" lIns="45720" r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Financial Wellness Assessment Reminders</a:t>
            </a:r>
          </a:p>
        </p:txBody>
      </p:sp>
      <p:sp>
        <p:nvSpPr>
          <p:cNvPr id="38" name="TextBox 37">
            <a:extLst>
              <a:ext uri="{FF2B5EF4-FFF2-40B4-BE49-F238E27FC236}">
                <a16:creationId xmlns:a16="http://schemas.microsoft.com/office/drawing/2014/main" id="{E64CABEA-B0A7-4280-B527-583B5C5A3143}"/>
              </a:ext>
            </a:extLst>
          </p:cNvPr>
          <p:cNvSpPr txBox="1"/>
          <p:nvPr/>
        </p:nvSpPr>
        <p:spPr>
          <a:xfrm>
            <a:off x="8105170" y="2707992"/>
            <a:ext cx="469192" cy="215444"/>
          </a:xfrm>
          <a:prstGeom prst="rect">
            <a:avLst/>
          </a:prstGeom>
          <a:noFill/>
        </p:spPr>
        <p:txBody>
          <a:bodyPr wrap="square" lIns="45720" r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No ACH</a:t>
            </a:r>
          </a:p>
        </p:txBody>
      </p:sp>
      <p:sp>
        <p:nvSpPr>
          <p:cNvPr id="39" name="TextBox 38">
            <a:extLst>
              <a:ext uri="{FF2B5EF4-FFF2-40B4-BE49-F238E27FC236}">
                <a16:creationId xmlns:a16="http://schemas.microsoft.com/office/drawing/2014/main" id="{BEF15194-B5D1-4D7E-95E4-60324108660E}"/>
              </a:ext>
            </a:extLst>
          </p:cNvPr>
          <p:cNvSpPr txBox="1"/>
          <p:nvPr/>
        </p:nvSpPr>
        <p:spPr>
          <a:xfrm>
            <a:off x="8927120" y="2707992"/>
            <a:ext cx="624778" cy="338554"/>
          </a:xfrm>
          <a:prstGeom prst="rect">
            <a:avLst/>
          </a:prstGeom>
          <a:noFill/>
        </p:spPr>
        <p:txBody>
          <a:bodyPr wrap="square" lIns="45720" r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Catch Up </a:t>
            </a:r>
            <a:b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b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Eligible</a:t>
            </a:r>
          </a:p>
        </p:txBody>
      </p:sp>
      <p:sp>
        <p:nvSpPr>
          <p:cNvPr id="41" name="TextBox 40">
            <a:extLst>
              <a:ext uri="{FF2B5EF4-FFF2-40B4-BE49-F238E27FC236}">
                <a16:creationId xmlns:a16="http://schemas.microsoft.com/office/drawing/2014/main" id="{C53A49E8-1E05-4D76-94AD-529E96B8B1BC}"/>
              </a:ext>
            </a:extLst>
          </p:cNvPr>
          <p:cNvSpPr txBox="1"/>
          <p:nvPr/>
        </p:nvSpPr>
        <p:spPr>
          <a:xfrm>
            <a:off x="113473" y="2707992"/>
            <a:ext cx="634604" cy="338554"/>
          </a:xfrm>
          <a:prstGeom prst="rect">
            <a:avLst/>
          </a:prstGeom>
          <a:noFill/>
        </p:spPr>
        <p:txBody>
          <a:bodyPr wrap="square"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Enrollment </a:t>
            </a:r>
            <a:b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b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Eligibility </a:t>
            </a:r>
          </a:p>
        </p:txBody>
      </p:sp>
      <p:sp>
        <p:nvSpPr>
          <p:cNvPr id="43" name="TextBox 42">
            <a:extLst>
              <a:ext uri="{FF2B5EF4-FFF2-40B4-BE49-F238E27FC236}">
                <a16:creationId xmlns:a16="http://schemas.microsoft.com/office/drawing/2014/main" id="{75A64DFA-5B77-4B3A-8B3B-D6C2BAC58A23}"/>
              </a:ext>
            </a:extLst>
          </p:cNvPr>
          <p:cNvSpPr txBox="1"/>
          <p:nvPr/>
        </p:nvSpPr>
        <p:spPr>
          <a:xfrm>
            <a:off x="1421488" y="2707992"/>
            <a:ext cx="936253" cy="584775"/>
          </a:xfrm>
          <a:prstGeom prst="rect">
            <a:avLst/>
          </a:prstGeom>
          <a:noFill/>
        </p:spPr>
        <p:txBody>
          <a:bodyPr wrap="square" lIns="45720" r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Congrats on Enrolling – Assess Your Financial Health</a:t>
            </a:r>
          </a:p>
        </p:txBody>
      </p:sp>
      <p:sp>
        <p:nvSpPr>
          <p:cNvPr id="48" name="TextBox 47">
            <a:extLst>
              <a:ext uri="{FF2B5EF4-FFF2-40B4-BE49-F238E27FC236}">
                <a16:creationId xmlns:a16="http://schemas.microsoft.com/office/drawing/2014/main" id="{E06A7B43-5F1B-4637-ABAA-40D9A676FF7D}"/>
              </a:ext>
            </a:extLst>
          </p:cNvPr>
          <p:cNvSpPr txBox="1"/>
          <p:nvPr/>
        </p:nvSpPr>
        <p:spPr>
          <a:xfrm>
            <a:off x="6037880" y="2680193"/>
            <a:ext cx="1051223" cy="461665"/>
          </a:xfrm>
          <a:prstGeom prst="rect">
            <a:avLst/>
          </a:prstGeom>
          <a:noFill/>
        </p:spPr>
        <p:txBody>
          <a:bodyPr wrap="square" lIns="45720" r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800" dirty="0">
                <a:solidFill>
                  <a:srgbClr val="000000"/>
                </a:solidFill>
                <a:latin typeface="Calibri Light" panose="020F0302020204030204" pitchFamily="34" charset="0"/>
                <a:cs typeface="Calibri Light" panose="020F0302020204030204" pitchFamily="34" charset="0"/>
              </a:rPr>
              <a:t>Advice Access/Personal Retirement Strategy Available</a:t>
            </a: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t>
            </a:r>
          </a:p>
        </p:txBody>
      </p:sp>
      <p:sp>
        <p:nvSpPr>
          <p:cNvPr id="7" name="TextBox 6">
            <a:extLst>
              <a:ext uri="{FF2B5EF4-FFF2-40B4-BE49-F238E27FC236}">
                <a16:creationId xmlns:a16="http://schemas.microsoft.com/office/drawing/2014/main" id="{0393CEB9-E9E0-47B4-956C-871AC9A3810F}"/>
              </a:ext>
            </a:extLst>
          </p:cNvPr>
          <p:cNvSpPr txBox="1"/>
          <p:nvPr/>
        </p:nvSpPr>
        <p:spPr>
          <a:xfrm>
            <a:off x="8950251" y="5793926"/>
            <a:ext cx="3042828"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a:ea typeface="+mn-ea"/>
                <a:cs typeface="+mn-cs"/>
              </a:rPr>
              <a:t>*Requires sponsor adoption of Financial Education Campaigns</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a:ea typeface="+mn-ea"/>
                <a:cs typeface="+mn-cs"/>
              </a:rPr>
              <a:t>**Only for plans with Advice Access or Personal Retirement Strategy</a:t>
            </a:r>
          </a:p>
        </p:txBody>
      </p:sp>
      <p:sp>
        <p:nvSpPr>
          <p:cNvPr id="70" name="TextBox 69">
            <a:extLst>
              <a:ext uri="{FF2B5EF4-FFF2-40B4-BE49-F238E27FC236}">
                <a16:creationId xmlns:a16="http://schemas.microsoft.com/office/drawing/2014/main" id="{578875DE-EB7D-40CB-A0BC-95E5633A9DB8}"/>
              </a:ext>
            </a:extLst>
          </p:cNvPr>
          <p:cNvSpPr txBox="1"/>
          <p:nvPr/>
        </p:nvSpPr>
        <p:spPr>
          <a:xfrm>
            <a:off x="10804863" y="2708042"/>
            <a:ext cx="1273663" cy="461665"/>
          </a:xfrm>
          <a:prstGeom prst="rect">
            <a:avLst/>
          </a:prstGeom>
          <a:noFill/>
          <a:ln w="12700">
            <a:noFill/>
          </a:ln>
        </p:spPr>
        <p:txBody>
          <a:bodyPr wrap="square" lIns="45720" tIns="45720" rIns="45720" b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Left Employment – Know Your Options with Reminder*</a:t>
            </a:r>
          </a:p>
        </p:txBody>
      </p:sp>
      <p:sp>
        <p:nvSpPr>
          <p:cNvPr id="72" name="TextBox 71">
            <a:extLst>
              <a:ext uri="{FF2B5EF4-FFF2-40B4-BE49-F238E27FC236}">
                <a16:creationId xmlns:a16="http://schemas.microsoft.com/office/drawing/2014/main" id="{3847A0AD-3C34-44D5-A8CD-7AC071BAABE4}"/>
              </a:ext>
            </a:extLst>
          </p:cNvPr>
          <p:cNvSpPr txBox="1"/>
          <p:nvPr/>
        </p:nvSpPr>
        <p:spPr>
          <a:xfrm>
            <a:off x="9855287" y="2707992"/>
            <a:ext cx="884073" cy="338554"/>
          </a:xfrm>
          <a:prstGeom prst="rect">
            <a:avLst/>
          </a:prstGeom>
          <a:noFill/>
          <a:ln w="12700">
            <a:noFill/>
          </a:ln>
        </p:spPr>
        <p:txBody>
          <a:bodyPr wrap="square" lIns="45720" tIns="45720" rIns="45720" b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1:1 for a </a:t>
            </a:r>
            <a:b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b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Retirement Plan*</a:t>
            </a:r>
          </a:p>
        </p:txBody>
      </p:sp>
      <p:sp>
        <p:nvSpPr>
          <p:cNvPr id="73" name="TextBox 72">
            <a:extLst>
              <a:ext uri="{FF2B5EF4-FFF2-40B4-BE49-F238E27FC236}">
                <a16:creationId xmlns:a16="http://schemas.microsoft.com/office/drawing/2014/main" id="{6A4D39D7-F652-40B2-975B-47898B35CEB2}"/>
              </a:ext>
            </a:extLst>
          </p:cNvPr>
          <p:cNvSpPr txBox="1"/>
          <p:nvPr/>
        </p:nvSpPr>
        <p:spPr>
          <a:xfrm>
            <a:off x="806199" y="2707992"/>
            <a:ext cx="655337" cy="338554"/>
          </a:xfrm>
          <a:prstGeom prst="rect">
            <a:avLst/>
          </a:prstGeom>
          <a:noFill/>
          <a:ln w="12700">
            <a:noFill/>
          </a:ln>
        </p:spPr>
        <p:txBody>
          <a:bodyPr wrap="square" lIns="45720" tIns="45720" rIns="45720" b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Enrollment Reminder*  </a:t>
            </a:r>
          </a:p>
        </p:txBody>
      </p:sp>
      <p:sp>
        <p:nvSpPr>
          <p:cNvPr id="5" name="TextBox 4">
            <a:extLst>
              <a:ext uri="{FF2B5EF4-FFF2-40B4-BE49-F238E27FC236}">
                <a16:creationId xmlns:a16="http://schemas.microsoft.com/office/drawing/2014/main" id="{709E3ABE-E1F2-43BB-8D0A-817A2636329E}"/>
              </a:ext>
            </a:extLst>
          </p:cNvPr>
          <p:cNvSpPr txBox="1"/>
          <p:nvPr/>
        </p:nvSpPr>
        <p:spPr>
          <a:xfrm>
            <a:off x="8216559" y="6166615"/>
            <a:ext cx="3776520" cy="21544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a:ea typeface="+mn-ea"/>
                <a:cs typeface="+mn-cs"/>
              </a:rPr>
              <a:t>Emails require Financial Education permissions by participant or plan sponsor default</a:t>
            </a:r>
          </a:p>
        </p:txBody>
      </p:sp>
      <p:sp>
        <p:nvSpPr>
          <p:cNvPr id="30" name="Slide Number Placeholder 4">
            <a:extLst>
              <a:ext uri="{FF2B5EF4-FFF2-40B4-BE49-F238E27FC236}">
                <a16:creationId xmlns:a16="http://schemas.microsoft.com/office/drawing/2014/main" id="{8C836BC9-0F76-D7EA-2444-66871665DAD6}"/>
              </a:ext>
            </a:extLst>
          </p:cNvPr>
          <p:cNvSpPr txBox="1">
            <a:spLocks/>
          </p:cNvSpPr>
          <p:nvPr/>
        </p:nvSpPr>
        <p:spPr>
          <a:xfrm>
            <a:off x="11512494" y="6482114"/>
            <a:ext cx="548783" cy="2286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fld id="{523A240F-EAFE-E84F-B44C-6D7A08E0E409}" type="slidenum">
              <a:rPr kumimoji="0" lang="en-US" sz="1000" b="0" i="0" u="none" strike="noStrike" kern="1200" cap="none" spc="0" normalizeH="0" baseline="0" noProof="0" smtClean="0">
                <a:ln>
                  <a:noFill/>
                </a:ln>
                <a:solidFill>
                  <a:srgbClr val="000000"/>
                </a:solidFill>
                <a:effectLst/>
                <a:uLnTx/>
                <a:uFillTx/>
                <a:latin typeface="Calibri"/>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50</a:t>
            </a:fld>
            <a:endParaRPr kumimoji="0" lang="en-US" sz="1000" b="0" i="0" u="none" strike="noStrike" kern="1200" cap="none" spc="0" normalizeH="0" baseline="0" noProof="0" dirty="0">
              <a:ln>
                <a:noFill/>
              </a:ln>
              <a:solidFill>
                <a:srgbClr val="000000"/>
              </a:solidFill>
              <a:effectLst/>
              <a:uLnTx/>
              <a:uFillTx/>
              <a:latin typeface="Calibri"/>
              <a:ea typeface="+mn-ea"/>
              <a:cs typeface="+mn-cs"/>
            </a:endParaRPr>
          </a:p>
        </p:txBody>
      </p:sp>
      <p:grpSp>
        <p:nvGrpSpPr>
          <p:cNvPr id="67" name="Group 66">
            <a:extLst>
              <a:ext uri="{FF2B5EF4-FFF2-40B4-BE49-F238E27FC236}">
                <a16:creationId xmlns:a16="http://schemas.microsoft.com/office/drawing/2014/main" id="{FB417CD8-F664-CEF8-79BD-AAD3EA2B9B31}"/>
              </a:ext>
            </a:extLst>
          </p:cNvPr>
          <p:cNvGrpSpPr/>
          <p:nvPr/>
        </p:nvGrpSpPr>
        <p:grpSpPr>
          <a:xfrm>
            <a:off x="1630694" y="1774438"/>
            <a:ext cx="162289" cy="640080"/>
            <a:chOff x="2183145" y="1490047"/>
            <a:chExt cx="162289" cy="640080"/>
          </a:xfrm>
        </p:grpSpPr>
        <p:sp>
          <p:nvSpPr>
            <p:cNvPr id="87" name="Isosceles Triangle 144">
              <a:extLst>
                <a:ext uri="{FF2B5EF4-FFF2-40B4-BE49-F238E27FC236}">
                  <a16:creationId xmlns:a16="http://schemas.microsoft.com/office/drawing/2014/main" id="{503CC8CB-DDA7-00D0-6607-5EA9D1000E5A}"/>
                </a:ext>
              </a:extLst>
            </p:cNvPr>
            <p:cNvSpPr/>
            <p:nvPr/>
          </p:nvSpPr>
          <p:spPr bwMode="auto">
            <a:xfrm rot="5400000">
              <a:off x="1991681" y="1726327"/>
              <a:ext cx="545217" cy="162288"/>
            </a:xfrm>
            <a:prstGeom prst="triangle">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mn-ea"/>
                <a:cs typeface="+mn-cs"/>
              </a:endParaRPr>
            </a:p>
          </p:txBody>
        </p:sp>
        <p:cxnSp>
          <p:nvCxnSpPr>
            <p:cNvPr id="88" name="Straight Connector 87">
              <a:extLst>
                <a:ext uri="{FF2B5EF4-FFF2-40B4-BE49-F238E27FC236}">
                  <a16:creationId xmlns:a16="http://schemas.microsoft.com/office/drawing/2014/main" id="{477D600E-22B6-D838-C2F5-3A7650CFC23F}"/>
                </a:ext>
              </a:extLst>
            </p:cNvPr>
            <p:cNvCxnSpPr>
              <a:cxnSpLocks/>
            </p:cNvCxnSpPr>
            <p:nvPr/>
          </p:nvCxnSpPr>
          <p:spPr>
            <a:xfrm>
              <a:off x="2183145" y="1490047"/>
              <a:ext cx="0" cy="6400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1" name="Group 140">
            <a:extLst>
              <a:ext uri="{FF2B5EF4-FFF2-40B4-BE49-F238E27FC236}">
                <a16:creationId xmlns:a16="http://schemas.microsoft.com/office/drawing/2014/main" id="{A0EBA6DA-567C-1A17-CF3D-FA87F5325775}"/>
              </a:ext>
            </a:extLst>
          </p:cNvPr>
          <p:cNvGrpSpPr/>
          <p:nvPr/>
        </p:nvGrpSpPr>
        <p:grpSpPr>
          <a:xfrm>
            <a:off x="3346698" y="1774438"/>
            <a:ext cx="162289" cy="640080"/>
            <a:chOff x="2183145" y="1490047"/>
            <a:chExt cx="162289" cy="640080"/>
          </a:xfrm>
        </p:grpSpPr>
        <p:sp>
          <p:nvSpPr>
            <p:cNvPr id="144" name="Isosceles Triangle 144">
              <a:extLst>
                <a:ext uri="{FF2B5EF4-FFF2-40B4-BE49-F238E27FC236}">
                  <a16:creationId xmlns:a16="http://schemas.microsoft.com/office/drawing/2014/main" id="{12E474A2-7A13-408F-88B0-5CD59BBEA0B5}"/>
                </a:ext>
              </a:extLst>
            </p:cNvPr>
            <p:cNvSpPr/>
            <p:nvPr/>
          </p:nvSpPr>
          <p:spPr bwMode="auto">
            <a:xfrm rot="5400000">
              <a:off x="1991681" y="1726327"/>
              <a:ext cx="545217" cy="162288"/>
            </a:xfrm>
            <a:prstGeom prst="triangle">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mn-ea"/>
                <a:cs typeface="+mn-cs"/>
              </a:endParaRPr>
            </a:p>
          </p:txBody>
        </p:sp>
        <p:cxnSp>
          <p:nvCxnSpPr>
            <p:cNvPr id="145" name="Straight Connector 144">
              <a:extLst>
                <a:ext uri="{FF2B5EF4-FFF2-40B4-BE49-F238E27FC236}">
                  <a16:creationId xmlns:a16="http://schemas.microsoft.com/office/drawing/2014/main" id="{768C845E-253C-3841-54CB-3BC4D61B529C}"/>
                </a:ext>
              </a:extLst>
            </p:cNvPr>
            <p:cNvCxnSpPr>
              <a:cxnSpLocks/>
            </p:cNvCxnSpPr>
            <p:nvPr/>
          </p:nvCxnSpPr>
          <p:spPr>
            <a:xfrm>
              <a:off x="2183145" y="1490047"/>
              <a:ext cx="0" cy="6400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6" name="Group 145">
            <a:extLst>
              <a:ext uri="{FF2B5EF4-FFF2-40B4-BE49-F238E27FC236}">
                <a16:creationId xmlns:a16="http://schemas.microsoft.com/office/drawing/2014/main" id="{D58F1A6C-D934-1D84-FBDF-7F8770FBC7C5}"/>
              </a:ext>
            </a:extLst>
          </p:cNvPr>
          <p:cNvGrpSpPr/>
          <p:nvPr/>
        </p:nvGrpSpPr>
        <p:grpSpPr>
          <a:xfrm>
            <a:off x="7092742" y="1765974"/>
            <a:ext cx="162289" cy="640080"/>
            <a:chOff x="2183145" y="1490047"/>
            <a:chExt cx="162289" cy="640080"/>
          </a:xfrm>
        </p:grpSpPr>
        <p:sp>
          <p:nvSpPr>
            <p:cNvPr id="147" name="Isosceles Triangle 144">
              <a:extLst>
                <a:ext uri="{FF2B5EF4-FFF2-40B4-BE49-F238E27FC236}">
                  <a16:creationId xmlns:a16="http://schemas.microsoft.com/office/drawing/2014/main" id="{BCD25DFF-B001-D7F7-A2B8-2CAE526EE8A9}"/>
                </a:ext>
              </a:extLst>
            </p:cNvPr>
            <p:cNvSpPr/>
            <p:nvPr/>
          </p:nvSpPr>
          <p:spPr bwMode="auto">
            <a:xfrm rot="5400000">
              <a:off x="1991681" y="1726327"/>
              <a:ext cx="545217" cy="162288"/>
            </a:xfrm>
            <a:prstGeom prst="triangle">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mn-ea"/>
                <a:cs typeface="+mn-cs"/>
              </a:endParaRPr>
            </a:p>
          </p:txBody>
        </p:sp>
        <p:cxnSp>
          <p:nvCxnSpPr>
            <p:cNvPr id="148" name="Straight Connector 147">
              <a:extLst>
                <a:ext uri="{FF2B5EF4-FFF2-40B4-BE49-F238E27FC236}">
                  <a16:creationId xmlns:a16="http://schemas.microsoft.com/office/drawing/2014/main" id="{889BD8AF-A0BB-4D26-C610-C0D2498E4985}"/>
                </a:ext>
              </a:extLst>
            </p:cNvPr>
            <p:cNvCxnSpPr>
              <a:cxnSpLocks/>
            </p:cNvCxnSpPr>
            <p:nvPr/>
          </p:nvCxnSpPr>
          <p:spPr>
            <a:xfrm>
              <a:off x="2183145" y="1490047"/>
              <a:ext cx="0" cy="6400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9" name="Group 148">
            <a:extLst>
              <a:ext uri="{FF2B5EF4-FFF2-40B4-BE49-F238E27FC236}">
                <a16:creationId xmlns:a16="http://schemas.microsoft.com/office/drawing/2014/main" id="{BAEE25A4-26E6-8A1A-E552-41F8BB614B0E}"/>
              </a:ext>
            </a:extLst>
          </p:cNvPr>
          <p:cNvGrpSpPr/>
          <p:nvPr/>
        </p:nvGrpSpPr>
        <p:grpSpPr>
          <a:xfrm>
            <a:off x="8798851" y="1791883"/>
            <a:ext cx="162289" cy="640080"/>
            <a:chOff x="2183145" y="1490047"/>
            <a:chExt cx="162289" cy="640080"/>
          </a:xfrm>
        </p:grpSpPr>
        <p:sp>
          <p:nvSpPr>
            <p:cNvPr id="150" name="Isosceles Triangle 144">
              <a:extLst>
                <a:ext uri="{FF2B5EF4-FFF2-40B4-BE49-F238E27FC236}">
                  <a16:creationId xmlns:a16="http://schemas.microsoft.com/office/drawing/2014/main" id="{C0AA180C-64A5-CE3E-1438-0632EA68BCA8}"/>
                </a:ext>
              </a:extLst>
            </p:cNvPr>
            <p:cNvSpPr/>
            <p:nvPr/>
          </p:nvSpPr>
          <p:spPr bwMode="auto">
            <a:xfrm rot="5400000">
              <a:off x="1991681" y="1726327"/>
              <a:ext cx="545217" cy="162288"/>
            </a:xfrm>
            <a:prstGeom prst="triangle">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mn-ea"/>
                <a:cs typeface="+mn-cs"/>
              </a:endParaRPr>
            </a:p>
          </p:txBody>
        </p:sp>
        <p:cxnSp>
          <p:nvCxnSpPr>
            <p:cNvPr id="151" name="Straight Connector 150">
              <a:extLst>
                <a:ext uri="{FF2B5EF4-FFF2-40B4-BE49-F238E27FC236}">
                  <a16:creationId xmlns:a16="http://schemas.microsoft.com/office/drawing/2014/main" id="{E8B0EDFE-353D-4710-4862-E75E557671F8}"/>
                </a:ext>
              </a:extLst>
            </p:cNvPr>
            <p:cNvCxnSpPr>
              <a:cxnSpLocks/>
            </p:cNvCxnSpPr>
            <p:nvPr/>
          </p:nvCxnSpPr>
          <p:spPr>
            <a:xfrm>
              <a:off x="2183145" y="1490047"/>
              <a:ext cx="0" cy="6400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2" name="TextBox 81">
            <a:extLst>
              <a:ext uri="{FF2B5EF4-FFF2-40B4-BE49-F238E27FC236}">
                <a16:creationId xmlns:a16="http://schemas.microsoft.com/office/drawing/2014/main" id="{C340159B-5E51-4992-B0B2-5E4C814FF9E7}"/>
              </a:ext>
            </a:extLst>
          </p:cNvPr>
          <p:cNvSpPr txBox="1"/>
          <p:nvPr/>
        </p:nvSpPr>
        <p:spPr>
          <a:xfrm>
            <a:off x="3482326" y="2695722"/>
            <a:ext cx="689755" cy="338554"/>
          </a:xfrm>
          <a:prstGeom prst="rect">
            <a:avLst/>
          </a:prstGeom>
          <a:noFill/>
          <a:ln w="12700">
            <a:noFill/>
          </a:ln>
        </p:spPr>
        <p:txBody>
          <a:bodyPr wrap="square" lIns="45720" tIns="45720" rIns="45720" b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Consolidate</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sz="800" dirty="0">
                <a:solidFill>
                  <a:srgbClr val="000000"/>
                </a:solidFill>
                <a:latin typeface="Calibri Light" panose="020F0302020204030204" pitchFamily="34" charset="0"/>
                <a:cs typeface="Calibri Light" panose="020F0302020204030204" pitchFamily="34" charset="0"/>
              </a:rPr>
              <a:t>Old 401(k)s</a:t>
            </a: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t>
            </a:r>
          </a:p>
        </p:txBody>
      </p:sp>
      <p:pic>
        <p:nvPicPr>
          <p:cNvPr id="112" name="Picture 111">
            <a:extLst>
              <a:ext uri="{FF2B5EF4-FFF2-40B4-BE49-F238E27FC236}">
                <a16:creationId xmlns:a16="http://schemas.microsoft.com/office/drawing/2014/main" id="{75AF7064-DC50-401F-92C7-C9D09A45E14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63991" y="3861257"/>
            <a:ext cx="1285922" cy="1046808"/>
          </a:xfrm>
          <a:prstGeom prst="rect">
            <a:avLst/>
          </a:prstGeom>
          <a:ln>
            <a:noFill/>
          </a:ln>
          <a:effectLst>
            <a:outerShdw blurRad="50800" dist="38100" dir="2700000" algn="tl" rotWithShape="0">
              <a:prstClr val="black">
                <a:alpha val="40000"/>
              </a:prstClr>
            </a:outerShdw>
          </a:effectLst>
        </p:spPr>
      </p:pic>
      <p:grpSp>
        <p:nvGrpSpPr>
          <p:cNvPr id="52" name="Group 51">
            <a:extLst>
              <a:ext uri="{FF2B5EF4-FFF2-40B4-BE49-F238E27FC236}">
                <a16:creationId xmlns:a16="http://schemas.microsoft.com/office/drawing/2014/main" id="{A9788B74-E2C8-DB83-2EE6-53622BDAFA7E}"/>
              </a:ext>
            </a:extLst>
          </p:cNvPr>
          <p:cNvGrpSpPr/>
          <p:nvPr/>
        </p:nvGrpSpPr>
        <p:grpSpPr>
          <a:xfrm>
            <a:off x="3919895" y="3609173"/>
            <a:ext cx="799557" cy="1564767"/>
            <a:chOff x="4310546" y="3609173"/>
            <a:chExt cx="799557" cy="1564767"/>
          </a:xfrm>
        </p:grpSpPr>
        <p:sp>
          <p:nvSpPr>
            <p:cNvPr id="137" name="Rounded Rectangle 136">
              <a:extLst>
                <a:ext uri="{FF2B5EF4-FFF2-40B4-BE49-F238E27FC236}">
                  <a16:creationId xmlns:a16="http://schemas.microsoft.com/office/drawing/2014/main" id="{F0998836-BADA-D644-F419-DB7D9EF5A08F}"/>
                </a:ext>
              </a:extLst>
            </p:cNvPr>
            <p:cNvSpPr/>
            <p:nvPr/>
          </p:nvSpPr>
          <p:spPr bwMode="auto">
            <a:xfrm>
              <a:off x="4310546" y="3609173"/>
              <a:ext cx="799557" cy="1564767"/>
            </a:xfrm>
            <a:prstGeom prst="roundRect">
              <a:avLst>
                <a:gd name="adj" fmla="val 11422"/>
              </a:avLst>
            </a:prstGeom>
            <a:solidFill>
              <a:schemeClr val="bg1">
                <a:lumMod val="85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mn-ea"/>
                <a:cs typeface="+mn-cs"/>
              </a:endParaRPr>
            </a:p>
          </p:txBody>
        </p:sp>
        <p:grpSp>
          <p:nvGrpSpPr>
            <p:cNvPr id="117" name="Group 116">
              <a:extLst>
                <a:ext uri="{FF2B5EF4-FFF2-40B4-BE49-F238E27FC236}">
                  <a16:creationId xmlns:a16="http://schemas.microsoft.com/office/drawing/2014/main" id="{BFC40501-E3D6-4B2D-9D72-EBD64BEC3487}"/>
                </a:ext>
              </a:extLst>
            </p:cNvPr>
            <p:cNvGrpSpPr/>
            <p:nvPr/>
          </p:nvGrpSpPr>
          <p:grpSpPr>
            <a:xfrm>
              <a:off x="4362569" y="3728183"/>
              <a:ext cx="710679" cy="1279179"/>
              <a:chOff x="8159870" y="3693970"/>
              <a:chExt cx="1301358" cy="2102887"/>
            </a:xfrm>
          </p:grpSpPr>
          <p:pic>
            <p:nvPicPr>
              <p:cNvPr id="118" name="object 16">
                <a:extLst>
                  <a:ext uri="{FF2B5EF4-FFF2-40B4-BE49-F238E27FC236}">
                    <a16:creationId xmlns:a16="http://schemas.microsoft.com/office/drawing/2014/main" id="{FECF1DFC-4CD2-4589-8025-C3F251D234E6}"/>
                  </a:ext>
                </a:extLst>
              </p:cNvPr>
              <p:cNvPicPr/>
              <p:nvPr/>
            </p:nvPicPr>
            <p:blipFill>
              <a:blip r:embed="rId4" cstate="screen">
                <a:extLst>
                  <a:ext uri="{28A0092B-C50C-407E-A947-70E740481C1C}">
                    <a14:useLocalDpi xmlns:a14="http://schemas.microsoft.com/office/drawing/2010/main"/>
                  </a:ext>
                </a:extLst>
              </a:blip>
              <a:stretch>
                <a:fillRect/>
              </a:stretch>
            </p:blipFill>
            <p:spPr>
              <a:xfrm>
                <a:off x="8159870" y="3693970"/>
                <a:ext cx="1301358" cy="2102887"/>
              </a:xfrm>
              <a:prstGeom prst="rect">
                <a:avLst/>
              </a:prstGeom>
              <a:ln w="12700">
                <a:solidFill>
                  <a:schemeClr val="tx2"/>
                </a:solidFill>
              </a:ln>
            </p:spPr>
          </p:pic>
          <p:sp>
            <p:nvSpPr>
              <p:cNvPr id="119" name="Rectangle 118">
                <a:extLst>
                  <a:ext uri="{FF2B5EF4-FFF2-40B4-BE49-F238E27FC236}">
                    <a16:creationId xmlns:a16="http://schemas.microsoft.com/office/drawing/2014/main" id="{80AB283D-730B-43A1-B26D-01C16737396E}"/>
                  </a:ext>
                </a:extLst>
              </p:cNvPr>
              <p:cNvSpPr/>
              <p:nvPr/>
            </p:nvSpPr>
            <p:spPr bwMode="auto">
              <a:xfrm>
                <a:off x="8212282" y="5070764"/>
                <a:ext cx="765463" cy="72736"/>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grpSp>
      </p:grpSp>
      <p:sp>
        <p:nvSpPr>
          <p:cNvPr id="108" name="TextBox 107">
            <a:extLst>
              <a:ext uri="{FF2B5EF4-FFF2-40B4-BE49-F238E27FC236}">
                <a16:creationId xmlns:a16="http://schemas.microsoft.com/office/drawing/2014/main" id="{777C8896-48FB-473D-987C-E81E67901445}"/>
              </a:ext>
            </a:extLst>
          </p:cNvPr>
          <p:cNvSpPr txBox="1"/>
          <p:nvPr/>
        </p:nvSpPr>
        <p:spPr>
          <a:xfrm>
            <a:off x="5068651" y="2694041"/>
            <a:ext cx="912432" cy="338554"/>
          </a:xfrm>
          <a:prstGeom prst="rect">
            <a:avLst/>
          </a:prstGeom>
          <a:noFill/>
        </p:spPr>
        <p:txBody>
          <a:bodyPr wrap="square" lIns="45720" r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Saving Below Match or At Match &lt;10%</a:t>
            </a:r>
          </a:p>
        </p:txBody>
      </p:sp>
      <p:pic>
        <p:nvPicPr>
          <p:cNvPr id="110" name="Picture 109">
            <a:extLst>
              <a:ext uri="{FF2B5EF4-FFF2-40B4-BE49-F238E27FC236}">
                <a16:creationId xmlns:a16="http://schemas.microsoft.com/office/drawing/2014/main" id="{AA609EB4-9B07-46B7-B67A-EBE73FA1604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894138" y="3727872"/>
            <a:ext cx="891384" cy="1144333"/>
          </a:xfrm>
          <a:prstGeom prst="rect">
            <a:avLst/>
          </a:prstGeom>
          <a:ln>
            <a:noFill/>
          </a:ln>
          <a:effectLst>
            <a:outerShdw blurRad="50800" dist="38100" dir="2700000" algn="tl" rotWithShape="0">
              <a:prstClr val="black">
                <a:alpha val="40000"/>
              </a:prstClr>
            </a:outerShdw>
          </a:effectLst>
        </p:spPr>
      </p:pic>
      <p:pic>
        <p:nvPicPr>
          <p:cNvPr id="20" name="Picture 19">
            <a:extLst>
              <a:ext uri="{FF2B5EF4-FFF2-40B4-BE49-F238E27FC236}">
                <a16:creationId xmlns:a16="http://schemas.microsoft.com/office/drawing/2014/main" id="{A6DC00D9-315B-4104-B78A-F9561B0BBD9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731084" y="2459963"/>
            <a:ext cx="284492" cy="284492"/>
          </a:xfrm>
          <a:prstGeom prst="rect">
            <a:avLst/>
          </a:prstGeom>
        </p:spPr>
      </p:pic>
      <p:pic>
        <p:nvPicPr>
          <p:cNvPr id="23" name="Picture 22">
            <a:extLst>
              <a:ext uri="{FF2B5EF4-FFF2-40B4-BE49-F238E27FC236}">
                <a16:creationId xmlns:a16="http://schemas.microsoft.com/office/drawing/2014/main" id="{99C6E73A-F3C8-479C-B286-5DAEDF412A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54866" y="3076898"/>
            <a:ext cx="285164" cy="285164"/>
          </a:xfrm>
          <a:prstGeom prst="rect">
            <a:avLst/>
          </a:prstGeom>
        </p:spPr>
      </p:pic>
      <p:pic>
        <p:nvPicPr>
          <p:cNvPr id="142" name="Picture 141">
            <a:extLst>
              <a:ext uri="{FF2B5EF4-FFF2-40B4-BE49-F238E27FC236}">
                <a16:creationId xmlns:a16="http://schemas.microsoft.com/office/drawing/2014/main" id="{C07C4B78-D1D3-4EB8-8C8F-EE86B65A040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356112" y="5776074"/>
            <a:ext cx="240683" cy="240683"/>
          </a:xfrm>
          <a:prstGeom prst="rect">
            <a:avLst/>
          </a:prstGeom>
        </p:spPr>
      </p:pic>
      <p:sp>
        <p:nvSpPr>
          <p:cNvPr id="25" name="TextBox 24">
            <a:extLst>
              <a:ext uri="{FF2B5EF4-FFF2-40B4-BE49-F238E27FC236}">
                <a16:creationId xmlns:a16="http://schemas.microsoft.com/office/drawing/2014/main" id="{7B1E2601-46CA-4C96-A2AB-A5B02A74AF40}"/>
              </a:ext>
            </a:extLst>
          </p:cNvPr>
          <p:cNvSpPr txBox="1"/>
          <p:nvPr/>
        </p:nvSpPr>
        <p:spPr>
          <a:xfrm>
            <a:off x="3534032" y="5793926"/>
            <a:ext cx="1621141" cy="338554"/>
          </a:xfrm>
          <a:prstGeom prst="rect">
            <a:avLst/>
          </a:prstGeom>
          <a:noFill/>
        </p:spPr>
        <p:txBody>
          <a:bodyPr wrap="square" rtlCol="0">
            <a:spAutoFit/>
          </a:bodyPr>
          <a:lstStyle/>
          <a:p>
            <a:r>
              <a:rPr lang="en-US" sz="800" dirty="0">
                <a:latin typeface="Calibri Light" panose="020F0302020204030204" pitchFamily="34" charset="0"/>
                <a:cs typeface="Calibri Light" panose="020F0302020204030204" pitchFamily="34" charset="0"/>
              </a:rPr>
              <a:t>Mobile Push Notifications</a:t>
            </a:r>
            <a:br>
              <a:rPr lang="en-US" sz="800" dirty="0">
                <a:latin typeface="Calibri Light" panose="020F0302020204030204" pitchFamily="34" charset="0"/>
                <a:cs typeface="Calibri Light" panose="020F0302020204030204" pitchFamily="34" charset="0"/>
              </a:rPr>
            </a:br>
            <a:r>
              <a:rPr lang="en-US" sz="800" dirty="0">
                <a:latin typeface="Calibri Light" panose="020F0302020204030204" pitchFamily="34" charset="0"/>
                <a:cs typeface="Calibri Light" panose="020F0302020204030204" pitchFamily="34" charset="0"/>
              </a:rPr>
              <a:t>(preference based)</a:t>
            </a:r>
          </a:p>
        </p:txBody>
      </p:sp>
      <p:pic>
        <p:nvPicPr>
          <p:cNvPr id="143" name="Picture 142">
            <a:extLst>
              <a:ext uri="{FF2B5EF4-FFF2-40B4-BE49-F238E27FC236}">
                <a16:creationId xmlns:a16="http://schemas.microsoft.com/office/drawing/2014/main" id="{3D94556F-48C5-4E25-82C8-E46B481468A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827299" y="5813815"/>
            <a:ext cx="189915" cy="189915"/>
          </a:xfrm>
          <a:prstGeom prst="rect">
            <a:avLst/>
          </a:prstGeom>
        </p:spPr>
      </p:pic>
      <p:sp>
        <p:nvSpPr>
          <p:cNvPr id="152" name="TextBox 151">
            <a:extLst>
              <a:ext uri="{FF2B5EF4-FFF2-40B4-BE49-F238E27FC236}">
                <a16:creationId xmlns:a16="http://schemas.microsoft.com/office/drawing/2014/main" id="{1871F76E-5BC2-4397-9A28-78B30C61173D}"/>
              </a:ext>
            </a:extLst>
          </p:cNvPr>
          <p:cNvSpPr txBox="1"/>
          <p:nvPr/>
        </p:nvSpPr>
        <p:spPr>
          <a:xfrm>
            <a:off x="5017214" y="5805096"/>
            <a:ext cx="1621141" cy="215444"/>
          </a:xfrm>
          <a:prstGeom prst="rect">
            <a:avLst/>
          </a:prstGeom>
          <a:noFill/>
        </p:spPr>
        <p:txBody>
          <a:bodyPr wrap="square" rtlCol="0">
            <a:spAutoFit/>
          </a:bodyPr>
          <a:lstStyle/>
          <a:p>
            <a:r>
              <a:rPr lang="en-US" sz="800" dirty="0">
                <a:latin typeface="Calibri Light" panose="020F0302020204030204" pitchFamily="34" charset="0"/>
                <a:cs typeface="Calibri Light" panose="020F0302020204030204" pitchFamily="34" charset="0"/>
              </a:rPr>
              <a:t>Inbound/outbound call</a:t>
            </a:r>
          </a:p>
        </p:txBody>
      </p:sp>
      <p:pic>
        <p:nvPicPr>
          <p:cNvPr id="153" name="Picture 152">
            <a:extLst>
              <a:ext uri="{FF2B5EF4-FFF2-40B4-BE49-F238E27FC236}">
                <a16:creationId xmlns:a16="http://schemas.microsoft.com/office/drawing/2014/main" id="{471A24B4-FDD5-4FB3-A959-08BCFB26439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454868" y="2457076"/>
            <a:ext cx="284492" cy="284492"/>
          </a:xfrm>
          <a:prstGeom prst="rect">
            <a:avLst/>
          </a:prstGeom>
        </p:spPr>
      </p:pic>
      <p:pic>
        <p:nvPicPr>
          <p:cNvPr id="154" name="Picture 153">
            <a:extLst>
              <a:ext uri="{FF2B5EF4-FFF2-40B4-BE49-F238E27FC236}">
                <a16:creationId xmlns:a16="http://schemas.microsoft.com/office/drawing/2014/main" id="{24ED034A-219F-4F15-A241-74163BACEDB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80432" y="2455455"/>
            <a:ext cx="284492" cy="284492"/>
          </a:xfrm>
          <a:prstGeom prst="rect">
            <a:avLst/>
          </a:prstGeom>
        </p:spPr>
      </p:pic>
      <p:pic>
        <p:nvPicPr>
          <p:cNvPr id="28" name="Picture 27">
            <a:extLst>
              <a:ext uri="{FF2B5EF4-FFF2-40B4-BE49-F238E27FC236}">
                <a16:creationId xmlns:a16="http://schemas.microsoft.com/office/drawing/2014/main" id="{627B2DD7-48F8-4A16-8C67-9788D312091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37863" y="2424552"/>
            <a:ext cx="301091" cy="301091"/>
          </a:xfrm>
          <a:prstGeom prst="rect">
            <a:avLst/>
          </a:prstGeom>
        </p:spPr>
      </p:pic>
      <p:sp>
        <p:nvSpPr>
          <p:cNvPr id="165" name="TextBox 164">
            <a:extLst>
              <a:ext uri="{FF2B5EF4-FFF2-40B4-BE49-F238E27FC236}">
                <a16:creationId xmlns:a16="http://schemas.microsoft.com/office/drawing/2014/main" id="{1EA34973-0209-45A9-9014-2A3F7CE60551}"/>
              </a:ext>
            </a:extLst>
          </p:cNvPr>
          <p:cNvSpPr txBox="1"/>
          <p:nvPr/>
        </p:nvSpPr>
        <p:spPr>
          <a:xfrm>
            <a:off x="500263" y="5768364"/>
            <a:ext cx="1305800" cy="338554"/>
          </a:xfrm>
          <a:prstGeom prst="rect">
            <a:avLst/>
          </a:prstGeom>
          <a:noFill/>
        </p:spPr>
        <p:txBody>
          <a:bodyPr wrap="square" rtlCol="0">
            <a:spAutoFit/>
          </a:bodyPr>
          <a:lstStyle/>
          <a:p>
            <a:r>
              <a:rPr lang="en-US" sz="800" dirty="0">
                <a:latin typeface="Calibri Light" panose="020F0302020204030204" pitchFamily="34" charset="0"/>
                <a:cs typeface="Calibri Light" panose="020F0302020204030204" pitchFamily="34" charset="0"/>
              </a:rPr>
              <a:t>Benefits Online Web/Mobile Message</a:t>
            </a:r>
          </a:p>
        </p:txBody>
      </p:sp>
      <p:pic>
        <p:nvPicPr>
          <p:cNvPr id="167" name="Picture 166">
            <a:extLst>
              <a:ext uri="{FF2B5EF4-FFF2-40B4-BE49-F238E27FC236}">
                <a16:creationId xmlns:a16="http://schemas.microsoft.com/office/drawing/2014/main" id="{15ECF65E-10FE-4FA2-B80E-B88B62580D78}"/>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744714" y="2448407"/>
            <a:ext cx="356588" cy="356588"/>
          </a:xfrm>
          <a:prstGeom prst="rect">
            <a:avLst/>
          </a:prstGeom>
        </p:spPr>
      </p:pic>
      <p:pic>
        <p:nvPicPr>
          <p:cNvPr id="168" name="Picture 167">
            <a:extLst>
              <a:ext uri="{FF2B5EF4-FFF2-40B4-BE49-F238E27FC236}">
                <a16:creationId xmlns:a16="http://schemas.microsoft.com/office/drawing/2014/main" id="{74E75B4D-4FBC-4598-B623-5C4EB5DE9ABE}"/>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520622" y="2465709"/>
            <a:ext cx="356588" cy="356588"/>
          </a:xfrm>
          <a:prstGeom prst="rect">
            <a:avLst/>
          </a:prstGeom>
        </p:spPr>
      </p:pic>
      <p:pic>
        <p:nvPicPr>
          <p:cNvPr id="171" name="Picture 170">
            <a:extLst>
              <a:ext uri="{FF2B5EF4-FFF2-40B4-BE49-F238E27FC236}">
                <a16:creationId xmlns:a16="http://schemas.microsoft.com/office/drawing/2014/main" id="{C76BA5EF-AB01-4F6E-94C1-D0FCBE99DE4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230659" y="2448367"/>
            <a:ext cx="356588" cy="356588"/>
          </a:xfrm>
          <a:prstGeom prst="rect">
            <a:avLst/>
          </a:prstGeom>
        </p:spPr>
      </p:pic>
      <p:pic>
        <p:nvPicPr>
          <p:cNvPr id="172" name="Picture 171">
            <a:extLst>
              <a:ext uri="{FF2B5EF4-FFF2-40B4-BE49-F238E27FC236}">
                <a16:creationId xmlns:a16="http://schemas.microsoft.com/office/drawing/2014/main" id="{A031B509-1B81-4B5C-BFCD-A61308A1946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0130991" y="2454560"/>
            <a:ext cx="356588" cy="356588"/>
          </a:xfrm>
          <a:prstGeom prst="rect">
            <a:avLst/>
          </a:prstGeom>
        </p:spPr>
      </p:pic>
      <p:pic>
        <p:nvPicPr>
          <p:cNvPr id="174" name="Picture 173">
            <a:extLst>
              <a:ext uri="{FF2B5EF4-FFF2-40B4-BE49-F238E27FC236}">
                <a16:creationId xmlns:a16="http://schemas.microsoft.com/office/drawing/2014/main" id="{7F1A7099-671F-4F7A-8FDB-7ABB022369A6}"/>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668113" y="5750767"/>
            <a:ext cx="215444" cy="240683"/>
          </a:xfrm>
          <a:prstGeom prst="rect">
            <a:avLst/>
          </a:prstGeom>
        </p:spPr>
      </p:pic>
      <p:sp>
        <p:nvSpPr>
          <p:cNvPr id="175" name="TextBox 174">
            <a:extLst>
              <a:ext uri="{FF2B5EF4-FFF2-40B4-BE49-F238E27FC236}">
                <a16:creationId xmlns:a16="http://schemas.microsoft.com/office/drawing/2014/main" id="{F5BDCED5-72A5-489E-9610-C7EB4B5B5C98}"/>
              </a:ext>
            </a:extLst>
          </p:cNvPr>
          <p:cNvSpPr txBox="1"/>
          <p:nvPr/>
        </p:nvSpPr>
        <p:spPr>
          <a:xfrm>
            <a:off x="1838351" y="5762312"/>
            <a:ext cx="1557722" cy="338554"/>
          </a:xfrm>
          <a:prstGeom prst="rect">
            <a:avLst/>
          </a:prstGeom>
          <a:noFill/>
        </p:spPr>
        <p:txBody>
          <a:bodyPr wrap="square" rtlCol="0">
            <a:spAutoFit/>
          </a:bodyPr>
          <a:lstStyle/>
          <a:p>
            <a:r>
              <a:rPr lang="en-US" sz="800" dirty="0">
                <a:latin typeface="Calibri Light" panose="020F0302020204030204" pitchFamily="34" charset="0"/>
                <a:cs typeface="Calibri Light" panose="020F0302020204030204" pitchFamily="34" charset="0"/>
              </a:rPr>
              <a:t>Email (permission based) – some emails have multiple touches</a:t>
            </a:r>
          </a:p>
        </p:txBody>
      </p:sp>
      <p:pic>
        <p:nvPicPr>
          <p:cNvPr id="34" name="Picture 33">
            <a:extLst>
              <a:ext uri="{FF2B5EF4-FFF2-40B4-BE49-F238E27FC236}">
                <a16:creationId xmlns:a16="http://schemas.microsoft.com/office/drawing/2014/main" id="{9BAD3CD6-B696-47E8-AAFA-2662A1D28889}"/>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5389" y="2454560"/>
            <a:ext cx="350395" cy="350395"/>
          </a:xfrm>
          <a:prstGeom prst="rect">
            <a:avLst/>
          </a:prstGeom>
        </p:spPr>
      </p:pic>
      <p:pic>
        <p:nvPicPr>
          <p:cNvPr id="177" name="Picture 176">
            <a:extLst>
              <a:ext uri="{FF2B5EF4-FFF2-40B4-BE49-F238E27FC236}">
                <a16:creationId xmlns:a16="http://schemas.microsoft.com/office/drawing/2014/main" id="{D4DAF8E3-E1C3-4D8A-A65C-BEEF484FD6C9}"/>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644053" y="6034398"/>
            <a:ext cx="246411" cy="246411"/>
          </a:xfrm>
          <a:prstGeom prst="rect">
            <a:avLst/>
          </a:prstGeom>
        </p:spPr>
      </p:pic>
      <p:sp>
        <p:nvSpPr>
          <p:cNvPr id="178" name="TextBox 177">
            <a:extLst>
              <a:ext uri="{FF2B5EF4-FFF2-40B4-BE49-F238E27FC236}">
                <a16:creationId xmlns:a16="http://schemas.microsoft.com/office/drawing/2014/main" id="{12340F23-70BE-4556-894C-C054E2E689AE}"/>
              </a:ext>
            </a:extLst>
          </p:cNvPr>
          <p:cNvSpPr txBox="1"/>
          <p:nvPr/>
        </p:nvSpPr>
        <p:spPr>
          <a:xfrm>
            <a:off x="1820463" y="6040977"/>
            <a:ext cx="1305800" cy="215444"/>
          </a:xfrm>
          <a:prstGeom prst="rect">
            <a:avLst/>
          </a:prstGeom>
          <a:noFill/>
        </p:spPr>
        <p:txBody>
          <a:bodyPr wrap="square" rtlCol="0">
            <a:spAutoFit/>
          </a:bodyPr>
          <a:lstStyle/>
          <a:p>
            <a:r>
              <a:rPr lang="en-US" sz="800" dirty="0">
                <a:latin typeface="Calibri Light" panose="020F0302020204030204" pitchFamily="34" charset="0"/>
                <a:cs typeface="Calibri Light" panose="020F0302020204030204" pitchFamily="34" charset="0"/>
              </a:rPr>
              <a:t>Mail</a:t>
            </a:r>
          </a:p>
        </p:txBody>
      </p:sp>
      <p:pic>
        <p:nvPicPr>
          <p:cNvPr id="179" name="Picture 178">
            <a:extLst>
              <a:ext uri="{FF2B5EF4-FFF2-40B4-BE49-F238E27FC236}">
                <a16:creationId xmlns:a16="http://schemas.microsoft.com/office/drawing/2014/main" id="{A45205CE-0DCA-4227-8960-7767B96221B1}"/>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b="-1"/>
          <a:stretch/>
        </p:blipFill>
        <p:spPr>
          <a:xfrm flipH="1">
            <a:off x="418202" y="2541110"/>
            <a:ext cx="123577" cy="220262"/>
          </a:xfrm>
          <a:prstGeom prst="rect">
            <a:avLst/>
          </a:prstGeom>
          <a:solidFill>
            <a:schemeClr val="bg1"/>
          </a:solidFill>
        </p:spPr>
      </p:pic>
      <p:pic>
        <p:nvPicPr>
          <p:cNvPr id="199" name="Picture 198">
            <a:extLst>
              <a:ext uri="{FF2B5EF4-FFF2-40B4-BE49-F238E27FC236}">
                <a16:creationId xmlns:a16="http://schemas.microsoft.com/office/drawing/2014/main" id="{D8D94BC4-F7CC-4049-AC4E-34D5A0025988}"/>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632127" y="3810333"/>
            <a:ext cx="710680" cy="617103"/>
          </a:xfrm>
          <a:prstGeom prst="rect">
            <a:avLst/>
          </a:prstGeom>
        </p:spPr>
      </p:pic>
      <p:pic>
        <p:nvPicPr>
          <p:cNvPr id="50" name="Picture 49">
            <a:extLst>
              <a:ext uri="{FF2B5EF4-FFF2-40B4-BE49-F238E27FC236}">
                <a16:creationId xmlns:a16="http://schemas.microsoft.com/office/drawing/2014/main" id="{D391B669-E0C5-4C6A-91CF-E1F0B38E4A03}"/>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4980860" y="4255550"/>
            <a:ext cx="583451" cy="1023277"/>
          </a:xfrm>
          <a:prstGeom prst="rect">
            <a:avLst/>
          </a:prstGeom>
        </p:spPr>
      </p:pic>
      <p:pic>
        <p:nvPicPr>
          <p:cNvPr id="202" name="Picture 201">
            <a:extLst>
              <a:ext uri="{FF2B5EF4-FFF2-40B4-BE49-F238E27FC236}">
                <a16:creationId xmlns:a16="http://schemas.microsoft.com/office/drawing/2014/main" id="{99054F51-66D1-4EC9-8D63-FF8DA8B23175}"/>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879469" y="3732242"/>
            <a:ext cx="804993" cy="1144334"/>
          </a:xfrm>
          <a:prstGeom prst="rect">
            <a:avLst/>
          </a:prstGeom>
          <a:ln>
            <a:noFill/>
          </a:ln>
          <a:effectLst>
            <a:outerShdw blurRad="50800" dist="38100" dir="2700000" algn="tl" rotWithShape="0">
              <a:prstClr val="black">
                <a:alpha val="40000"/>
              </a:prstClr>
            </a:outerShdw>
          </a:effectLst>
        </p:spPr>
      </p:pic>
      <p:sp>
        <p:nvSpPr>
          <p:cNvPr id="203" name="TextBox 202">
            <a:extLst>
              <a:ext uri="{FF2B5EF4-FFF2-40B4-BE49-F238E27FC236}">
                <a16:creationId xmlns:a16="http://schemas.microsoft.com/office/drawing/2014/main" id="{46E026EE-1E4C-4200-AD17-9B4A35004383}"/>
              </a:ext>
            </a:extLst>
          </p:cNvPr>
          <p:cNvSpPr txBox="1"/>
          <p:nvPr/>
        </p:nvSpPr>
        <p:spPr>
          <a:xfrm>
            <a:off x="22668" y="5376331"/>
            <a:ext cx="3143053" cy="21544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pic>
        <p:nvPicPr>
          <p:cNvPr id="205" name="Picture 204">
            <a:extLst>
              <a:ext uri="{FF2B5EF4-FFF2-40B4-BE49-F238E27FC236}">
                <a16:creationId xmlns:a16="http://schemas.microsoft.com/office/drawing/2014/main" id="{42176D04-1FEA-4EC6-ACE7-D8B9B6914841}"/>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496534" y="3811153"/>
            <a:ext cx="784365" cy="1016544"/>
          </a:xfrm>
          <a:prstGeom prst="rect">
            <a:avLst/>
          </a:prstGeom>
          <a:ln>
            <a:noFill/>
          </a:ln>
          <a:effectLst>
            <a:outerShdw blurRad="50800" dist="38100" dir="2700000" algn="tl" rotWithShape="0">
              <a:prstClr val="black">
                <a:alpha val="40000"/>
              </a:prstClr>
            </a:outerShdw>
          </a:effectLst>
        </p:spPr>
      </p:pic>
      <p:pic>
        <p:nvPicPr>
          <p:cNvPr id="206" name="Picture 205">
            <a:extLst>
              <a:ext uri="{FF2B5EF4-FFF2-40B4-BE49-F238E27FC236}">
                <a16:creationId xmlns:a16="http://schemas.microsoft.com/office/drawing/2014/main" id="{F6A4B876-1C9C-4B31-8AF8-43E291853288}"/>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11011263" y="3745740"/>
            <a:ext cx="804994" cy="1145108"/>
          </a:xfrm>
          <a:prstGeom prst="rect">
            <a:avLst/>
          </a:prstGeom>
          <a:ln>
            <a:noFill/>
          </a:ln>
          <a:effectLst>
            <a:outerShdw blurRad="50800" dist="38100" dir="2700000" algn="tl" rotWithShape="0">
              <a:prstClr val="black">
                <a:alpha val="40000"/>
              </a:prstClr>
            </a:outerShdw>
          </a:effectLst>
        </p:spPr>
      </p:pic>
      <p:pic>
        <p:nvPicPr>
          <p:cNvPr id="54" name="Picture 53">
            <a:extLst>
              <a:ext uri="{FF2B5EF4-FFF2-40B4-BE49-F238E27FC236}">
                <a16:creationId xmlns:a16="http://schemas.microsoft.com/office/drawing/2014/main" id="{CDAF69E3-08EC-468D-8D27-F806FF92AEA7}"/>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670234" y="4531094"/>
            <a:ext cx="965411" cy="277152"/>
          </a:xfrm>
          <a:prstGeom prst="rect">
            <a:avLst/>
          </a:prstGeom>
          <a:ln>
            <a:solidFill>
              <a:schemeClr val="bg1">
                <a:lumMod val="50000"/>
              </a:schemeClr>
            </a:solidFill>
          </a:ln>
        </p:spPr>
      </p:pic>
      <p:pic>
        <p:nvPicPr>
          <p:cNvPr id="103" name="Picture 102">
            <a:extLst>
              <a:ext uri="{FF2B5EF4-FFF2-40B4-BE49-F238E27FC236}">
                <a16:creationId xmlns:a16="http://schemas.microsoft.com/office/drawing/2014/main" id="{5C36FFED-07A8-47CD-9307-781EACBA04B1}"/>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57007" y="2393241"/>
            <a:ext cx="350395" cy="350395"/>
          </a:xfrm>
          <a:prstGeom prst="rect">
            <a:avLst/>
          </a:prstGeom>
        </p:spPr>
      </p:pic>
      <p:pic>
        <p:nvPicPr>
          <p:cNvPr id="31" name="Picture 30">
            <a:extLst>
              <a:ext uri="{FF2B5EF4-FFF2-40B4-BE49-F238E27FC236}">
                <a16:creationId xmlns:a16="http://schemas.microsoft.com/office/drawing/2014/main" id="{174FF179-8455-44AA-9CC0-050FC24B1F36}"/>
              </a:ext>
            </a:extLst>
          </p:cNvPr>
          <p:cNvPicPr>
            <a:picLocks noChangeAspect="1"/>
          </p:cNvPicPr>
          <p:nvPr/>
        </p:nvPicPr>
        <p:blipFill rotWithShape="1">
          <a:blip r:embed="rId22" cstate="screen">
            <a:extLst>
              <a:ext uri="{28A0092B-C50C-407E-A947-70E740481C1C}">
                <a14:useLocalDpi xmlns:a14="http://schemas.microsoft.com/office/drawing/2010/main"/>
              </a:ext>
            </a:extLst>
          </a:blip>
          <a:srcRect/>
          <a:stretch/>
        </p:blipFill>
        <p:spPr>
          <a:xfrm>
            <a:off x="1073634" y="2532049"/>
            <a:ext cx="320530" cy="192024"/>
          </a:xfrm>
          <a:prstGeom prst="rect">
            <a:avLst/>
          </a:prstGeom>
          <a:solidFill>
            <a:schemeClr val="bg1"/>
          </a:solidFill>
        </p:spPr>
      </p:pic>
      <p:pic>
        <p:nvPicPr>
          <p:cNvPr id="104" name="Picture 103">
            <a:extLst>
              <a:ext uri="{FF2B5EF4-FFF2-40B4-BE49-F238E27FC236}">
                <a16:creationId xmlns:a16="http://schemas.microsoft.com/office/drawing/2014/main" id="{2EAD95DB-0C31-4F66-B42B-4640677D621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939271" y="2429674"/>
            <a:ext cx="301091" cy="301091"/>
          </a:xfrm>
          <a:prstGeom prst="rect">
            <a:avLst/>
          </a:prstGeom>
        </p:spPr>
      </p:pic>
      <p:pic>
        <p:nvPicPr>
          <p:cNvPr id="105" name="Picture 104">
            <a:extLst>
              <a:ext uri="{FF2B5EF4-FFF2-40B4-BE49-F238E27FC236}">
                <a16:creationId xmlns:a16="http://schemas.microsoft.com/office/drawing/2014/main" id="{02592F90-07B9-4349-B29F-E411F4F7CCBE}"/>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b="-1"/>
          <a:stretch/>
        </p:blipFill>
        <p:spPr>
          <a:xfrm flipH="1">
            <a:off x="2919610" y="2546232"/>
            <a:ext cx="123577" cy="220262"/>
          </a:xfrm>
          <a:prstGeom prst="rect">
            <a:avLst/>
          </a:prstGeom>
          <a:solidFill>
            <a:schemeClr val="bg1"/>
          </a:solidFill>
        </p:spPr>
      </p:pic>
      <p:pic>
        <p:nvPicPr>
          <p:cNvPr id="106" name="Picture 105">
            <a:extLst>
              <a:ext uri="{FF2B5EF4-FFF2-40B4-BE49-F238E27FC236}">
                <a16:creationId xmlns:a16="http://schemas.microsoft.com/office/drawing/2014/main" id="{459D54D8-1E40-44EA-8DE2-761E44EC35B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579249" y="2416772"/>
            <a:ext cx="301091" cy="301091"/>
          </a:xfrm>
          <a:prstGeom prst="rect">
            <a:avLst/>
          </a:prstGeom>
        </p:spPr>
      </p:pic>
      <p:pic>
        <p:nvPicPr>
          <p:cNvPr id="107" name="Picture 106">
            <a:extLst>
              <a:ext uri="{FF2B5EF4-FFF2-40B4-BE49-F238E27FC236}">
                <a16:creationId xmlns:a16="http://schemas.microsoft.com/office/drawing/2014/main" id="{1FCBAF31-6071-4DD1-BFC2-6AFC4856A43D}"/>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b="-1"/>
          <a:stretch/>
        </p:blipFill>
        <p:spPr>
          <a:xfrm flipH="1">
            <a:off x="3559588" y="2533330"/>
            <a:ext cx="123577" cy="220262"/>
          </a:xfrm>
          <a:prstGeom prst="rect">
            <a:avLst/>
          </a:prstGeom>
          <a:solidFill>
            <a:schemeClr val="bg1"/>
          </a:solidFill>
        </p:spPr>
      </p:pic>
      <p:pic>
        <p:nvPicPr>
          <p:cNvPr id="109" name="Picture 108">
            <a:extLst>
              <a:ext uri="{FF2B5EF4-FFF2-40B4-BE49-F238E27FC236}">
                <a16:creationId xmlns:a16="http://schemas.microsoft.com/office/drawing/2014/main" id="{A7DF6286-8883-4B84-9998-DB8F2DF21F0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655985" y="2411462"/>
            <a:ext cx="301091" cy="301091"/>
          </a:xfrm>
          <a:prstGeom prst="rect">
            <a:avLst/>
          </a:prstGeom>
        </p:spPr>
      </p:pic>
      <p:pic>
        <p:nvPicPr>
          <p:cNvPr id="114" name="Picture 113">
            <a:extLst>
              <a:ext uri="{FF2B5EF4-FFF2-40B4-BE49-F238E27FC236}">
                <a16:creationId xmlns:a16="http://schemas.microsoft.com/office/drawing/2014/main" id="{846B6049-66E1-4081-9DAC-02B57E257CD5}"/>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b="-1"/>
          <a:stretch/>
        </p:blipFill>
        <p:spPr>
          <a:xfrm flipH="1">
            <a:off x="4634913" y="2540271"/>
            <a:ext cx="123577" cy="220262"/>
          </a:xfrm>
          <a:prstGeom prst="rect">
            <a:avLst/>
          </a:prstGeom>
          <a:solidFill>
            <a:schemeClr val="bg1"/>
          </a:solidFill>
        </p:spPr>
      </p:pic>
      <p:pic>
        <p:nvPicPr>
          <p:cNvPr id="115" name="Picture 114">
            <a:extLst>
              <a:ext uri="{FF2B5EF4-FFF2-40B4-BE49-F238E27FC236}">
                <a16:creationId xmlns:a16="http://schemas.microsoft.com/office/drawing/2014/main" id="{8D448249-5923-45EB-9346-ADFA6C11119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431359" y="2416772"/>
            <a:ext cx="301091" cy="301091"/>
          </a:xfrm>
          <a:prstGeom prst="rect">
            <a:avLst/>
          </a:prstGeom>
        </p:spPr>
      </p:pic>
      <p:pic>
        <p:nvPicPr>
          <p:cNvPr id="116" name="Picture 115">
            <a:extLst>
              <a:ext uri="{FF2B5EF4-FFF2-40B4-BE49-F238E27FC236}">
                <a16:creationId xmlns:a16="http://schemas.microsoft.com/office/drawing/2014/main" id="{4BF45350-32E8-4A6A-A1FD-88C2918D733F}"/>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b="-1"/>
          <a:stretch/>
        </p:blipFill>
        <p:spPr>
          <a:xfrm flipH="1">
            <a:off x="6411698" y="2533330"/>
            <a:ext cx="123577" cy="220262"/>
          </a:xfrm>
          <a:prstGeom prst="rect">
            <a:avLst/>
          </a:prstGeom>
          <a:solidFill>
            <a:schemeClr val="bg1"/>
          </a:solidFill>
        </p:spPr>
      </p:pic>
      <p:pic>
        <p:nvPicPr>
          <p:cNvPr id="120" name="Picture 119">
            <a:extLst>
              <a:ext uri="{FF2B5EF4-FFF2-40B4-BE49-F238E27FC236}">
                <a16:creationId xmlns:a16="http://schemas.microsoft.com/office/drawing/2014/main" id="{3D348CDE-EA59-4BEC-9E20-043F4290096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272654" y="2437181"/>
            <a:ext cx="301091" cy="301091"/>
          </a:xfrm>
          <a:prstGeom prst="rect">
            <a:avLst/>
          </a:prstGeom>
        </p:spPr>
      </p:pic>
      <p:pic>
        <p:nvPicPr>
          <p:cNvPr id="121" name="Picture 120">
            <a:extLst>
              <a:ext uri="{FF2B5EF4-FFF2-40B4-BE49-F238E27FC236}">
                <a16:creationId xmlns:a16="http://schemas.microsoft.com/office/drawing/2014/main" id="{E9547EEE-1975-49A4-978E-920A0343D127}"/>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b="-1"/>
          <a:stretch/>
        </p:blipFill>
        <p:spPr>
          <a:xfrm flipH="1">
            <a:off x="7252993" y="2553739"/>
            <a:ext cx="123577" cy="220262"/>
          </a:xfrm>
          <a:prstGeom prst="rect">
            <a:avLst/>
          </a:prstGeom>
          <a:solidFill>
            <a:schemeClr val="bg1"/>
          </a:solidFill>
        </p:spPr>
      </p:pic>
      <p:pic>
        <p:nvPicPr>
          <p:cNvPr id="122" name="Picture 121">
            <a:extLst>
              <a:ext uri="{FF2B5EF4-FFF2-40B4-BE49-F238E27FC236}">
                <a16:creationId xmlns:a16="http://schemas.microsoft.com/office/drawing/2014/main" id="{A28850B1-A9D7-428A-A36A-36E45EFAA34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206274" y="2420980"/>
            <a:ext cx="301091" cy="301091"/>
          </a:xfrm>
          <a:prstGeom prst="rect">
            <a:avLst/>
          </a:prstGeom>
        </p:spPr>
      </p:pic>
      <p:pic>
        <p:nvPicPr>
          <p:cNvPr id="123" name="Picture 122">
            <a:extLst>
              <a:ext uri="{FF2B5EF4-FFF2-40B4-BE49-F238E27FC236}">
                <a16:creationId xmlns:a16="http://schemas.microsoft.com/office/drawing/2014/main" id="{409F9ACA-F555-44E1-9D9D-013D512E86F8}"/>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b="-1"/>
          <a:stretch/>
        </p:blipFill>
        <p:spPr>
          <a:xfrm flipH="1">
            <a:off x="8186613" y="2537538"/>
            <a:ext cx="123577" cy="220262"/>
          </a:xfrm>
          <a:prstGeom prst="rect">
            <a:avLst/>
          </a:prstGeom>
          <a:solidFill>
            <a:schemeClr val="bg1"/>
          </a:solidFill>
        </p:spPr>
      </p:pic>
      <p:pic>
        <p:nvPicPr>
          <p:cNvPr id="124" name="Picture 123">
            <a:extLst>
              <a:ext uri="{FF2B5EF4-FFF2-40B4-BE49-F238E27FC236}">
                <a16:creationId xmlns:a16="http://schemas.microsoft.com/office/drawing/2014/main" id="{282066E2-F1CE-48C6-99A2-6875115EFA2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938282" y="2422627"/>
            <a:ext cx="301091" cy="301091"/>
          </a:xfrm>
          <a:prstGeom prst="rect">
            <a:avLst/>
          </a:prstGeom>
        </p:spPr>
      </p:pic>
      <p:pic>
        <p:nvPicPr>
          <p:cNvPr id="125" name="Picture 124">
            <a:extLst>
              <a:ext uri="{FF2B5EF4-FFF2-40B4-BE49-F238E27FC236}">
                <a16:creationId xmlns:a16="http://schemas.microsoft.com/office/drawing/2014/main" id="{1E258CBE-CDEB-4345-8009-A0A6B400190E}"/>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b="-1"/>
          <a:stretch/>
        </p:blipFill>
        <p:spPr>
          <a:xfrm flipH="1">
            <a:off x="8918621" y="2539185"/>
            <a:ext cx="123577" cy="220262"/>
          </a:xfrm>
          <a:prstGeom prst="rect">
            <a:avLst/>
          </a:prstGeom>
          <a:solidFill>
            <a:schemeClr val="bg1"/>
          </a:solidFill>
        </p:spPr>
      </p:pic>
      <p:pic>
        <p:nvPicPr>
          <p:cNvPr id="126" name="Picture 125">
            <a:extLst>
              <a:ext uri="{FF2B5EF4-FFF2-40B4-BE49-F238E27FC236}">
                <a16:creationId xmlns:a16="http://schemas.microsoft.com/office/drawing/2014/main" id="{4AFBF5A6-E3DF-4F3A-8ADF-2896930A054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836493" y="2442268"/>
            <a:ext cx="301091" cy="301091"/>
          </a:xfrm>
          <a:prstGeom prst="rect">
            <a:avLst/>
          </a:prstGeom>
        </p:spPr>
      </p:pic>
      <p:pic>
        <p:nvPicPr>
          <p:cNvPr id="127" name="Picture 126">
            <a:extLst>
              <a:ext uri="{FF2B5EF4-FFF2-40B4-BE49-F238E27FC236}">
                <a16:creationId xmlns:a16="http://schemas.microsoft.com/office/drawing/2014/main" id="{130B0BFD-C99E-4BC5-94A2-4CCC2DB6DDF2}"/>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b="-1"/>
          <a:stretch/>
        </p:blipFill>
        <p:spPr>
          <a:xfrm flipH="1">
            <a:off x="9816832" y="2558826"/>
            <a:ext cx="123577" cy="220262"/>
          </a:xfrm>
          <a:prstGeom prst="rect">
            <a:avLst/>
          </a:prstGeom>
          <a:solidFill>
            <a:schemeClr val="bg1"/>
          </a:solidFill>
        </p:spPr>
      </p:pic>
      <p:pic>
        <p:nvPicPr>
          <p:cNvPr id="128" name="Picture 127">
            <a:extLst>
              <a:ext uri="{FF2B5EF4-FFF2-40B4-BE49-F238E27FC236}">
                <a16:creationId xmlns:a16="http://schemas.microsoft.com/office/drawing/2014/main" id="{30920EFC-074F-469E-8F89-6B2E0B4A2CF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931898" y="2434802"/>
            <a:ext cx="301091" cy="301091"/>
          </a:xfrm>
          <a:prstGeom prst="rect">
            <a:avLst/>
          </a:prstGeom>
        </p:spPr>
      </p:pic>
      <p:pic>
        <p:nvPicPr>
          <p:cNvPr id="129" name="Picture 128">
            <a:extLst>
              <a:ext uri="{FF2B5EF4-FFF2-40B4-BE49-F238E27FC236}">
                <a16:creationId xmlns:a16="http://schemas.microsoft.com/office/drawing/2014/main" id="{3C4CC9BD-34F7-48C7-9AD7-7DF14F4B6071}"/>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b="-1"/>
          <a:stretch/>
        </p:blipFill>
        <p:spPr>
          <a:xfrm flipH="1">
            <a:off x="10912237" y="2551360"/>
            <a:ext cx="123577" cy="220262"/>
          </a:xfrm>
          <a:prstGeom prst="rect">
            <a:avLst/>
          </a:prstGeom>
          <a:solidFill>
            <a:schemeClr val="bg1"/>
          </a:solidFill>
        </p:spPr>
      </p:pic>
      <p:pic>
        <p:nvPicPr>
          <p:cNvPr id="130" name="Picture 129">
            <a:extLst>
              <a:ext uri="{FF2B5EF4-FFF2-40B4-BE49-F238E27FC236}">
                <a16:creationId xmlns:a16="http://schemas.microsoft.com/office/drawing/2014/main" id="{316FF726-D2D7-427F-82A7-8850DC6941A5}"/>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1191246" y="2403491"/>
            <a:ext cx="350395" cy="350395"/>
          </a:xfrm>
          <a:prstGeom prst="rect">
            <a:avLst/>
          </a:prstGeom>
        </p:spPr>
      </p:pic>
      <p:pic>
        <p:nvPicPr>
          <p:cNvPr id="131" name="Picture 130">
            <a:extLst>
              <a:ext uri="{FF2B5EF4-FFF2-40B4-BE49-F238E27FC236}">
                <a16:creationId xmlns:a16="http://schemas.microsoft.com/office/drawing/2014/main" id="{4B164EA9-B6C6-4D49-AE09-B894D6DB653D}"/>
              </a:ext>
            </a:extLst>
          </p:cNvPr>
          <p:cNvPicPr>
            <a:picLocks noChangeAspect="1"/>
          </p:cNvPicPr>
          <p:nvPr/>
        </p:nvPicPr>
        <p:blipFill rotWithShape="1">
          <a:blip r:embed="rId22" cstate="screen">
            <a:extLst>
              <a:ext uri="{28A0092B-C50C-407E-A947-70E740481C1C}">
                <a14:useLocalDpi xmlns:a14="http://schemas.microsoft.com/office/drawing/2010/main"/>
              </a:ext>
            </a:extLst>
          </a:blip>
          <a:srcRect/>
          <a:stretch/>
        </p:blipFill>
        <p:spPr>
          <a:xfrm>
            <a:off x="11407873" y="2542299"/>
            <a:ext cx="320530" cy="192024"/>
          </a:xfrm>
          <a:prstGeom prst="rect">
            <a:avLst/>
          </a:prstGeom>
          <a:solidFill>
            <a:schemeClr val="bg1"/>
          </a:solidFill>
        </p:spPr>
      </p:pic>
      <p:pic>
        <p:nvPicPr>
          <p:cNvPr id="132" name="Picture 131">
            <a:extLst>
              <a:ext uri="{FF2B5EF4-FFF2-40B4-BE49-F238E27FC236}">
                <a16:creationId xmlns:a16="http://schemas.microsoft.com/office/drawing/2014/main" id="{3C24241A-8959-4507-8E10-D1CA612DE128}"/>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70907" y="5736931"/>
            <a:ext cx="301091" cy="301091"/>
          </a:xfrm>
          <a:prstGeom prst="rect">
            <a:avLst/>
          </a:prstGeom>
        </p:spPr>
      </p:pic>
      <p:pic>
        <p:nvPicPr>
          <p:cNvPr id="133" name="Picture 132">
            <a:extLst>
              <a:ext uri="{FF2B5EF4-FFF2-40B4-BE49-F238E27FC236}">
                <a16:creationId xmlns:a16="http://schemas.microsoft.com/office/drawing/2014/main" id="{37AFD443-E1B3-4E39-BD20-EEAF6BCC10B2}"/>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b="-1"/>
          <a:stretch/>
        </p:blipFill>
        <p:spPr>
          <a:xfrm flipH="1">
            <a:off x="251246" y="5853489"/>
            <a:ext cx="123577" cy="220262"/>
          </a:xfrm>
          <a:prstGeom prst="rect">
            <a:avLst/>
          </a:prstGeom>
          <a:solidFill>
            <a:schemeClr val="bg1"/>
          </a:solidFill>
        </p:spPr>
      </p:pic>
      <p:sp>
        <p:nvSpPr>
          <p:cNvPr id="9" name="Title 59">
            <a:extLst>
              <a:ext uri="{FF2B5EF4-FFF2-40B4-BE49-F238E27FC236}">
                <a16:creationId xmlns:a16="http://schemas.microsoft.com/office/drawing/2014/main" id="{794870C0-9EA3-C68C-11E0-73FC8C4DC0BF}"/>
              </a:ext>
            </a:extLst>
          </p:cNvPr>
          <p:cNvSpPr txBox="1">
            <a:spLocks/>
          </p:cNvSpPr>
          <p:nvPr/>
        </p:nvSpPr>
        <p:spPr>
          <a:xfrm>
            <a:off x="457200" y="457201"/>
            <a:ext cx="6024525" cy="912520"/>
          </a:xfrm>
          <a:prstGeom prst="rect">
            <a:avLst/>
          </a:prstGeom>
        </p:spPr>
        <p:txBody>
          <a:bodyPr vert="horz" lIns="0" tIns="45720" rIns="0" bIns="45720" rtlCol="0" anchor="t">
            <a:noAutofit/>
          </a:bodyPr>
          <a:lstStyle>
            <a:lvl1pPr algn="l" defTabSz="685800" rtl="0" eaLnBrk="1" latinLnBrk="0" hangingPunct="1">
              <a:spcBef>
                <a:spcPct val="0"/>
              </a:spcBef>
              <a:buNone/>
              <a:defRPr sz="2400" b="0" kern="1200" baseline="0">
                <a:solidFill>
                  <a:schemeClr val="tx1"/>
                </a:solidFill>
                <a:latin typeface="Calibri"/>
                <a:ea typeface="+mj-ea"/>
                <a:cs typeface="Calibri"/>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401(k) next-step messaging</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Light" panose="020F0302020204030204" pitchFamily="34" charset="0"/>
                <a:ea typeface="+mj-ea"/>
                <a:cs typeface="Calibri Light" panose="020F0302020204030204" pitchFamily="34" charset="0"/>
              </a:rPr>
              <a:t>Key touch points guide individuals to next step considerations  </a:t>
            </a:r>
          </a:p>
        </p:txBody>
      </p:sp>
      <p:sp>
        <p:nvSpPr>
          <p:cNvPr id="18" name="TextBox 17">
            <a:extLst>
              <a:ext uri="{FF2B5EF4-FFF2-40B4-BE49-F238E27FC236}">
                <a16:creationId xmlns:a16="http://schemas.microsoft.com/office/drawing/2014/main" id="{8F011566-23B6-809D-3DC9-58ABE9A02672}"/>
              </a:ext>
            </a:extLst>
          </p:cNvPr>
          <p:cNvSpPr txBox="1"/>
          <p:nvPr/>
        </p:nvSpPr>
        <p:spPr>
          <a:xfrm>
            <a:off x="7620000" y="0"/>
            <a:ext cx="4572000" cy="276999"/>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DC/integrated clients only</a:t>
            </a:r>
          </a:p>
        </p:txBody>
      </p:sp>
      <p:sp>
        <p:nvSpPr>
          <p:cNvPr id="19" name="TextBox 18">
            <a:extLst>
              <a:ext uri="{FF2B5EF4-FFF2-40B4-BE49-F238E27FC236}">
                <a16:creationId xmlns:a16="http://schemas.microsoft.com/office/drawing/2014/main" id="{54B1B813-AC59-D4A5-EBB3-14DB29CF36BB}"/>
              </a:ext>
            </a:extLst>
          </p:cNvPr>
          <p:cNvSpPr txBox="1"/>
          <p:nvPr/>
        </p:nvSpPr>
        <p:spPr>
          <a:xfrm>
            <a:off x="2236732" y="3043183"/>
            <a:ext cx="1296763" cy="338554"/>
          </a:xfrm>
          <a:prstGeom prst="rect">
            <a:avLst/>
          </a:prstGeom>
          <a:noFill/>
        </p:spPr>
        <p:txBody>
          <a:bodyPr wrap="square" lIns="45720" r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Assessment Not Initiated Reminder</a:t>
            </a:r>
          </a:p>
        </p:txBody>
      </p:sp>
      <p:pic>
        <p:nvPicPr>
          <p:cNvPr id="21" name="Picture 20">
            <a:extLst>
              <a:ext uri="{FF2B5EF4-FFF2-40B4-BE49-F238E27FC236}">
                <a16:creationId xmlns:a16="http://schemas.microsoft.com/office/drawing/2014/main" id="{A68DD2A0-BB13-853D-ABCE-C4E6658DF50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275539" y="2452670"/>
            <a:ext cx="356588" cy="356588"/>
          </a:xfrm>
          <a:prstGeom prst="rect">
            <a:avLst/>
          </a:prstGeom>
        </p:spPr>
      </p:pic>
      <p:pic>
        <p:nvPicPr>
          <p:cNvPr id="32" name="Picture 31">
            <a:extLst>
              <a:ext uri="{FF2B5EF4-FFF2-40B4-BE49-F238E27FC236}">
                <a16:creationId xmlns:a16="http://schemas.microsoft.com/office/drawing/2014/main" id="{DD90EAE8-5BB3-274D-63E7-2FB584226A4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722141" y="2454530"/>
            <a:ext cx="285164" cy="285164"/>
          </a:xfrm>
          <a:prstGeom prst="rect">
            <a:avLst/>
          </a:prstGeom>
        </p:spPr>
      </p:pic>
      <p:pic>
        <p:nvPicPr>
          <p:cNvPr id="33" name="Picture 32">
            <a:extLst>
              <a:ext uri="{FF2B5EF4-FFF2-40B4-BE49-F238E27FC236}">
                <a16:creationId xmlns:a16="http://schemas.microsoft.com/office/drawing/2014/main" id="{82C88B22-68F4-6883-0778-4AFAF617B9A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110873" y="2442942"/>
            <a:ext cx="356588" cy="356588"/>
          </a:xfrm>
          <a:prstGeom prst="rect">
            <a:avLst/>
          </a:prstGeom>
        </p:spPr>
      </p:pic>
      <p:pic>
        <p:nvPicPr>
          <p:cNvPr id="37" name="Picture 36">
            <a:extLst>
              <a:ext uri="{FF2B5EF4-FFF2-40B4-BE49-F238E27FC236}">
                <a16:creationId xmlns:a16="http://schemas.microsoft.com/office/drawing/2014/main" id="{2F06FA3D-A90B-BA10-D45D-C1B9E55293E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478859" y="2416772"/>
            <a:ext cx="301091" cy="301091"/>
          </a:xfrm>
          <a:prstGeom prst="rect">
            <a:avLst/>
          </a:prstGeom>
        </p:spPr>
      </p:pic>
      <p:pic>
        <p:nvPicPr>
          <p:cNvPr id="40" name="Picture 39">
            <a:extLst>
              <a:ext uri="{FF2B5EF4-FFF2-40B4-BE49-F238E27FC236}">
                <a16:creationId xmlns:a16="http://schemas.microsoft.com/office/drawing/2014/main" id="{BE7DE2A1-B8FA-B0E3-CAF5-0DEB0B74075E}"/>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b="-1"/>
          <a:stretch/>
        </p:blipFill>
        <p:spPr>
          <a:xfrm flipH="1">
            <a:off x="5459198" y="2533330"/>
            <a:ext cx="123577" cy="220262"/>
          </a:xfrm>
          <a:prstGeom prst="rect">
            <a:avLst/>
          </a:prstGeom>
          <a:solidFill>
            <a:schemeClr val="bg1"/>
          </a:solidFill>
        </p:spPr>
      </p:pic>
      <p:sp>
        <p:nvSpPr>
          <p:cNvPr id="42" name="TextBox 41">
            <a:extLst>
              <a:ext uri="{FF2B5EF4-FFF2-40B4-BE49-F238E27FC236}">
                <a16:creationId xmlns:a16="http://schemas.microsoft.com/office/drawing/2014/main" id="{AF54B696-190E-4FFE-728C-03157B22A34E}"/>
              </a:ext>
            </a:extLst>
          </p:cNvPr>
          <p:cNvSpPr txBox="1"/>
          <p:nvPr/>
        </p:nvSpPr>
        <p:spPr>
          <a:xfrm>
            <a:off x="3855572" y="3060463"/>
            <a:ext cx="1380997" cy="338554"/>
          </a:xfrm>
          <a:prstGeom prst="rect">
            <a:avLst/>
          </a:prstGeom>
          <a:noFill/>
        </p:spPr>
        <p:txBody>
          <a:bodyPr wrap="square" lIns="45720" r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800" dirty="0">
                <a:solidFill>
                  <a:srgbClr val="000000"/>
                </a:solidFill>
                <a:latin typeface="Calibri Light" panose="020F0302020204030204" pitchFamily="34" charset="0"/>
                <a:cs typeface="Calibri Light" panose="020F0302020204030204" pitchFamily="34" charset="0"/>
              </a:rPr>
              <a:t>Personal Retirement Strategy Not in Merrill Managed**</a:t>
            </a:r>
            <a:endPar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p:txBody>
      </p:sp>
      <p:sp>
        <p:nvSpPr>
          <p:cNvPr id="45" name="TextBox 44">
            <a:extLst>
              <a:ext uri="{FF2B5EF4-FFF2-40B4-BE49-F238E27FC236}">
                <a16:creationId xmlns:a16="http://schemas.microsoft.com/office/drawing/2014/main" id="{111E556B-D553-7844-1B5A-5D71A6FEC3AE}"/>
              </a:ext>
            </a:extLst>
          </p:cNvPr>
          <p:cNvSpPr txBox="1"/>
          <p:nvPr/>
        </p:nvSpPr>
        <p:spPr>
          <a:xfrm>
            <a:off x="5544236" y="3060463"/>
            <a:ext cx="1380997" cy="338554"/>
          </a:xfrm>
          <a:prstGeom prst="rect">
            <a:avLst/>
          </a:prstGeom>
          <a:noFill/>
        </p:spPr>
        <p:txBody>
          <a:bodyPr wrap="square" lIns="45720" r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800" dirty="0">
                <a:solidFill>
                  <a:srgbClr val="000000"/>
                </a:solidFill>
                <a:latin typeface="Calibri Light" panose="020F0302020204030204" pitchFamily="34" charset="0"/>
                <a:cs typeface="Calibri Light" panose="020F0302020204030204" pitchFamily="34" charset="0"/>
              </a:rPr>
              <a:t>Personal Retirement Strategy Personalized Strategy**</a:t>
            </a:r>
            <a:endPar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p:txBody>
      </p:sp>
      <p:pic>
        <p:nvPicPr>
          <p:cNvPr id="46" name="Picture 45">
            <a:extLst>
              <a:ext uri="{FF2B5EF4-FFF2-40B4-BE49-F238E27FC236}">
                <a16:creationId xmlns:a16="http://schemas.microsoft.com/office/drawing/2014/main" id="{FBEA3395-9136-3A1F-49FB-7328982194E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301495" y="3034545"/>
            <a:ext cx="301091" cy="301091"/>
          </a:xfrm>
          <a:prstGeom prst="rect">
            <a:avLst/>
          </a:prstGeom>
        </p:spPr>
      </p:pic>
      <p:pic>
        <p:nvPicPr>
          <p:cNvPr id="47" name="Picture 46">
            <a:extLst>
              <a:ext uri="{FF2B5EF4-FFF2-40B4-BE49-F238E27FC236}">
                <a16:creationId xmlns:a16="http://schemas.microsoft.com/office/drawing/2014/main" id="{91F4F7EF-D3BC-487E-523D-05ECD93B86A0}"/>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b="-1"/>
          <a:stretch/>
        </p:blipFill>
        <p:spPr>
          <a:xfrm flipH="1">
            <a:off x="5281834" y="3151103"/>
            <a:ext cx="123577" cy="220262"/>
          </a:xfrm>
          <a:prstGeom prst="rect">
            <a:avLst/>
          </a:prstGeom>
          <a:solidFill>
            <a:schemeClr val="bg1"/>
          </a:solidFill>
        </p:spPr>
      </p:pic>
      <p:grpSp>
        <p:nvGrpSpPr>
          <p:cNvPr id="51" name="Group 50">
            <a:extLst>
              <a:ext uri="{FF2B5EF4-FFF2-40B4-BE49-F238E27FC236}">
                <a16:creationId xmlns:a16="http://schemas.microsoft.com/office/drawing/2014/main" id="{38EBF419-4562-35F1-A2E8-399F8C0BF0AB}"/>
              </a:ext>
            </a:extLst>
          </p:cNvPr>
          <p:cNvGrpSpPr/>
          <p:nvPr/>
        </p:nvGrpSpPr>
        <p:grpSpPr>
          <a:xfrm>
            <a:off x="7513043" y="3609173"/>
            <a:ext cx="871503" cy="1564767"/>
            <a:chOff x="7399766" y="3609173"/>
            <a:chExt cx="871503" cy="1564767"/>
          </a:xfrm>
        </p:grpSpPr>
        <p:sp>
          <p:nvSpPr>
            <p:cNvPr id="113" name="Rounded Rectangle 136">
              <a:extLst>
                <a:ext uri="{FF2B5EF4-FFF2-40B4-BE49-F238E27FC236}">
                  <a16:creationId xmlns:a16="http://schemas.microsoft.com/office/drawing/2014/main" id="{CCBC446F-6D31-46AA-848C-69A71EB56255}"/>
                </a:ext>
              </a:extLst>
            </p:cNvPr>
            <p:cNvSpPr/>
            <p:nvPr/>
          </p:nvSpPr>
          <p:spPr bwMode="auto">
            <a:xfrm>
              <a:off x="7399766" y="3609173"/>
              <a:ext cx="871503" cy="1564767"/>
            </a:xfrm>
            <a:prstGeom prst="roundRect">
              <a:avLst>
                <a:gd name="adj" fmla="val 11422"/>
              </a:avLst>
            </a:prstGeom>
            <a:solidFill>
              <a:schemeClr val="bg1">
                <a:lumMod val="85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111" name="Picture 110">
              <a:extLst>
                <a:ext uri="{FF2B5EF4-FFF2-40B4-BE49-F238E27FC236}">
                  <a16:creationId xmlns:a16="http://schemas.microsoft.com/office/drawing/2014/main" id="{E255CC10-CBF4-47AC-B5A4-A0A699FC597F}"/>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7466891" y="3749605"/>
              <a:ext cx="749667" cy="1322048"/>
            </a:xfrm>
            <a:prstGeom prst="rect">
              <a:avLst/>
            </a:prstGeom>
            <a:solidFill>
              <a:schemeClr val="bg2"/>
            </a:solidFill>
            <a:ln>
              <a:noFill/>
            </a:ln>
          </p:spPr>
        </p:pic>
        <p:sp>
          <p:nvSpPr>
            <p:cNvPr id="49" name="Rectangle 48">
              <a:extLst>
                <a:ext uri="{FF2B5EF4-FFF2-40B4-BE49-F238E27FC236}">
                  <a16:creationId xmlns:a16="http://schemas.microsoft.com/office/drawing/2014/main" id="{201064B2-DFC1-2EB7-F6FD-63E868258C75}"/>
                </a:ext>
              </a:extLst>
            </p:cNvPr>
            <p:cNvSpPr/>
            <p:nvPr/>
          </p:nvSpPr>
          <p:spPr bwMode="auto">
            <a:xfrm>
              <a:off x="7517977" y="4508971"/>
              <a:ext cx="418024" cy="44245"/>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grpSp>
      <p:pic>
        <p:nvPicPr>
          <p:cNvPr id="53" name="Picture 52">
            <a:extLst>
              <a:ext uri="{FF2B5EF4-FFF2-40B4-BE49-F238E27FC236}">
                <a16:creationId xmlns:a16="http://schemas.microsoft.com/office/drawing/2014/main" id="{8675FCA8-CE88-D0A6-00C1-1AB6BE7AA9D4}"/>
              </a:ext>
            </a:extLst>
          </p:cNvPr>
          <p:cNvPicPr>
            <a:picLocks noChangeAspect="1"/>
          </p:cNvPicPr>
          <p:nvPr/>
        </p:nvPicPr>
        <p:blipFill rotWithShape="1">
          <a:blip r:embed="rId24" cstate="screen">
            <a:extLst>
              <a:ext uri="{28A0092B-C50C-407E-A947-70E740481C1C}">
                <a14:useLocalDpi xmlns:a14="http://schemas.microsoft.com/office/drawing/2010/main"/>
              </a:ext>
            </a:extLst>
          </a:blip>
          <a:srcRect/>
          <a:stretch/>
        </p:blipFill>
        <p:spPr>
          <a:xfrm>
            <a:off x="2101302" y="3752138"/>
            <a:ext cx="1266767" cy="1344431"/>
          </a:xfrm>
          <a:prstGeom prst="rect">
            <a:avLst/>
          </a:prstGeom>
          <a:ln>
            <a:noFill/>
          </a:ln>
          <a:effectLst>
            <a:outerShdw blurRad="254000" algn="ctr" rotWithShape="0">
              <a:prstClr val="black">
                <a:alpha val="30000"/>
              </a:prstClr>
            </a:outerShdw>
          </a:effectLst>
        </p:spPr>
      </p:pic>
      <p:pic>
        <p:nvPicPr>
          <p:cNvPr id="3" name="Picture 2">
            <a:extLst>
              <a:ext uri="{FF2B5EF4-FFF2-40B4-BE49-F238E27FC236}">
                <a16:creationId xmlns:a16="http://schemas.microsoft.com/office/drawing/2014/main" id="{F7A1E124-5266-9C78-1073-CA45A4CDDD5E}"/>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543148" y="2465709"/>
            <a:ext cx="356588" cy="356588"/>
          </a:xfrm>
          <a:prstGeom prst="rect">
            <a:avLst/>
          </a:prstGeom>
        </p:spPr>
      </p:pic>
      <p:sp>
        <p:nvSpPr>
          <p:cNvPr id="4" name="TextBox 3">
            <a:extLst>
              <a:ext uri="{FF2B5EF4-FFF2-40B4-BE49-F238E27FC236}">
                <a16:creationId xmlns:a16="http://schemas.microsoft.com/office/drawing/2014/main" id="{A50950F4-3D08-748B-C744-EC57D820A376}"/>
              </a:ext>
            </a:extLst>
          </p:cNvPr>
          <p:cNvSpPr txBox="1"/>
          <p:nvPr/>
        </p:nvSpPr>
        <p:spPr>
          <a:xfrm>
            <a:off x="215665" y="3043183"/>
            <a:ext cx="975679" cy="338554"/>
          </a:xfrm>
          <a:prstGeom prst="rect">
            <a:avLst/>
          </a:prstGeom>
          <a:noFill/>
          <a:ln w="12700">
            <a:noFill/>
          </a:ln>
        </p:spPr>
        <p:txBody>
          <a:bodyPr wrap="square" lIns="45720" tIns="45720" rIns="45720" b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Abandoned Enrollment Follow-up  </a:t>
            </a:r>
          </a:p>
        </p:txBody>
      </p:sp>
    </p:spTree>
    <p:extLst>
      <p:ext uri="{BB962C8B-B14F-4D97-AF65-F5344CB8AC3E}">
        <p14:creationId xmlns:p14="http://schemas.microsoft.com/office/powerpoint/2010/main" val="3669152508"/>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81">
            <a:extLst>
              <a:ext uri="{FF2B5EF4-FFF2-40B4-BE49-F238E27FC236}">
                <a16:creationId xmlns:a16="http://schemas.microsoft.com/office/drawing/2014/main" id="{7F8BE78A-969A-46F1-B434-F167C841E6DE}"/>
              </a:ext>
            </a:extLst>
          </p:cNvPr>
          <p:cNvSpPr/>
          <p:nvPr/>
        </p:nvSpPr>
        <p:spPr bwMode="auto">
          <a:xfrm>
            <a:off x="0" y="3248861"/>
            <a:ext cx="12192000" cy="2466697"/>
          </a:xfrm>
          <a:prstGeom prst="rect">
            <a:avLst/>
          </a:prstGeom>
          <a:solidFill>
            <a:schemeClr val="bg2"/>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sp>
        <p:nvSpPr>
          <p:cNvPr id="8" name="TextBox 7">
            <a:extLst>
              <a:ext uri="{FF2B5EF4-FFF2-40B4-BE49-F238E27FC236}">
                <a16:creationId xmlns:a16="http://schemas.microsoft.com/office/drawing/2014/main" id="{8B65BE78-2922-228C-6DFD-05AB17AAC60C}"/>
              </a:ext>
            </a:extLst>
          </p:cNvPr>
          <p:cNvSpPr txBox="1">
            <a:spLocks/>
          </p:cNvSpPr>
          <p:nvPr/>
        </p:nvSpPr>
        <p:spPr>
          <a:xfrm>
            <a:off x="1679" y="1787391"/>
            <a:ext cx="12190321" cy="640080"/>
          </a:xfrm>
          <a:prstGeom prst="rect">
            <a:avLst/>
          </a:prstGeom>
          <a:gradFill>
            <a:gsLst>
              <a:gs pos="0">
                <a:schemeClr val="accent3"/>
              </a:gs>
              <a:gs pos="100000">
                <a:schemeClr val="accent4"/>
              </a:gs>
            </a:gsLst>
            <a:lin ang="0" scaled="0"/>
          </a:gradFill>
        </p:spPr>
        <p:txBody>
          <a:bodyPr wrap="square" lIns="36576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endParaRPr>
          </a:p>
        </p:txBody>
      </p:sp>
      <p:sp>
        <p:nvSpPr>
          <p:cNvPr id="2" name="TextBox 1">
            <a:extLst>
              <a:ext uri="{FF2B5EF4-FFF2-40B4-BE49-F238E27FC236}">
                <a16:creationId xmlns:a16="http://schemas.microsoft.com/office/drawing/2014/main" id="{4BE5BA4F-6739-41AB-9D42-9E69049D1092}"/>
              </a:ext>
            </a:extLst>
          </p:cNvPr>
          <p:cNvSpPr txBox="1"/>
          <p:nvPr/>
        </p:nvSpPr>
        <p:spPr>
          <a:xfrm>
            <a:off x="165463" y="1953277"/>
            <a:ext cx="405712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rPr>
              <a:t>Your to do’s – manage awards</a:t>
            </a:r>
          </a:p>
        </p:txBody>
      </p:sp>
      <p:sp>
        <p:nvSpPr>
          <p:cNvPr id="12" name="TextBox 11">
            <a:extLst>
              <a:ext uri="{FF2B5EF4-FFF2-40B4-BE49-F238E27FC236}">
                <a16:creationId xmlns:a16="http://schemas.microsoft.com/office/drawing/2014/main" id="{EBA99950-BB10-4A42-A543-F089FA850F7C}"/>
              </a:ext>
            </a:extLst>
          </p:cNvPr>
          <p:cNvSpPr txBox="1"/>
          <p:nvPr/>
        </p:nvSpPr>
        <p:spPr>
          <a:xfrm>
            <a:off x="4278940" y="1953277"/>
            <a:ext cx="391511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rPr>
              <a:t>Manage your account</a:t>
            </a:r>
          </a:p>
        </p:txBody>
      </p:sp>
      <p:sp>
        <p:nvSpPr>
          <p:cNvPr id="14" name="TextBox 13">
            <a:extLst>
              <a:ext uri="{FF2B5EF4-FFF2-40B4-BE49-F238E27FC236}">
                <a16:creationId xmlns:a16="http://schemas.microsoft.com/office/drawing/2014/main" id="{C7DD8904-F6A6-4A7C-89F2-C916DCD6EA76}"/>
              </a:ext>
            </a:extLst>
          </p:cNvPr>
          <p:cNvSpPr txBox="1"/>
          <p:nvPr/>
        </p:nvSpPr>
        <p:spPr>
          <a:xfrm>
            <a:off x="8194058" y="1938676"/>
            <a:ext cx="378387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rPr>
              <a:t>Take your next step</a:t>
            </a:r>
          </a:p>
        </p:txBody>
      </p:sp>
      <p:sp>
        <p:nvSpPr>
          <p:cNvPr id="35" name="TextBox 34">
            <a:extLst>
              <a:ext uri="{FF2B5EF4-FFF2-40B4-BE49-F238E27FC236}">
                <a16:creationId xmlns:a16="http://schemas.microsoft.com/office/drawing/2014/main" id="{39AB0391-52BA-4CEB-881E-40D7B2879885}"/>
              </a:ext>
            </a:extLst>
          </p:cNvPr>
          <p:cNvSpPr txBox="1"/>
          <p:nvPr/>
        </p:nvSpPr>
        <p:spPr>
          <a:xfrm>
            <a:off x="92814" y="2928313"/>
            <a:ext cx="1494765" cy="338554"/>
          </a:xfrm>
          <a:prstGeom prst="rect">
            <a:avLst/>
          </a:prstGeom>
          <a:noFill/>
        </p:spPr>
        <p:txBody>
          <a:bodyPr wrap="square" lIns="45720" r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Grant Award Notification*, Accept Awards*, Awards Outstanding*</a:t>
            </a:r>
          </a:p>
        </p:txBody>
      </p:sp>
      <p:sp>
        <p:nvSpPr>
          <p:cNvPr id="38" name="TextBox 37">
            <a:extLst>
              <a:ext uri="{FF2B5EF4-FFF2-40B4-BE49-F238E27FC236}">
                <a16:creationId xmlns:a16="http://schemas.microsoft.com/office/drawing/2014/main" id="{E64CABEA-B0A7-4280-B527-583B5C5A3143}"/>
              </a:ext>
            </a:extLst>
          </p:cNvPr>
          <p:cNvSpPr txBox="1"/>
          <p:nvPr/>
        </p:nvSpPr>
        <p:spPr>
          <a:xfrm>
            <a:off x="6583664" y="2922787"/>
            <a:ext cx="469192" cy="215444"/>
          </a:xfrm>
          <a:prstGeom prst="rect">
            <a:avLst/>
          </a:prstGeom>
          <a:noFill/>
        </p:spPr>
        <p:txBody>
          <a:bodyPr wrap="square" lIns="45720" r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No ACH</a:t>
            </a:r>
          </a:p>
        </p:txBody>
      </p:sp>
      <p:sp>
        <p:nvSpPr>
          <p:cNvPr id="48" name="TextBox 47">
            <a:extLst>
              <a:ext uri="{FF2B5EF4-FFF2-40B4-BE49-F238E27FC236}">
                <a16:creationId xmlns:a16="http://schemas.microsoft.com/office/drawing/2014/main" id="{E06A7B43-5F1B-4637-ABAA-40D9A676FF7D}"/>
              </a:ext>
            </a:extLst>
          </p:cNvPr>
          <p:cNvSpPr txBox="1"/>
          <p:nvPr/>
        </p:nvSpPr>
        <p:spPr>
          <a:xfrm>
            <a:off x="4439736" y="2928313"/>
            <a:ext cx="1043647" cy="338554"/>
          </a:xfrm>
          <a:prstGeom prst="rect">
            <a:avLst/>
          </a:prstGeom>
          <a:noFill/>
        </p:spPr>
        <p:txBody>
          <a:bodyPr wrap="square" lIns="45720" r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Tax Payment Method &amp; Certification*</a:t>
            </a:r>
          </a:p>
        </p:txBody>
      </p:sp>
      <p:sp>
        <p:nvSpPr>
          <p:cNvPr id="7" name="TextBox 6">
            <a:extLst>
              <a:ext uri="{FF2B5EF4-FFF2-40B4-BE49-F238E27FC236}">
                <a16:creationId xmlns:a16="http://schemas.microsoft.com/office/drawing/2014/main" id="{0393CEB9-E9E0-47B4-956C-871AC9A3810F}"/>
              </a:ext>
            </a:extLst>
          </p:cNvPr>
          <p:cNvSpPr txBox="1"/>
          <p:nvPr/>
        </p:nvSpPr>
        <p:spPr>
          <a:xfrm>
            <a:off x="8562802" y="5871108"/>
            <a:ext cx="3415133"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a:ea typeface="+mn-ea"/>
                <a:cs typeface="+mn-cs"/>
              </a:rPr>
              <a:t>*Emails for key transactions are initiated through your Bank of America team</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a:ea typeface="+mn-ea"/>
                <a:cs typeface="+mn-cs"/>
              </a:rPr>
              <a:t>**Requires sponsor adoption of Financial Education Campaigns</a:t>
            </a:r>
          </a:p>
        </p:txBody>
      </p:sp>
      <p:sp>
        <p:nvSpPr>
          <p:cNvPr id="70" name="TextBox 69">
            <a:extLst>
              <a:ext uri="{FF2B5EF4-FFF2-40B4-BE49-F238E27FC236}">
                <a16:creationId xmlns:a16="http://schemas.microsoft.com/office/drawing/2014/main" id="{578875DE-EB7D-40CB-A0BC-95E5633A9DB8}"/>
              </a:ext>
            </a:extLst>
          </p:cNvPr>
          <p:cNvSpPr txBox="1"/>
          <p:nvPr/>
        </p:nvSpPr>
        <p:spPr>
          <a:xfrm>
            <a:off x="10365056" y="2926747"/>
            <a:ext cx="1038680" cy="338554"/>
          </a:xfrm>
          <a:prstGeom prst="rect">
            <a:avLst/>
          </a:prstGeom>
          <a:noFill/>
          <a:ln w="12700">
            <a:noFill/>
          </a:ln>
        </p:spPr>
        <p:txBody>
          <a:bodyPr wrap="square" lIns="45720" tIns="45720" rIns="45720" b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Separated – Awards/Cash In LIIA**</a:t>
            </a:r>
          </a:p>
        </p:txBody>
      </p:sp>
      <p:sp>
        <p:nvSpPr>
          <p:cNvPr id="72" name="TextBox 71">
            <a:extLst>
              <a:ext uri="{FF2B5EF4-FFF2-40B4-BE49-F238E27FC236}">
                <a16:creationId xmlns:a16="http://schemas.microsoft.com/office/drawing/2014/main" id="{3847A0AD-3C34-44D5-A8CD-7AC071BAABE4}"/>
              </a:ext>
            </a:extLst>
          </p:cNvPr>
          <p:cNvSpPr txBox="1"/>
          <p:nvPr/>
        </p:nvSpPr>
        <p:spPr>
          <a:xfrm>
            <a:off x="8909203" y="2927084"/>
            <a:ext cx="884073" cy="338554"/>
          </a:xfrm>
          <a:prstGeom prst="rect">
            <a:avLst/>
          </a:prstGeom>
          <a:noFill/>
          <a:ln w="12700">
            <a:noFill/>
          </a:ln>
        </p:spPr>
        <p:txBody>
          <a:bodyPr wrap="square" lIns="45720" tIns="45720" rIns="45720" b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1:1 for a </a:t>
            </a:r>
            <a:b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b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Retirement Plan**</a:t>
            </a:r>
          </a:p>
        </p:txBody>
      </p:sp>
      <p:sp>
        <p:nvSpPr>
          <p:cNvPr id="30" name="Slide Number Placeholder 4">
            <a:extLst>
              <a:ext uri="{FF2B5EF4-FFF2-40B4-BE49-F238E27FC236}">
                <a16:creationId xmlns:a16="http://schemas.microsoft.com/office/drawing/2014/main" id="{8C836BC9-0F76-D7EA-2444-66871665DAD6}"/>
              </a:ext>
            </a:extLst>
          </p:cNvPr>
          <p:cNvSpPr txBox="1">
            <a:spLocks/>
          </p:cNvSpPr>
          <p:nvPr/>
        </p:nvSpPr>
        <p:spPr>
          <a:xfrm>
            <a:off x="11512494" y="6482114"/>
            <a:ext cx="548783" cy="2286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fld id="{523A240F-EAFE-E84F-B44C-6D7A08E0E409}" type="slidenum">
              <a:rPr kumimoji="0" lang="en-US" sz="1000" b="0" i="0" u="none" strike="noStrike" kern="1200" cap="none" spc="0" normalizeH="0" baseline="0" noProof="0" smtClean="0">
                <a:ln>
                  <a:noFill/>
                </a:ln>
                <a:solidFill>
                  <a:srgbClr val="000000"/>
                </a:solidFill>
                <a:effectLst/>
                <a:uLnTx/>
                <a:uFillTx/>
                <a:latin typeface="Calibri"/>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51</a:t>
            </a:fld>
            <a:endParaRPr kumimoji="0" lang="en-US" sz="1000" b="0" i="0" u="none" strike="noStrike" kern="1200" cap="none" spc="0" normalizeH="0" baseline="0" noProof="0" dirty="0">
              <a:ln>
                <a:noFill/>
              </a:ln>
              <a:solidFill>
                <a:srgbClr val="000000"/>
              </a:solidFill>
              <a:effectLst/>
              <a:uLnTx/>
              <a:uFillTx/>
              <a:latin typeface="Calibri"/>
              <a:ea typeface="+mn-ea"/>
              <a:cs typeface="+mn-cs"/>
            </a:endParaRPr>
          </a:p>
        </p:txBody>
      </p:sp>
      <p:grpSp>
        <p:nvGrpSpPr>
          <p:cNvPr id="67" name="Group 66">
            <a:extLst>
              <a:ext uri="{FF2B5EF4-FFF2-40B4-BE49-F238E27FC236}">
                <a16:creationId xmlns:a16="http://schemas.microsoft.com/office/drawing/2014/main" id="{FB417CD8-F664-CEF8-79BD-AAD3EA2B9B31}"/>
              </a:ext>
            </a:extLst>
          </p:cNvPr>
          <p:cNvGrpSpPr/>
          <p:nvPr/>
        </p:nvGrpSpPr>
        <p:grpSpPr>
          <a:xfrm>
            <a:off x="4278941" y="1774438"/>
            <a:ext cx="162289" cy="640080"/>
            <a:chOff x="2183145" y="1490047"/>
            <a:chExt cx="162289" cy="640080"/>
          </a:xfrm>
        </p:grpSpPr>
        <p:sp>
          <p:nvSpPr>
            <p:cNvPr id="87" name="Isosceles Triangle 144">
              <a:extLst>
                <a:ext uri="{FF2B5EF4-FFF2-40B4-BE49-F238E27FC236}">
                  <a16:creationId xmlns:a16="http://schemas.microsoft.com/office/drawing/2014/main" id="{503CC8CB-DDA7-00D0-6607-5EA9D1000E5A}"/>
                </a:ext>
              </a:extLst>
            </p:cNvPr>
            <p:cNvSpPr/>
            <p:nvPr/>
          </p:nvSpPr>
          <p:spPr bwMode="auto">
            <a:xfrm rot="5400000">
              <a:off x="1991681" y="1726327"/>
              <a:ext cx="545217" cy="162288"/>
            </a:xfrm>
            <a:prstGeom prst="triangle">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mn-ea"/>
                <a:cs typeface="+mn-cs"/>
              </a:endParaRPr>
            </a:p>
          </p:txBody>
        </p:sp>
        <p:cxnSp>
          <p:nvCxnSpPr>
            <p:cNvPr id="88" name="Straight Connector 87">
              <a:extLst>
                <a:ext uri="{FF2B5EF4-FFF2-40B4-BE49-F238E27FC236}">
                  <a16:creationId xmlns:a16="http://schemas.microsoft.com/office/drawing/2014/main" id="{477D600E-22B6-D838-C2F5-3A7650CFC23F}"/>
                </a:ext>
              </a:extLst>
            </p:cNvPr>
            <p:cNvCxnSpPr>
              <a:cxnSpLocks/>
            </p:cNvCxnSpPr>
            <p:nvPr/>
          </p:nvCxnSpPr>
          <p:spPr>
            <a:xfrm>
              <a:off x="2183145" y="1490047"/>
              <a:ext cx="0" cy="6400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6" name="Group 145">
            <a:extLst>
              <a:ext uri="{FF2B5EF4-FFF2-40B4-BE49-F238E27FC236}">
                <a16:creationId xmlns:a16="http://schemas.microsoft.com/office/drawing/2014/main" id="{D58F1A6C-D934-1D84-FBDF-7F8770FBC7C5}"/>
              </a:ext>
            </a:extLst>
          </p:cNvPr>
          <p:cNvGrpSpPr/>
          <p:nvPr/>
        </p:nvGrpSpPr>
        <p:grpSpPr>
          <a:xfrm>
            <a:off x="8194059" y="1774438"/>
            <a:ext cx="162289" cy="640080"/>
            <a:chOff x="2183145" y="1490047"/>
            <a:chExt cx="162289" cy="640080"/>
          </a:xfrm>
        </p:grpSpPr>
        <p:sp>
          <p:nvSpPr>
            <p:cNvPr id="147" name="Isosceles Triangle 144">
              <a:extLst>
                <a:ext uri="{FF2B5EF4-FFF2-40B4-BE49-F238E27FC236}">
                  <a16:creationId xmlns:a16="http://schemas.microsoft.com/office/drawing/2014/main" id="{BCD25DFF-B001-D7F7-A2B8-2CAE526EE8A9}"/>
                </a:ext>
              </a:extLst>
            </p:cNvPr>
            <p:cNvSpPr/>
            <p:nvPr/>
          </p:nvSpPr>
          <p:spPr bwMode="auto">
            <a:xfrm rot="5400000">
              <a:off x="1991681" y="1726327"/>
              <a:ext cx="545217" cy="162288"/>
            </a:xfrm>
            <a:prstGeom prst="triangle">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mn-ea"/>
                <a:cs typeface="+mn-cs"/>
              </a:endParaRPr>
            </a:p>
          </p:txBody>
        </p:sp>
        <p:cxnSp>
          <p:nvCxnSpPr>
            <p:cNvPr id="148" name="Straight Connector 147">
              <a:extLst>
                <a:ext uri="{FF2B5EF4-FFF2-40B4-BE49-F238E27FC236}">
                  <a16:creationId xmlns:a16="http://schemas.microsoft.com/office/drawing/2014/main" id="{889BD8AF-A0BB-4D26-C610-C0D2498E4985}"/>
                </a:ext>
              </a:extLst>
            </p:cNvPr>
            <p:cNvCxnSpPr>
              <a:cxnSpLocks/>
            </p:cNvCxnSpPr>
            <p:nvPr/>
          </p:nvCxnSpPr>
          <p:spPr>
            <a:xfrm>
              <a:off x="2183145" y="1490047"/>
              <a:ext cx="0" cy="6400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5" name="TextBox 94">
            <a:extLst>
              <a:ext uri="{FF2B5EF4-FFF2-40B4-BE49-F238E27FC236}">
                <a16:creationId xmlns:a16="http://schemas.microsoft.com/office/drawing/2014/main" id="{71F4B07C-DD2B-48AD-92AF-B7B24F9C06E8}"/>
              </a:ext>
            </a:extLst>
          </p:cNvPr>
          <p:cNvSpPr txBox="1"/>
          <p:nvPr/>
        </p:nvSpPr>
        <p:spPr>
          <a:xfrm>
            <a:off x="5689010" y="2915989"/>
            <a:ext cx="753359" cy="222242"/>
          </a:xfrm>
          <a:prstGeom prst="rect">
            <a:avLst/>
          </a:prstGeom>
          <a:noFill/>
          <a:ln w="12700">
            <a:noFill/>
          </a:ln>
        </p:spPr>
        <p:txBody>
          <a:bodyPr wrap="square" lIns="45720" tIns="45720" rIns="45720" b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Cash In LIIA**</a:t>
            </a:r>
          </a:p>
        </p:txBody>
      </p:sp>
      <p:sp>
        <p:nvSpPr>
          <p:cNvPr id="101" name="TextBox 100">
            <a:extLst>
              <a:ext uri="{FF2B5EF4-FFF2-40B4-BE49-F238E27FC236}">
                <a16:creationId xmlns:a16="http://schemas.microsoft.com/office/drawing/2014/main" id="{1D7A12D9-EC6B-47E1-A215-7179334AD0C5}"/>
              </a:ext>
            </a:extLst>
          </p:cNvPr>
          <p:cNvSpPr txBox="1"/>
          <p:nvPr/>
        </p:nvSpPr>
        <p:spPr>
          <a:xfrm>
            <a:off x="3057832" y="2928313"/>
            <a:ext cx="1038680" cy="338554"/>
          </a:xfrm>
          <a:prstGeom prst="rect">
            <a:avLst/>
          </a:prstGeom>
          <a:noFill/>
          <a:ln w="12700">
            <a:noFill/>
          </a:ln>
        </p:spPr>
        <p:txBody>
          <a:bodyPr wrap="square" lIns="45720" tIns="45720" rIns="45720" b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Lapse/Approaching Expiration**</a:t>
            </a:r>
          </a:p>
        </p:txBody>
      </p:sp>
      <p:sp>
        <p:nvSpPr>
          <p:cNvPr id="106" name="TextBox 105">
            <a:extLst>
              <a:ext uri="{FF2B5EF4-FFF2-40B4-BE49-F238E27FC236}">
                <a16:creationId xmlns:a16="http://schemas.microsoft.com/office/drawing/2014/main" id="{F6B1ED88-1F09-4F3E-9346-C4A1C17E782A}"/>
              </a:ext>
            </a:extLst>
          </p:cNvPr>
          <p:cNvSpPr txBox="1"/>
          <p:nvPr/>
        </p:nvSpPr>
        <p:spPr>
          <a:xfrm>
            <a:off x="1828168" y="2922787"/>
            <a:ext cx="879533" cy="215444"/>
          </a:xfrm>
          <a:prstGeom prst="rect">
            <a:avLst/>
          </a:prstGeom>
          <a:noFill/>
        </p:spPr>
        <p:txBody>
          <a:bodyPr wrap="square" lIns="45720" r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Open Brokerage*</a:t>
            </a:r>
          </a:p>
        </p:txBody>
      </p:sp>
      <p:pic>
        <p:nvPicPr>
          <p:cNvPr id="111" name="Picture 110">
            <a:extLst>
              <a:ext uri="{FF2B5EF4-FFF2-40B4-BE49-F238E27FC236}">
                <a16:creationId xmlns:a16="http://schemas.microsoft.com/office/drawing/2014/main" id="{6145FDFF-8FC1-4941-869D-0390491C323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91181" y="3554456"/>
            <a:ext cx="1320572" cy="927753"/>
          </a:xfrm>
          <a:prstGeom prst="rect">
            <a:avLst/>
          </a:prstGeom>
          <a:ln>
            <a:solidFill>
              <a:schemeClr val="tx2"/>
            </a:solidFill>
          </a:ln>
          <a:effectLst>
            <a:outerShdw blurRad="63500" sx="102000" sy="102000" algn="ctr" rotWithShape="0">
              <a:prstClr val="black">
                <a:alpha val="40000"/>
              </a:prstClr>
            </a:outerShdw>
          </a:effectLst>
        </p:spPr>
      </p:pic>
      <p:pic>
        <p:nvPicPr>
          <p:cNvPr id="6" name="Picture 5">
            <a:extLst>
              <a:ext uri="{FF2B5EF4-FFF2-40B4-BE49-F238E27FC236}">
                <a16:creationId xmlns:a16="http://schemas.microsoft.com/office/drawing/2014/main" id="{5FC5BDAA-AF6E-4E51-8540-365D77FE30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42132" y="3531976"/>
            <a:ext cx="850493" cy="1407932"/>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72D101C8-44D8-420E-92B0-1C36350A63D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825983" y="3436656"/>
            <a:ext cx="884073" cy="1420124"/>
          </a:xfrm>
          <a:prstGeom prst="rect">
            <a:avLst/>
          </a:prstGeom>
          <a:ln>
            <a:noFill/>
          </a:ln>
          <a:effectLst>
            <a:outerShdw blurRad="292100" dist="139700" dir="2700000" algn="tl" rotWithShape="0">
              <a:srgbClr val="333333">
                <a:alpha val="65000"/>
              </a:srgbClr>
            </a:outerShdw>
          </a:effectLst>
        </p:spPr>
      </p:pic>
      <p:pic>
        <p:nvPicPr>
          <p:cNvPr id="60" name="Picture 59">
            <a:extLst>
              <a:ext uri="{FF2B5EF4-FFF2-40B4-BE49-F238E27FC236}">
                <a16:creationId xmlns:a16="http://schemas.microsoft.com/office/drawing/2014/main" id="{701789ED-5AF3-42C9-9EBF-3AEC262A887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66311" y="5815236"/>
            <a:ext cx="189915" cy="189915"/>
          </a:xfrm>
          <a:prstGeom prst="rect">
            <a:avLst/>
          </a:prstGeom>
        </p:spPr>
      </p:pic>
      <p:sp>
        <p:nvSpPr>
          <p:cNvPr id="62" name="TextBox 61">
            <a:extLst>
              <a:ext uri="{FF2B5EF4-FFF2-40B4-BE49-F238E27FC236}">
                <a16:creationId xmlns:a16="http://schemas.microsoft.com/office/drawing/2014/main" id="{02E55D11-81EA-4D76-B4E4-9D3D8C6AFE42}"/>
              </a:ext>
            </a:extLst>
          </p:cNvPr>
          <p:cNvSpPr txBox="1"/>
          <p:nvPr/>
        </p:nvSpPr>
        <p:spPr>
          <a:xfrm>
            <a:off x="500263" y="5768364"/>
            <a:ext cx="1305800" cy="338554"/>
          </a:xfrm>
          <a:prstGeom prst="rect">
            <a:avLst/>
          </a:prstGeom>
          <a:noFill/>
        </p:spPr>
        <p:txBody>
          <a:bodyPr wrap="square" rtlCol="0">
            <a:spAutoFit/>
          </a:bodyPr>
          <a:lstStyle/>
          <a:p>
            <a:r>
              <a:rPr lang="en-US" sz="800" dirty="0">
                <a:latin typeface="Calibri Light" panose="020F0302020204030204" pitchFamily="34" charset="0"/>
                <a:cs typeface="Calibri Light" panose="020F0302020204030204" pitchFamily="34" charset="0"/>
              </a:rPr>
              <a:t>Benefits Online Web/Mobile Message</a:t>
            </a:r>
          </a:p>
        </p:txBody>
      </p:sp>
      <p:pic>
        <p:nvPicPr>
          <p:cNvPr id="63" name="Picture 62">
            <a:extLst>
              <a:ext uri="{FF2B5EF4-FFF2-40B4-BE49-F238E27FC236}">
                <a16:creationId xmlns:a16="http://schemas.microsoft.com/office/drawing/2014/main" id="{AC895172-7F49-4B70-92DE-3DB3099292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668113" y="5750767"/>
            <a:ext cx="215444" cy="240683"/>
          </a:xfrm>
          <a:prstGeom prst="rect">
            <a:avLst/>
          </a:prstGeom>
        </p:spPr>
      </p:pic>
      <p:sp>
        <p:nvSpPr>
          <p:cNvPr id="64" name="TextBox 63">
            <a:extLst>
              <a:ext uri="{FF2B5EF4-FFF2-40B4-BE49-F238E27FC236}">
                <a16:creationId xmlns:a16="http://schemas.microsoft.com/office/drawing/2014/main" id="{B55EAFA0-B66A-46F6-A328-EAA1B45FB88E}"/>
              </a:ext>
            </a:extLst>
          </p:cNvPr>
          <p:cNvSpPr txBox="1"/>
          <p:nvPr/>
        </p:nvSpPr>
        <p:spPr>
          <a:xfrm>
            <a:off x="1838351" y="5762312"/>
            <a:ext cx="1557722" cy="338554"/>
          </a:xfrm>
          <a:prstGeom prst="rect">
            <a:avLst/>
          </a:prstGeom>
          <a:noFill/>
        </p:spPr>
        <p:txBody>
          <a:bodyPr wrap="square" rtlCol="0">
            <a:spAutoFit/>
          </a:bodyPr>
          <a:lstStyle/>
          <a:p>
            <a:r>
              <a:rPr lang="en-US" sz="800" dirty="0">
                <a:latin typeface="Calibri Light" panose="020F0302020204030204" pitchFamily="34" charset="0"/>
                <a:cs typeface="Calibri Light" panose="020F0302020204030204" pitchFamily="34" charset="0"/>
              </a:rPr>
              <a:t>Email (permission based) – some emails have multiple touches</a:t>
            </a:r>
          </a:p>
        </p:txBody>
      </p:sp>
      <p:pic>
        <p:nvPicPr>
          <p:cNvPr id="65" name="Picture 64">
            <a:extLst>
              <a:ext uri="{FF2B5EF4-FFF2-40B4-BE49-F238E27FC236}">
                <a16:creationId xmlns:a16="http://schemas.microsoft.com/office/drawing/2014/main" id="{AE5D70B8-2126-4352-B650-7C6674D8B97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644053" y="6034398"/>
            <a:ext cx="246411" cy="246411"/>
          </a:xfrm>
          <a:prstGeom prst="rect">
            <a:avLst/>
          </a:prstGeom>
        </p:spPr>
      </p:pic>
      <p:sp>
        <p:nvSpPr>
          <p:cNvPr id="66" name="TextBox 65">
            <a:extLst>
              <a:ext uri="{FF2B5EF4-FFF2-40B4-BE49-F238E27FC236}">
                <a16:creationId xmlns:a16="http://schemas.microsoft.com/office/drawing/2014/main" id="{1E09B7D1-85D3-4DD1-B15F-B232CBD8A3EA}"/>
              </a:ext>
            </a:extLst>
          </p:cNvPr>
          <p:cNvSpPr txBox="1"/>
          <p:nvPr/>
        </p:nvSpPr>
        <p:spPr>
          <a:xfrm>
            <a:off x="1820463" y="6040977"/>
            <a:ext cx="1305800" cy="215444"/>
          </a:xfrm>
          <a:prstGeom prst="rect">
            <a:avLst/>
          </a:prstGeom>
          <a:noFill/>
        </p:spPr>
        <p:txBody>
          <a:bodyPr wrap="square" rtlCol="0">
            <a:spAutoFit/>
          </a:bodyPr>
          <a:lstStyle/>
          <a:p>
            <a:r>
              <a:rPr lang="en-US" sz="800" dirty="0">
                <a:latin typeface="Calibri Light" panose="020F0302020204030204" pitchFamily="34" charset="0"/>
                <a:cs typeface="Calibri Light" panose="020F0302020204030204" pitchFamily="34" charset="0"/>
              </a:rPr>
              <a:t>Mail</a:t>
            </a:r>
          </a:p>
        </p:txBody>
      </p:sp>
      <p:pic>
        <p:nvPicPr>
          <p:cNvPr id="126" name="Picture 2">
            <a:extLst>
              <a:ext uri="{FF2B5EF4-FFF2-40B4-BE49-F238E27FC236}">
                <a16:creationId xmlns:a16="http://schemas.microsoft.com/office/drawing/2014/main" id="{8DF8A58E-46F9-452B-8600-A9B0BD75A2FF}"/>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239564" y="3539643"/>
            <a:ext cx="1404489" cy="406158"/>
          </a:xfrm>
          <a:prstGeom prst="rect">
            <a:avLst/>
          </a:prstGeom>
          <a:ln>
            <a:solidFill>
              <a:schemeClr val="tx2"/>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A9B2D72-F89C-4772-B557-B55F973408C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326229" y="3436656"/>
            <a:ext cx="863678" cy="1112908"/>
          </a:xfrm>
          <a:prstGeom prst="rect">
            <a:avLst/>
          </a:prstGeom>
          <a:ln>
            <a:noFill/>
          </a:ln>
          <a:effectLst>
            <a:outerShdw blurRad="292100" dist="139700" dir="2700000" algn="tl" rotWithShape="0">
              <a:srgbClr val="333333">
                <a:alpha val="65000"/>
              </a:srgbClr>
            </a:outerShdw>
          </a:effectLst>
        </p:spPr>
      </p:pic>
      <p:pic>
        <p:nvPicPr>
          <p:cNvPr id="127" name="Picture 126">
            <a:extLst>
              <a:ext uri="{FF2B5EF4-FFF2-40B4-BE49-F238E27FC236}">
                <a16:creationId xmlns:a16="http://schemas.microsoft.com/office/drawing/2014/main" id="{5CACD3FF-6AD9-44B0-B70F-E1C83E5E335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0449912" y="3396052"/>
            <a:ext cx="880470" cy="1204102"/>
          </a:xfrm>
          <a:prstGeom prst="rect">
            <a:avLst/>
          </a:prstGeom>
          <a:ln>
            <a:noFill/>
          </a:ln>
          <a:effectLst>
            <a:outerShdw blurRad="292100" dist="139700" dir="2700000" algn="tl" rotWithShape="0">
              <a:srgbClr val="333333">
                <a:alpha val="65000"/>
              </a:srgbClr>
            </a:outerShdw>
          </a:effectLst>
        </p:spPr>
      </p:pic>
      <p:pic>
        <p:nvPicPr>
          <p:cNvPr id="128" name="Picture 127">
            <a:extLst>
              <a:ext uri="{FF2B5EF4-FFF2-40B4-BE49-F238E27FC236}">
                <a16:creationId xmlns:a16="http://schemas.microsoft.com/office/drawing/2014/main" id="{272BA4E1-E522-42B4-A18E-D08E9F13EDC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843017" y="3552518"/>
            <a:ext cx="880002" cy="881185"/>
          </a:xfrm>
          <a:prstGeom prst="rect">
            <a:avLst/>
          </a:prstGeom>
          <a:ln>
            <a:noFill/>
          </a:ln>
          <a:effectLst>
            <a:outerShdw blurRad="292100" dist="139700" dir="2700000" algn="tl" rotWithShape="0">
              <a:srgbClr val="333333">
                <a:alpha val="65000"/>
              </a:srgbClr>
            </a:outerShdw>
          </a:effectLst>
        </p:spPr>
      </p:pic>
      <p:pic>
        <p:nvPicPr>
          <p:cNvPr id="136" name="Picture 135">
            <a:extLst>
              <a:ext uri="{FF2B5EF4-FFF2-40B4-BE49-F238E27FC236}">
                <a16:creationId xmlns:a16="http://schemas.microsoft.com/office/drawing/2014/main" id="{F818D8CD-7FDF-4EBD-A105-1567E0F29D15}"/>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4798419" y="4353366"/>
            <a:ext cx="1320572" cy="292895"/>
          </a:xfrm>
          <a:prstGeom prst="rect">
            <a:avLst/>
          </a:prstGeom>
        </p:spPr>
      </p:pic>
      <p:sp>
        <p:nvSpPr>
          <p:cNvPr id="9" name="Rectangle 8">
            <a:extLst>
              <a:ext uri="{FF2B5EF4-FFF2-40B4-BE49-F238E27FC236}">
                <a16:creationId xmlns:a16="http://schemas.microsoft.com/office/drawing/2014/main" id="{C95A405E-AC79-42FF-BE70-B55972881BF7}"/>
              </a:ext>
            </a:extLst>
          </p:cNvPr>
          <p:cNvSpPr/>
          <p:nvPr/>
        </p:nvSpPr>
        <p:spPr bwMode="auto">
          <a:xfrm>
            <a:off x="4986379" y="4507467"/>
            <a:ext cx="530175" cy="27432"/>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a:ln>
                <a:noFill/>
              </a:ln>
              <a:solidFill>
                <a:srgbClr val="000000"/>
              </a:solidFill>
              <a:effectLst/>
              <a:latin typeface="Arial" charset="0"/>
            </a:endParaRPr>
          </a:p>
        </p:txBody>
      </p:sp>
      <p:sp>
        <p:nvSpPr>
          <p:cNvPr id="139" name="TextBox 138">
            <a:extLst>
              <a:ext uri="{FF2B5EF4-FFF2-40B4-BE49-F238E27FC236}">
                <a16:creationId xmlns:a16="http://schemas.microsoft.com/office/drawing/2014/main" id="{5DC24243-049F-42AE-9531-86264FDE5DC6}"/>
              </a:ext>
            </a:extLst>
          </p:cNvPr>
          <p:cNvSpPr txBox="1"/>
          <p:nvPr/>
        </p:nvSpPr>
        <p:spPr>
          <a:xfrm>
            <a:off x="3721390" y="5809906"/>
            <a:ext cx="1305800" cy="215444"/>
          </a:xfrm>
          <a:prstGeom prst="rect">
            <a:avLst/>
          </a:prstGeom>
          <a:noFill/>
        </p:spPr>
        <p:txBody>
          <a:bodyPr wrap="square" rtlCol="0">
            <a:spAutoFit/>
          </a:bodyPr>
          <a:lstStyle/>
          <a:p>
            <a:r>
              <a:rPr lang="en-US" sz="800" dirty="0">
                <a:latin typeface="Calibri Light" panose="020F0302020204030204" pitchFamily="34" charset="0"/>
                <a:cs typeface="Calibri Light" panose="020F0302020204030204" pitchFamily="34" charset="0"/>
              </a:rPr>
              <a:t>Inbound/outbound call</a:t>
            </a:r>
          </a:p>
        </p:txBody>
      </p:sp>
      <p:grpSp>
        <p:nvGrpSpPr>
          <p:cNvPr id="16" name="Group 15">
            <a:extLst>
              <a:ext uri="{FF2B5EF4-FFF2-40B4-BE49-F238E27FC236}">
                <a16:creationId xmlns:a16="http://schemas.microsoft.com/office/drawing/2014/main" id="{60018DB9-1473-4A53-8D0A-9229E989EBCF}"/>
              </a:ext>
            </a:extLst>
          </p:cNvPr>
          <p:cNvGrpSpPr/>
          <p:nvPr/>
        </p:nvGrpSpPr>
        <p:grpSpPr>
          <a:xfrm>
            <a:off x="7106356" y="3817737"/>
            <a:ext cx="1559316" cy="256128"/>
            <a:chOff x="2867025" y="2814637"/>
            <a:chExt cx="6457950" cy="1228725"/>
          </a:xfrm>
        </p:grpSpPr>
        <p:pic>
          <p:nvPicPr>
            <p:cNvPr id="13" name="Picture 12">
              <a:extLst>
                <a:ext uri="{FF2B5EF4-FFF2-40B4-BE49-F238E27FC236}">
                  <a16:creationId xmlns:a16="http://schemas.microsoft.com/office/drawing/2014/main" id="{530C4D74-D4A5-4242-89C6-FF67904FBB30}"/>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2867025" y="2814637"/>
              <a:ext cx="6457950" cy="1228725"/>
            </a:xfrm>
            <a:prstGeom prst="rect">
              <a:avLst/>
            </a:prstGeom>
            <a:ln>
              <a:noFill/>
            </a:ln>
            <a:effectLst>
              <a:outerShdw blurRad="292100" dist="139700" dir="2700000" algn="tl" rotWithShape="0">
                <a:srgbClr val="333333">
                  <a:alpha val="65000"/>
                </a:srgbClr>
              </a:outerShdw>
            </a:effectLst>
          </p:spPr>
        </p:pic>
        <p:sp>
          <p:nvSpPr>
            <p:cNvPr id="15" name="Rectangle 14">
              <a:extLst>
                <a:ext uri="{FF2B5EF4-FFF2-40B4-BE49-F238E27FC236}">
                  <a16:creationId xmlns:a16="http://schemas.microsoft.com/office/drawing/2014/main" id="{0FAEC065-2C11-4E06-8ECE-131A2CF18D5D}"/>
                </a:ext>
              </a:extLst>
            </p:cNvPr>
            <p:cNvSpPr/>
            <p:nvPr/>
          </p:nvSpPr>
          <p:spPr bwMode="auto">
            <a:xfrm>
              <a:off x="2968563" y="3405706"/>
              <a:ext cx="1405729" cy="146161"/>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pic>
        <p:nvPicPr>
          <p:cNvPr id="75" name="Picture 74">
            <a:extLst>
              <a:ext uri="{FF2B5EF4-FFF2-40B4-BE49-F238E27FC236}">
                <a16:creationId xmlns:a16="http://schemas.microsoft.com/office/drawing/2014/main" id="{EDE26105-76B1-4811-93CA-930E1760EC4D}"/>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70907" y="5736931"/>
            <a:ext cx="301091" cy="301091"/>
          </a:xfrm>
          <a:prstGeom prst="rect">
            <a:avLst/>
          </a:prstGeom>
        </p:spPr>
      </p:pic>
      <p:pic>
        <p:nvPicPr>
          <p:cNvPr id="77" name="Picture 76">
            <a:extLst>
              <a:ext uri="{FF2B5EF4-FFF2-40B4-BE49-F238E27FC236}">
                <a16:creationId xmlns:a16="http://schemas.microsoft.com/office/drawing/2014/main" id="{260EDA0A-F7EF-4CE0-9C04-ECB62A40EEF7}"/>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b="-1"/>
          <a:stretch/>
        </p:blipFill>
        <p:spPr>
          <a:xfrm flipH="1">
            <a:off x="251246" y="5853489"/>
            <a:ext cx="123577" cy="220262"/>
          </a:xfrm>
          <a:prstGeom prst="rect">
            <a:avLst/>
          </a:prstGeom>
          <a:solidFill>
            <a:schemeClr val="bg1"/>
          </a:solidFill>
        </p:spPr>
      </p:pic>
      <p:pic>
        <p:nvPicPr>
          <p:cNvPr id="78" name="Picture 77">
            <a:extLst>
              <a:ext uri="{FF2B5EF4-FFF2-40B4-BE49-F238E27FC236}">
                <a16:creationId xmlns:a16="http://schemas.microsoft.com/office/drawing/2014/main" id="{D5CA3AEE-625B-4076-AB7E-6D0BEAC49B3B}"/>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829522" y="2440424"/>
            <a:ext cx="481426" cy="481426"/>
          </a:xfrm>
          <a:prstGeom prst="rect">
            <a:avLst/>
          </a:prstGeom>
        </p:spPr>
      </p:pic>
      <p:pic>
        <p:nvPicPr>
          <p:cNvPr id="79" name="Picture 78">
            <a:extLst>
              <a:ext uri="{FF2B5EF4-FFF2-40B4-BE49-F238E27FC236}">
                <a16:creationId xmlns:a16="http://schemas.microsoft.com/office/drawing/2014/main" id="{AC1C412C-4C18-4F63-8738-80B00C306BC2}"/>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447137" y="2450768"/>
            <a:ext cx="406502" cy="406498"/>
          </a:xfrm>
          <a:prstGeom prst="rect">
            <a:avLst/>
          </a:prstGeom>
        </p:spPr>
      </p:pic>
      <p:pic>
        <p:nvPicPr>
          <p:cNvPr id="84" name="Picture 83">
            <a:extLst>
              <a:ext uri="{FF2B5EF4-FFF2-40B4-BE49-F238E27FC236}">
                <a16:creationId xmlns:a16="http://schemas.microsoft.com/office/drawing/2014/main" id="{C135C78D-59F5-461F-B618-45CF6C99BEB1}"/>
              </a:ext>
            </a:extLst>
          </p:cNvPr>
          <p:cNvPicPr>
            <a:picLocks noChangeAspect="1"/>
          </p:cNvPicPr>
          <p:nvPr/>
        </p:nvPicPr>
        <p:blipFill rotWithShape="1">
          <a:blip r:embed="rId19" cstate="screen">
            <a:extLst>
              <a:ext uri="{28A0092B-C50C-407E-A947-70E740481C1C}">
                <a14:useLocalDpi xmlns:a14="http://schemas.microsoft.com/office/drawing/2010/main"/>
              </a:ext>
            </a:extLst>
          </a:blip>
          <a:srcRect b="-1"/>
          <a:stretch/>
        </p:blipFill>
        <p:spPr>
          <a:xfrm flipH="1">
            <a:off x="393242" y="2601571"/>
            <a:ext cx="166840" cy="297376"/>
          </a:xfrm>
          <a:prstGeom prst="rect">
            <a:avLst/>
          </a:prstGeom>
          <a:solidFill>
            <a:schemeClr val="bg1"/>
          </a:solidFill>
        </p:spPr>
      </p:pic>
      <p:pic>
        <p:nvPicPr>
          <p:cNvPr id="90" name="Picture 89">
            <a:extLst>
              <a:ext uri="{FF2B5EF4-FFF2-40B4-BE49-F238E27FC236}">
                <a16:creationId xmlns:a16="http://schemas.microsoft.com/office/drawing/2014/main" id="{0DD1ED1F-C442-48DF-8113-CB9A4FDCB80F}"/>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2228244" y="2452792"/>
            <a:ext cx="481426" cy="481426"/>
          </a:xfrm>
          <a:prstGeom prst="rect">
            <a:avLst/>
          </a:prstGeom>
        </p:spPr>
      </p:pic>
      <p:pic>
        <p:nvPicPr>
          <p:cNvPr id="96" name="Picture 95">
            <a:extLst>
              <a:ext uri="{FF2B5EF4-FFF2-40B4-BE49-F238E27FC236}">
                <a16:creationId xmlns:a16="http://schemas.microsoft.com/office/drawing/2014/main" id="{8A55CA21-7034-4CDF-9AFD-D0C74822CCF0}"/>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1845859" y="2463136"/>
            <a:ext cx="406502" cy="406498"/>
          </a:xfrm>
          <a:prstGeom prst="rect">
            <a:avLst/>
          </a:prstGeom>
        </p:spPr>
      </p:pic>
      <p:pic>
        <p:nvPicPr>
          <p:cNvPr id="98" name="Picture 97">
            <a:extLst>
              <a:ext uri="{FF2B5EF4-FFF2-40B4-BE49-F238E27FC236}">
                <a16:creationId xmlns:a16="http://schemas.microsoft.com/office/drawing/2014/main" id="{B155C090-77F3-4EAD-99EE-88A0B2FBC9DE}"/>
              </a:ext>
            </a:extLst>
          </p:cNvPr>
          <p:cNvPicPr>
            <a:picLocks noChangeAspect="1"/>
          </p:cNvPicPr>
          <p:nvPr/>
        </p:nvPicPr>
        <p:blipFill rotWithShape="1">
          <a:blip r:embed="rId19" cstate="screen">
            <a:extLst>
              <a:ext uri="{28A0092B-C50C-407E-A947-70E740481C1C}">
                <a14:useLocalDpi xmlns:a14="http://schemas.microsoft.com/office/drawing/2010/main"/>
              </a:ext>
            </a:extLst>
          </a:blip>
          <a:srcRect b="-1"/>
          <a:stretch/>
        </p:blipFill>
        <p:spPr>
          <a:xfrm flipH="1">
            <a:off x="1791964" y="2613939"/>
            <a:ext cx="166840" cy="297376"/>
          </a:xfrm>
          <a:prstGeom prst="rect">
            <a:avLst/>
          </a:prstGeom>
          <a:solidFill>
            <a:schemeClr val="bg1"/>
          </a:solidFill>
        </p:spPr>
      </p:pic>
      <p:pic>
        <p:nvPicPr>
          <p:cNvPr id="100" name="Picture 99">
            <a:extLst>
              <a:ext uri="{FF2B5EF4-FFF2-40B4-BE49-F238E27FC236}">
                <a16:creationId xmlns:a16="http://schemas.microsoft.com/office/drawing/2014/main" id="{735E854E-2AB7-4000-A394-69B410FAD54B}"/>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3449885" y="2466186"/>
            <a:ext cx="481426" cy="481426"/>
          </a:xfrm>
          <a:prstGeom prst="rect">
            <a:avLst/>
          </a:prstGeom>
        </p:spPr>
      </p:pic>
      <p:pic>
        <p:nvPicPr>
          <p:cNvPr id="105" name="Picture 104">
            <a:extLst>
              <a:ext uri="{FF2B5EF4-FFF2-40B4-BE49-F238E27FC236}">
                <a16:creationId xmlns:a16="http://schemas.microsoft.com/office/drawing/2014/main" id="{145F8989-F0CA-4CEB-818E-1C4882826BC5}"/>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3067500" y="2476530"/>
            <a:ext cx="406502" cy="406498"/>
          </a:xfrm>
          <a:prstGeom prst="rect">
            <a:avLst/>
          </a:prstGeom>
        </p:spPr>
      </p:pic>
      <p:pic>
        <p:nvPicPr>
          <p:cNvPr id="107" name="Picture 106">
            <a:extLst>
              <a:ext uri="{FF2B5EF4-FFF2-40B4-BE49-F238E27FC236}">
                <a16:creationId xmlns:a16="http://schemas.microsoft.com/office/drawing/2014/main" id="{E743373D-A85F-4E93-9312-62D777861418}"/>
              </a:ext>
            </a:extLst>
          </p:cNvPr>
          <p:cNvPicPr>
            <a:picLocks noChangeAspect="1"/>
          </p:cNvPicPr>
          <p:nvPr/>
        </p:nvPicPr>
        <p:blipFill rotWithShape="1">
          <a:blip r:embed="rId19" cstate="screen">
            <a:extLst>
              <a:ext uri="{28A0092B-C50C-407E-A947-70E740481C1C}">
                <a14:useLocalDpi xmlns:a14="http://schemas.microsoft.com/office/drawing/2010/main"/>
              </a:ext>
            </a:extLst>
          </a:blip>
          <a:srcRect b="-1"/>
          <a:stretch/>
        </p:blipFill>
        <p:spPr>
          <a:xfrm flipH="1">
            <a:off x="3013605" y="2627333"/>
            <a:ext cx="166840" cy="297376"/>
          </a:xfrm>
          <a:prstGeom prst="rect">
            <a:avLst/>
          </a:prstGeom>
          <a:solidFill>
            <a:schemeClr val="bg1"/>
          </a:solidFill>
        </p:spPr>
      </p:pic>
      <p:pic>
        <p:nvPicPr>
          <p:cNvPr id="109" name="Picture 108">
            <a:extLst>
              <a:ext uri="{FF2B5EF4-FFF2-40B4-BE49-F238E27FC236}">
                <a16:creationId xmlns:a16="http://schemas.microsoft.com/office/drawing/2014/main" id="{DEFA8FF3-2A81-4582-B443-013A85F841CA}"/>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4941175" y="2466186"/>
            <a:ext cx="481426" cy="481426"/>
          </a:xfrm>
          <a:prstGeom prst="rect">
            <a:avLst/>
          </a:prstGeom>
        </p:spPr>
      </p:pic>
      <p:pic>
        <p:nvPicPr>
          <p:cNvPr id="110" name="Picture 109">
            <a:extLst>
              <a:ext uri="{FF2B5EF4-FFF2-40B4-BE49-F238E27FC236}">
                <a16:creationId xmlns:a16="http://schemas.microsoft.com/office/drawing/2014/main" id="{4FC8DA35-AAB9-4A50-982D-3609CE9F69A3}"/>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4558790" y="2476530"/>
            <a:ext cx="406502" cy="406498"/>
          </a:xfrm>
          <a:prstGeom prst="rect">
            <a:avLst/>
          </a:prstGeom>
        </p:spPr>
      </p:pic>
      <p:pic>
        <p:nvPicPr>
          <p:cNvPr id="113" name="Picture 112">
            <a:extLst>
              <a:ext uri="{FF2B5EF4-FFF2-40B4-BE49-F238E27FC236}">
                <a16:creationId xmlns:a16="http://schemas.microsoft.com/office/drawing/2014/main" id="{35D72FC4-1880-4EC4-B782-D918808EB9D7}"/>
              </a:ext>
            </a:extLst>
          </p:cNvPr>
          <p:cNvPicPr>
            <a:picLocks noChangeAspect="1"/>
          </p:cNvPicPr>
          <p:nvPr/>
        </p:nvPicPr>
        <p:blipFill rotWithShape="1">
          <a:blip r:embed="rId19" cstate="screen">
            <a:extLst>
              <a:ext uri="{28A0092B-C50C-407E-A947-70E740481C1C}">
                <a14:useLocalDpi xmlns:a14="http://schemas.microsoft.com/office/drawing/2010/main"/>
              </a:ext>
            </a:extLst>
          </a:blip>
          <a:srcRect b="-1"/>
          <a:stretch/>
        </p:blipFill>
        <p:spPr>
          <a:xfrm flipH="1">
            <a:off x="4504895" y="2627333"/>
            <a:ext cx="166840" cy="297376"/>
          </a:xfrm>
          <a:prstGeom prst="rect">
            <a:avLst/>
          </a:prstGeom>
          <a:solidFill>
            <a:schemeClr val="bg1"/>
          </a:solidFill>
        </p:spPr>
      </p:pic>
      <p:pic>
        <p:nvPicPr>
          <p:cNvPr id="125" name="Picture 124">
            <a:extLst>
              <a:ext uri="{FF2B5EF4-FFF2-40B4-BE49-F238E27FC236}">
                <a16:creationId xmlns:a16="http://schemas.microsoft.com/office/drawing/2014/main" id="{8BBAB078-0E8E-4410-BAB8-51A4CFA67950}"/>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5874506" y="2476530"/>
            <a:ext cx="406502" cy="406498"/>
          </a:xfrm>
          <a:prstGeom prst="rect">
            <a:avLst/>
          </a:prstGeom>
        </p:spPr>
      </p:pic>
      <p:pic>
        <p:nvPicPr>
          <p:cNvPr id="129" name="Picture 128">
            <a:extLst>
              <a:ext uri="{FF2B5EF4-FFF2-40B4-BE49-F238E27FC236}">
                <a16:creationId xmlns:a16="http://schemas.microsoft.com/office/drawing/2014/main" id="{151D4F73-4418-4443-AA87-000B259C96A7}"/>
              </a:ext>
            </a:extLst>
          </p:cNvPr>
          <p:cNvPicPr>
            <a:picLocks noChangeAspect="1"/>
          </p:cNvPicPr>
          <p:nvPr/>
        </p:nvPicPr>
        <p:blipFill rotWithShape="1">
          <a:blip r:embed="rId19" cstate="screen">
            <a:extLst>
              <a:ext uri="{28A0092B-C50C-407E-A947-70E740481C1C}">
                <a14:useLocalDpi xmlns:a14="http://schemas.microsoft.com/office/drawing/2010/main"/>
              </a:ext>
            </a:extLst>
          </a:blip>
          <a:srcRect b="-1"/>
          <a:stretch/>
        </p:blipFill>
        <p:spPr>
          <a:xfrm flipH="1">
            <a:off x="5820611" y="2627333"/>
            <a:ext cx="166840" cy="297376"/>
          </a:xfrm>
          <a:prstGeom prst="rect">
            <a:avLst/>
          </a:prstGeom>
          <a:solidFill>
            <a:schemeClr val="bg1"/>
          </a:solidFill>
        </p:spPr>
      </p:pic>
      <p:pic>
        <p:nvPicPr>
          <p:cNvPr id="130" name="Picture 129">
            <a:extLst>
              <a:ext uri="{FF2B5EF4-FFF2-40B4-BE49-F238E27FC236}">
                <a16:creationId xmlns:a16="http://schemas.microsoft.com/office/drawing/2014/main" id="{2D0ECCEF-5245-4637-8D52-BF73A9750130}"/>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6669826" y="2476530"/>
            <a:ext cx="406502" cy="406498"/>
          </a:xfrm>
          <a:prstGeom prst="rect">
            <a:avLst/>
          </a:prstGeom>
        </p:spPr>
      </p:pic>
      <p:pic>
        <p:nvPicPr>
          <p:cNvPr id="131" name="Picture 130">
            <a:extLst>
              <a:ext uri="{FF2B5EF4-FFF2-40B4-BE49-F238E27FC236}">
                <a16:creationId xmlns:a16="http://schemas.microsoft.com/office/drawing/2014/main" id="{639FB42F-9452-4844-B52D-8429C5DD575A}"/>
              </a:ext>
            </a:extLst>
          </p:cNvPr>
          <p:cNvPicPr>
            <a:picLocks noChangeAspect="1"/>
          </p:cNvPicPr>
          <p:nvPr/>
        </p:nvPicPr>
        <p:blipFill rotWithShape="1">
          <a:blip r:embed="rId19" cstate="screen">
            <a:extLst>
              <a:ext uri="{28A0092B-C50C-407E-A947-70E740481C1C}">
                <a14:useLocalDpi xmlns:a14="http://schemas.microsoft.com/office/drawing/2010/main"/>
              </a:ext>
            </a:extLst>
          </a:blip>
          <a:srcRect b="-1"/>
          <a:stretch/>
        </p:blipFill>
        <p:spPr>
          <a:xfrm flipH="1">
            <a:off x="6615931" y="2627333"/>
            <a:ext cx="166840" cy="297376"/>
          </a:xfrm>
          <a:prstGeom prst="rect">
            <a:avLst/>
          </a:prstGeom>
          <a:solidFill>
            <a:schemeClr val="bg1"/>
          </a:solidFill>
        </p:spPr>
      </p:pic>
      <p:pic>
        <p:nvPicPr>
          <p:cNvPr id="132" name="Graphic 131">
            <a:extLst>
              <a:ext uri="{FF2B5EF4-FFF2-40B4-BE49-F238E27FC236}">
                <a16:creationId xmlns:a16="http://schemas.microsoft.com/office/drawing/2014/main" id="{97A8587B-D384-44E4-9EC8-E2CE380948BF}"/>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9686623" y="2537952"/>
            <a:ext cx="320040" cy="320040"/>
          </a:xfrm>
          <a:prstGeom prst="rect">
            <a:avLst/>
          </a:prstGeom>
        </p:spPr>
      </p:pic>
      <p:pic>
        <p:nvPicPr>
          <p:cNvPr id="133" name="Picture 132">
            <a:extLst>
              <a:ext uri="{FF2B5EF4-FFF2-40B4-BE49-F238E27FC236}">
                <a16:creationId xmlns:a16="http://schemas.microsoft.com/office/drawing/2014/main" id="{871F65C1-9539-48B7-A502-849A6FB181A4}"/>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9233963" y="2488007"/>
            <a:ext cx="481426" cy="481426"/>
          </a:xfrm>
          <a:prstGeom prst="rect">
            <a:avLst/>
          </a:prstGeom>
        </p:spPr>
      </p:pic>
      <p:pic>
        <p:nvPicPr>
          <p:cNvPr id="134" name="Picture 133">
            <a:extLst>
              <a:ext uri="{FF2B5EF4-FFF2-40B4-BE49-F238E27FC236}">
                <a16:creationId xmlns:a16="http://schemas.microsoft.com/office/drawing/2014/main" id="{EA66EDDD-D603-48EC-BF6D-2CEE38B192E5}"/>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8851578" y="2498351"/>
            <a:ext cx="406502" cy="406498"/>
          </a:xfrm>
          <a:prstGeom prst="rect">
            <a:avLst/>
          </a:prstGeom>
        </p:spPr>
      </p:pic>
      <p:pic>
        <p:nvPicPr>
          <p:cNvPr id="135" name="Picture 134">
            <a:extLst>
              <a:ext uri="{FF2B5EF4-FFF2-40B4-BE49-F238E27FC236}">
                <a16:creationId xmlns:a16="http://schemas.microsoft.com/office/drawing/2014/main" id="{B18744A4-0220-450A-BD02-59394BBE8571}"/>
              </a:ext>
            </a:extLst>
          </p:cNvPr>
          <p:cNvPicPr>
            <a:picLocks noChangeAspect="1"/>
          </p:cNvPicPr>
          <p:nvPr/>
        </p:nvPicPr>
        <p:blipFill rotWithShape="1">
          <a:blip r:embed="rId19" cstate="screen">
            <a:extLst>
              <a:ext uri="{28A0092B-C50C-407E-A947-70E740481C1C}">
                <a14:useLocalDpi xmlns:a14="http://schemas.microsoft.com/office/drawing/2010/main"/>
              </a:ext>
            </a:extLst>
          </a:blip>
          <a:srcRect b="-1"/>
          <a:stretch/>
        </p:blipFill>
        <p:spPr>
          <a:xfrm flipH="1">
            <a:off x="8797683" y="2649154"/>
            <a:ext cx="166840" cy="297376"/>
          </a:xfrm>
          <a:prstGeom prst="rect">
            <a:avLst/>
          </a:prstGeom>
          <a:solidFill>
            <a:schemeClr val="bg1"/>
          </a:solidFill>
        </p:spPr>
      </p:pic>
      <p:pic>
        <p:nvPicPr>
          <p:cNvPr id="137" name="Graphic 136">
            <a:extLst>
              <a:ext uri="{FF2B5EF4-FFF2-40B4-BE49-F238E27FC236}">
                <a16:creationId xmlns:a16="http://schemas.microsoft.com/office/drawing/2014/main" id="{8169672C-0E51-49FF-879C-99840B449643}"/>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1315675" y="2567424"/>
            <a:ext cx="320040" cy="320040"/>
          </a:xfrm>
          <a:prstGeom prst="rect">
            <a:avLst/>
          </a:prstGeom>
        </p:spPr>
      </p:pic>
      <p:pic>
        <p:nvPicPr>
          <p:cNvPr id="140" name="Picture 139">
            <a:extLst>
              <a:ext uri="{FF2B5EF4-FFF2-40B4-BE49-F238E27FC236}">
                <a16:creationId xmlns:a16="http://schemas.microsoft.com/office/drawing/2014/main" id="{2BE3B81F-E7B1-407E-92B3-E81D166307F7}"/>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10317168" y="2528141"/>
            <a:ext cx="406502" cy="406498"/>
          </a:xfrm>
          <a:prstGeom prst="rect">
            <a:avLst/>
          </a:prstGeom>
        </p:spPr>
      </p:pic>
      <p:pic>
        <p:nvPicPr>
          <p:cNvPr id="141" name="Picture 140">
            <a:extLst>
              <a:ext uri="{FF2B5EF4-FFF2-40B4-BE49-F238E27FC236}">
                <a16:creationId xmlns:a16="http://schemas.microsoft.com/office/drawing/2014/main" id="{371C969F-92B4-4E76-8791-466F6F4982DC}"/>
              </a:ext>
            </a:extLst>
          </p:cNvPr>
          <p:cNvPicPr>
            <a:picLocks noChangeAspect="1"/>
          </p:cNvPicPr>
          <p:nvPr/>
        </p:nvPicPr>
        <p:blipFill rotWithShape="1">
          <a:blip r:embed="rId19" cstate="screen">
            <a:extLst>
              <a:ext uri="{28A0092B-C50C-407E-A947-70E740481C1C}">
                <a14:useLocalDpi xmlns:a14="http://schemas.microsoft.com/office/drawing/2010/main"/>
              </a:ext>
            </a:extLst>
          </a:blip>
          <a:srcRect b="-1"/>
          <a:stretch/>
        </p:blipFill>
        <p:spPr>
          <a:xfrm flipH="1">
            <a:off x="10263273" y="2678944"/>
            <a:ext cx="166840" cy="297376"/>
          </a:xfrm>
          <a:prstGeom prst="rect">
            <a:avLst/>
          </a:prstGeom>
          <a:solidFill>
            <a:schemeClr val="bg1"/>
          </a:solidFill>
        </p:spPr>
      </p:pic>
      <p:pic>
        <p:nvPicPr>
          <p:cNvPr id="143" name="Picture 142">
            <a:extLst>
              <a:ext uri="{FF2B5EF4-FFF2-40B4-BE49-F238E27FC236}">
                <a16:creationId xmlns:a16="http://schemas.microsoft.com/office/drawing/2014/main" id="{072098F4-CC55-4D08-8DC4-8B2E5169639B}"/>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10686486" y="2473219"/>
            <a:ext cx="399406" cy="399406"/>
          </a:xfrm>
          <a:prstGeom prst="rect">
            <a:avLst/>
          </a:prstGeom>
        </p:spPr>
      </p:pic>
      <p:pic>
        <p:nvPicPr>
          <p:cNvPr id="144" name="Picture 143">
            <a:extLst>
              <a:ext uri="{FF2B5EF4-FFF2-40B4-BE49-F238E27FC236}">
                <a16:creationId xmlns:a16="http://schemas.microsoft.com/office/drawing/2014/main" id="{13F92C20-193D-4EF4-B7A7-67661851CE28}"/>
              </a:ext>
            </a:extLst>
          </p:cNvPr>
          <p:cNvPicPr>
            <a:picLocks noChangeAspect="1"/>
          </p:cNvPicPr>
          <p:nvPr/>
        </p:nvPicPr>
        <p:blipFill rotWithShape="1">
          <a:blip r:embed="rId23" cstate="screen">
            <a:extLst>
              <a:ext uri="{28A0092B-C50C-407E-A947-70E740481C1C}">
                <a14:useLocalDpi xmlns:a14="http://schemas.microsoft.com/office/drawing/2010/main"/>
              </a:ext>
            </a:extLst>
          </a:blip>
          <a:srcRect/>
          <a:stretch/>
        </p:blipFill>
        <p:spPr>
          <a:xfrm>
            <a:off x="10948746" y="2657938"/>
            <a:ext cx="365364" cy="218884"/>
          </a:xfrm>
          <a:prstGeom prst="rect">
            <a:avLst/>
          </a:prstGeom>
          <a:solidFill>
            <a:schemeClr val="bg1"/>
          </a:solidFill>
        </p:spPr>
      </p:pic>
      <p:sp>
        <p:nvSpPr>
          <p:cNvPr id="4" name="Title 59">
            <a:extLst>
              <a:ext uri="{FF2B5EF4-FFF2-40B4-BE49-F238E27FC236}">
                <a16:creationId xmlns:a16="http://schemas.microsoft.com/office/drawing/2014/main" id="{683F056C-FDD8-7A4E-47CA-16BA297D5DF9}"/>
              </a:ext>
            </a:extLst>
          </p:cNvPr>
          <p:cNvSpPr txBox="1">
            <a:spLocks/>
          </p:cNvSpPr>
          <p:nvPr/>
        </p:nvSpPr>
        <p:spPr>
          <a:xfrm>
            <a:off x="457200" y="457201"/>
            <a:ext cx="6024525" cy="964772"/>
          </a:xfrm>
          <a:prstGeom prst="rect">
            <a:avLst/>
          </a:prstGeom>
        </p:spPr>
        <p:txBody>
          <a:bodyPr vert="horz" lIns="0" tIns="45720" rIns="0" bIns="45720" rtlCol="0" anchor="t">
            <a:noAutofit/>
          </a:bodyPr>
          <a:lstStyle>
            <a:lvl1pPr algn="l" defTabSz="685800" rtl="0" eaLnBrk="1" latinLnBrk="0" hangingPunct="1">
              <a:spcBef>
                <a:spcPct val="0"/>
              </a:spcBef>
              <a:buNone/>
              <a:defRPr sz="2400" b="0" kern="1200" baseline="0">
                <a:solidFill>
                  <a:schemeClr val="tx1"/>
                </a:solidFill>
                <a:latin typeface="Calibri"/>
                <a:ea typeface="+mj-ea"/>
                <a:cs typeface="Calibri"/>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Equity next-step messaging</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Light" panose="020F0302020204030204" pitchFamily="34" charset="0"/>
                <a:ea typeface="+mj-ea"/>
                <a:cs typeface="Calibri Light" panose="020F0302020204030204" pitchFamily="34" charset="0"/>
              </a:rPr>
              <a:t>Key touch points guide individuals to next step considerations  </a:t>
            </a:r>
          </a:p>
        </p:txBody>
      </p:sp>
      <p:sp>
        <p:nvSpPr>
          <p:cNvPr id="19" name="TextBox 18">
            <a:extLst>
              <a:ext uri="{FF2B5EF4-FFF2-40B4-BE49-F238E27FC236}">
                <a16:creationId xmlns:a16="http://schemas.microsoft.com/office/drawing/2014/main" id="{E408F972-26DD-19F9-4C31-A92741ACF950}"/>
              </a:ext>
            </a:extLst>
          </p:cNvPr>
          <p:cNvSpPr txBox="1"/>
          <p:nvPr/>
        </p:nvSpPr>
        <p:spPr>
          <a:xfrm>
            <a:off x="7620000" y="0"/>
            <a:ext cx="4572000" cy="276999"/>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Equity clients only</a:t>
            </a:r>
          </a:p>
        </p:txBody>
      </p:sp>
      <p:sp>
        <p:nvSpPr>
          <p:cNvPr id="20" name="TextBox 19">
            <a:extLst>
              <a:ext uri="{FF2B5EF4-FFF2-40B4-BE49-F238E27FC236}">
                <a16:creationId xmlns:a16="http://schemas.microsoft.com/office/drawing/2014/main" id="{E0B803E3-D413-6E00-1409-000302899967}"/>
              </a:ext>
            </a:extLst>
          </p:cNvPr>
          <p:cNvSpPr txBox="1"/>
          <p:nvPr/>
        </p:nvSpPr>
        <p:spPr>
          <a:xfrm>
            <a:off x="22668" y="5376331"/>
            <a:ext cx="3143053" cy="21544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Calibri"/>
                <a:ea typeface="+mn-ea"/>
                <a:cs typeface="+mn-cs"/>
              </a:rPr>
              <a:t>Images are for illustrative purposes only. </a:t>
            </a:r>
          </a:p>
        </p:txBody>
      </p:sp>
      <p:sp>
        <p:nvSpPr>
          <p:cNvPr id="21" name="TextBox 20">
            <a:extLst>
              <a:ext uri="{FF2B5EF4-FFF2-40B4-BE49-F238E27FC236}">
                <a16:creationId xmlns:a16="http://schemas.microsoft.com/office/drawing/2014/main" id="{801EDD5C-0DF2-BC0A-6D2E-3EE661B4CF95}"/>
              </a:ext>
            </a:extLst>
          </p:cNvPr>
          <p:cNvSpPr txBox="1"/>
          <p:nvPr/>
        </p:nvSpPr>
        <p:spPr>
          <a:xfrm>
            <a:off x="7276048" y="2928313"/>
            <a:ext cx="884072" cy="338554"/>
          </a:xfrm>
          <a:prstGeom prst="rect">
            <a:avLst/>
          </a:prstGeom>
          <a:noFill/>
        </p:spPr>
        <p:txBody>
          <a:bodyPr wrap="square" lIns="45720" rIns="4572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Wire instructions changed</a:t>
            </a:r>
          </a:p>
        </p:txBody>
      </p:sp>
      <p:pic>
        <p:nvPicPr>
          <p:cNvPr id="23" name="Picture 22">
            <a:extLst>
              <a:ext uri="{FF2B5EF4-FFF2-40B4-BE49-F238E27FC236}">
                <a16:creationId xmlns:a16="http://schemas.microsoft.com/office/drawing/2014/main" id="{331EF5BE-5AE0-E400-A3AA-EFAE068B83A2}"/>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7450641" y="2466768"/>
            <a:ext cx="481426" cy="481426"/>
          </a:xfrm>
          <a:prstGeom prst="rect">
            <a:avLst/>
          </a:prstGeom>
        </p:spPr>
      </p:pic>
    </p:spTree>
    <p:extLst>
      <p:ext uri="{BB962C8B-B14F-4D97-AF65-F5344CB8AC3E}">
        <p14:creationId xmlns:p14="http://schemas.microsoft.com/office/powerpoint/2010/main" val="1244579291"/>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a:extLst>
              <a:ext uri="{FF2B5EF4-FFF2-40B4-BE49-F238E27FC236}">
                <a16:creationId xmlns:a16="http://schemas.microsoft.com/office/drawing/2014/main" id="{145D1EAF-E1C9-2597-21C3-24784841F8E7}"/>
              </a:ext>
            </a:extLst>
          </p:cNvPr>
          <p:cNvGrpSpPr/>
          <p:nvPr/>
        </p:nvGrpSpPr>
        <p:grpSpPr>
          <a:xfrm>
            <a:off x="2597844" y="2768864"/>
            <a:ext cx="2657571" cy="1200329"/>
            <a:chOff x="2508636" y="2769431"/>
            <a:chExt cx="2657571" cy="1200329"/>
          </a:xfrm>
        </p:grpSpPr>
        <p:sp>
          <p:nvSpPr>
            <p:cNvPr id="3" name="TextBox 2">
              <a:extLst>
                <a:ext uri="{FF2B5EF4-FFF2-40B4-BE49-F238E27FC236}">
                  <a16:creationId xmlns:a16="http://schemas.microsoft.com/office/drawing/2014/main" id="{0F41E8C3-8C04-1602-FDE3-4DC04EE790D0}"/>
                </a:ext>
              </a:extLst>
            </p:cNvPr>
            <p:cNvSpPr txBox="1"/>
            <p:nvPr/>
          </p:nvSpPr>
          <p:spPr>
            <a:xfrm>
              <a:off x="2514447" y="2769431"/>
              <a:ext cx="2651760" cy="1200329"/>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Financial Stability</a:t>
              </a:r>
            </a:p>
            <a:p>
              <a:pPr>
                <a:lnSpc>
                  <a:spcPct val="100000"/>
                </a:lnSpc>
                <a:spcBef>
                  <a:spcPct val="0"/>
                </a:spcBef>
              </a:pPr>
              <a:endParaRPr lang="en-US" sz="1200" b="1" dirty="0">
                <a:latin typeface="Calibri" pitchFamily="34" charset="0"/>
                <a:cs typeface="Calibri" panose="020F0502020204030204" pitchFamily="34" charset="0"/>
              </a:endParaRPr>
            </a:p>
            <a:p>
              <a:pPr>
                <a:lnSpc>
                  <a:spcPct val="100000"/>
                </a:lnSpc>
                <a:spcBef>
                  <a:spcPct val="0"/>
                </a:spcBef>
              </a:pPr>
              <a:r>
                <a:rPr lang="en-US" sz="1200" dirty="0">
                  <a:latin typeface="Calibri" pitchFamily="34" charset="0"/>
                  <a:cs typeface="Calibri" panose="020F0502020204030204" pitchFamily="34" charset="0"/>
                </a:rPr>
                <a:t> </a:t>
              </a:r>
            </a:p>
            <a:p>
              <a:pPr lvl="1">
                <a:spcBef>
                  <a:spcPct val="0"/>
                </a:spcBef>
              </a:pPr>
              <a:r>
                <a:rPr lang="en-US" sz="1200" dirty="0">
                  <a:latin typeface="Calibri" pitchFamily="34" charset="0"/>
                  <a:cs typeface="Calibri" panose="020F0502020204030204" pitchFamily="34" charset="0"/>
                </a:rPr>
                <a:t>Mindful Spending Habits</a:t>
              </a:r>
            </a:p>
            <a:p>
              <a:pPr lvl="1">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America Saves Week</a:t>
              </a:r>
            </a:p>
          </p:txBody>
        </p:sp>
        <p:cxnSp>
          <p:nvCxnSpPr>
            <p:cNvPr id="10" name="Straight Connector 9">
              <a:extLst>
                <a:ext uri="{FF2B5EF4-FFF2-40B4-BE49-F238E27FC236}">
                  <a16:creationId xmlns:a16="http://schemas.microsoft.com/office/drawing/2014/main" id="{25458FFD-40CF-533F-7AF9-7B7E8F2E8E90}"/>
                </a:ext>
              </a:extLst>
            </p:cNvPr>
            <p:cNvCxnSpPr>
              <a:cxnSpLocks/>
            </p:cNvCxnSpPr>
            <p:nvPr/>
          </p:nvCxnSpPr>
          <p:spPr>
            <a:xfrm>
              <a:off x="2508636" y="3086970"/>
              <a:ext cx="2624779"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E9A0461D-09F1-4C64-955E-2536E873A02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16206" y="3677159"/>
              <a:ext cx="292608" cy="253173"/>
            </a:xfrm>
            <a:prstGeom prst="rect">
              <a:avLst/>
            </a:prstGeom>
          </p:spPr>
        </p:pic>
        <p:pic>
          <p:nvPicPr>
            <p:cNvPr id="23" name="Picture 22">
              <a:extLst>
                <a:ext uri="{FF2B5EF4-FFF2-40B4-BE49-F238E27FC236}">
                  <a16:creationId xmlns:a16="http://schemas.microsoft.com/office/drawing/2014/main" id="{EBDAA2EA-8DDA-C5D8-9DA5-102756695EB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25350" y="3299597"/>
              <a:ext cx="274320" cy="274320"/>
            </a:xfrm>
            <a:prstGeom prst="rect">
              <a:avLst/>
            </a:prstGeom>
          </p:spPr>
        </p:pic>
      </p:grpSp>
      <p:grpSp>
        <p:nvGrpSpPr>
          <p:cNvPr id="48" name="Group 47">
            <a:extLst>
              <a:ext uri="{FF2B5EF4-FFF2-40B4-BE49-F238E27FC236}">
                <a16:creationId xmlns:a16="http://schemas.microsoft.com/office/drawing/2014/main" id="{1A094EA9-3D07-969A-EA4B-DA0F3A1831D0}"/>
              </a:ext>
            </a:extLst>
          </p:cNvPr>
          <p:cNvGrpSpPr/>
          <p:nvPr/>
        </p:nvGrpSpPr>
        <p:grpSpPr>
          <a:xfrm>
            <a:off x="8743290" y="4229393"/>
            <a:ext cx="2683764" cy="1188720"/>
            <a:chOff x="8654082" y="4106732"/>
            <a:chExt cx="2683764" cy="1188720"/>
          </a:xfrm>
        </p:grpSpPr>
        <p:sp>
          <p:nvSpPr>
            <p:cNvPr id="8" name="TextBox 7">
              <a:extLst>
                <a:ext uri="{FF2B5EF4-FFF2-40B4-BE49-F238E27FC236}">
                  <a16:creationId xmlns:a16="http://schemas.microsoft.com/office/drawing/2014/main" id="{9D0ED9C7-17F9-6FE1-752F-E94A2256A338}"/>
                </a:ext>
              </a:extLst>
            </p:cNvPr>
            <p:cNvSpPr txBox="1"/>
            <p:nvPr/>
          </p:nvSpPr>
          <p:spPr>
            <a:xfrm>
              <a:off x="8686086" y="4106732"/>
              <a:ext cx="2651760" cy="1188720"/>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Increase Financial IQ</a:t>
              </a:r>
            </a:p>
            <a:p>
              <a:pPr>
                <a:lnSpc>
                  <a:spcPct val="100000"/>
                </a:lnSpc>
                <a:spcBef>
                  <a:spcPct val="0"/>
                </a:spcBef>
              </a:pPr>
              <a:endParaRPr lang="en-US" sz="1200" b="1"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 </a:t>
              </a:r>
            </a:p>
            <a:p>
              <a:pPr lvl="1">
                <a:spcBef>
                  <a:spcPct val="0"/>
                </a:spcBef>
              </a:pPr>
              <a:r>
                <a:rPr lang="en-US" sz="1200" dirty="0">
                  <a:latin typeface="Calibri" pitchFamily="34" charset="0"/>
                  <a:cs typeface="Calibri" panose="020F0502020204030204" pitchFamily="34" charset="0"/>
                </a:rPr>
                <a:t>Financial Awareness Day</a:t>
              </a:r>
            </a:p>
            <a:p>
              <a:pPr lvl="1">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Financial Tips for 20s and 30s</a:t>
              </a:r>
            </a:p>
          </p:txBody>
        </p:sp>
        <p:cxnSp>
          <p:nvCxnSpPr>
            <p:cNvPr id="15" name="Straight Connector 14">
              <a:extLst>
                <a:ext uri="{FF2B5EF4-FFF2-40B4-BE49-F238E27FC236}">
                  <a16:creationId xmlns:a16="http://schemas.microsoft.com/office/drawing/2014/main" id="{0084CD86-FFC3-1DD0-D8AC-EDB0C7E0010B}"/>
                </a:ext>
              </a:extLst>
            </p:cNvPr>
            <p:cNvCxnSpPr/>
            <p:nvPr/>
          </p:nvCxnSpPr>
          <p:spPr>
            <a:xfrm>
              <a:off x="8674939" y="4401358"/>
              <a:ext cx="2624779" cy="0"/>
            </a:xfrm>
            <a:prstGeom prst="line">
              <a:avLst/>
            </a:prstGeom>
            <a:ln w="5715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A02E7E2F-ACA1-6480-3786-C8BDD1B6440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54082" y="4690039"/>
              <a:ext cx="292608" cy="253173"/>
            </a:xfrm>
            <a:prstGeom prst="rect">
              <a:avLst/>
            </a:prstGeom>
          </p:spPr>
        </p:pic>
        <p:pic>
          <p:nvPicPr>
            <p:cNvPr id="36" name="Picture 35">
              <a:extLst>
                <a:ext uri="{FF2B5EF4-FFF2-40B4-BE49-F238E27FC236}">
                  <a16:creationId xmlns:a16="http://schemas.microsoft.com/office/drawing/2014/main" id="{44DC1784-193A-67AE-879B-E634232F5F6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686086" y="5049106"/>
              <a:ext cx="228600" cy="240625"/>
            </a:xfrm>
            <a:prstGeom prst="rect">
              <a:avLst/>
            </a:prstGeom>
          </p:spPr>
        </p:pic>
      </p:grpSp>
      <p:grpSp>
        <p:nvGrpSpPr>
          <p:cNvPr id="46" name="Group 45">
            <a:extLst>
              <a:ext uri="{FF2B5EF4-FFF2-40B4-BE49-F238E27FC236}">
                <a16:creationId xmlns:a16="http://schemas.microsoft.com/office/drawing/2014/main" id="{C7CE8EBB-6778-9118-8D95-452DAC7F9ED9}"/>
              </a:ext>
            </a:extLst>
          </p:cNvPr>
          <p:cNvGrpSpPr/>
          <p:nvPr/>
        </p:nvGrpSpPr>
        <p:grpSpPr>
          <a:xfrm>
            <a:off x="2593069" y="4229393"/>
            <a:ext cx="2662346" cy="1261884"/>
            <a:chOff x="5579203" y="4106732"/>
            <a:chExt cx="2662346" cy="1261884"/>
          </a:xfrm>
        </p:grpSpPr>
        <p:sp>
          <p:nvSpPr>
            <p:cNvPr id="7" name="TextBox 6">
              <a:extLst>
                <a:ext uri="{FF2B5EF4-FFF2-40B4-BE49-F238E27FC236}">
                  <a16:creationId xmlns:a16="http://schemas.microsoft.com/office/drawing/2014/main" id="{622BDB56-FC60-72D3-7D23-A628CF6A2A18}"/>
                </a:ext>
              </a:extLst>
            </p:cNvPr>
            <p:cNvSpPr txBox="1"/>
            <p:nvPr/>
          </p:nvSpPr>
          <p:spPr>
            <a:xfrm>
              <a:off x="5589789" y="4106732"/>
              <a:ext cx="2651760" cy="1261884"/>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Managing Credit &amp; Debt</a:t>
              </a:r>
            </a:p>
            <a:p>
              <a:pPr>
                <a:lnSpc>
                  <a:spcPct val="100000"/>
                </a:lnSpc>
                <a:spcBef>
                  <a:spcPct val="0"/>
                </a:spcBef>
              </a:pPr>
              <a:endParaRPr lang="en-US" sz="1200" b="1" dirty="0">
                <a:latin typeface="Calibri" pitchFamily="34" charset="0"/>
                <a:cs typeface="Calibri" panose="020F0502020204030204" pitchFamily="34" charset="0"/>
              </a:endParaRPr>
            </a:p>
            <a:p>
              <a:pPr>
                <a:lnSpc>
                  <a:spcPct val="100000"/>
                </a:lnSpc>
                <a:spcBef>
                  <a:spcPct val="0"/>
                </a:spcBef>
              </a:pPr>
              <a:endParaRPr lang="en-US" sz="1200" baseline="30000" dirty="0">
                <a:latin typeface="Calibri" pitchFamily="34" charset="0"/>
                <a:cs typeface="Calibri" panose="020F0502020204030204" pitchFamily="34" charset="0"/>
              </a:endParaRPr>
            </a:p>
            <a:p>
              <a:pPr>
                <a:lnSpc>
                  <a:spcPct val="100000"/>
                </a:lnSpc>
                <a:spcBef>
                  <a:spcPct val="0"/>
                </a:spcBef>
              </a:pPr>
              <a:endParaRPr lang="en-US" sz="1200" baseline="300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Student Loan Toolkit</a:t>
              </a:r>
            </a:p>
            <a:p>
              <a:pPr lvl="1">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Pet ownership and expenses</a:t>
              </a:r>
            </a:p>
          </p:txBody>
        </p:sp>
        <p:cxnSp>
          <p:nvCxnSpPr>
            <p:cNvPr id="13" name="Straight Connector 12">
              <a:extLst>
                <a:ext uri="{FF2B5EF4-FFF2-40B4-BE49-F238E27FC236}">
                  <a16:creationId xmlns:a16="http://schemas.microsoft.com/office/drawing/2014/main" id="{B15256CE-039D-BE88-FB7F-494D0C89E715}"/>
                </a:ext>
              </a:extLst>
            </p:cNvPr>
            <p:cNvCxnSpPr/>
            <p:nvPr/>
          </p:nvCxnSpPr>
          <p:spPr>
            <a:xfrm>
              <a:off x="5579203" y="4419248"/>
              <a:ext cx="2624779"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id="{17AEAFF4-C295-ABE4-D7D3-E37C2CE132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89789" y="5059951"/>
              <a:ext cx="274320" cy="274320"/>
            </a:xfrm>
            <a:prstGeom prst="rect">
              <a:avLst/>
            </a:prstGeom>
          </p:spPr>
        </p:pic>
        <p:pic>
          <p:nvPicPr>
            <p:cNvPr id="37" name="Picture 36">
              <a:extLst>
                <a:ext uri="{FF2B5EF4-FFF2-40B4-BE49-F238E27FC236}">
                  <a16:creationId xmlns:a16="http://schemas.microsoft.com/office/drawing/2014/main" id="{9B72E846-1A55-8265-5DF4-7442D355E62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646102" y="4716234"/>
              <a:ext cx="228600" cy="240625"/>
            </a:xfrm>
            <a:prstGeom prst="rect">
              <a:avLst/>
            </a:prstGeom>
          </p:spPr>
        </p:pic>
      </p:grpSp>
      <p:grpSp>
        <p:nvGrpSpPr>
          <p:cNvPr id="52" name="Group 51">
            <a:extLst>
              <a:ext uri="{FF2B5EF4-FFF2-40B4-BE49-F238E27FC236}">
                <a16:creationId xmlns:a16="http://schemas.microsoft.com/office/drawing/2014/main" id="{B8E526A4-423C-209B-297C-7363B2CD8FE1}"/>
              </a:ext>
            </a:extLst>
          </p:cNvPr>
          <p:cNvGrpSpPr/>
          <p:nvPr/>
        </p:nvGrpSpPr>
        <p:grpSpPr>
          <a:xfrm>
            <a:off x="457199" y="2807434"/>
            <a:ext cx="1761894" cy="2317529"/>
            <a:chOff x="457199" y="2807434"/>
            <a:chExt cx="1761894" cy="2317529"/>
          </a:xfrm>
        </p:grpSpPr>
        <p:pic>
          <p:nvPicPr>
            <p:cNvPr id="19" name="Picture 18">
              <a:extLst>
                <a:ext uri="{FF2B5EF4-FFF2-40B4-BE49-F238E27FC236}">
                  <a16:creationId xmlns:a16="http://schemas.microsoft.com/office/drawing/2014/main" id="{49CEF1A6-2DF8-3E73-CCDF-BFEC8460F46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457199" y="2807434"/>
              <a:ext cx="296126" cy="239342"/>
            </a:xfrm>
            <a:prstGeom prst="rect">
              <a:avLst/>
            </a:prstGeom>
          </p:spPr>
        </p:pic>
        <p:sp>
          <p:nvSpPr>
            <p:cNvPr id="20" name="TextBox 19">
              <a:extLst>
                <a:ext uri="{FF2B5EF4-FFF2-40B4-BE49-F238E27FC236}">
                  <a16:creationId xmlns:a16="http://schemas.microsoft.com/office/drawing/2014/main" id="{B7E7D5D4-89F9-C752-F8B6-841A35B5FD95}"/>
                </a:ext>
              </a:extLst>
            </p:cNvPr>
            <p:cNvSpPr txBox="1"/>
            <p:nvPr/>
          </p:nvSpPr>
          <p:spPr>
            <a:xfrm>
              <a:off x="789127" y="2813980"/>
              <a:ext cx="1127760" cy="276999"/>
            </a:xfrm>
            <a:prstGeom prst="rect">
              <a:avLst/>
            </a:prstGeom>
            <a:noFill/>
          </p:spPr>
          <p:txBody>
            <a:bodyPr wrap="square" rtlCol="0">
              <a:spAutoFit/>
            </a:bodyPr>
            <a:lstStyle/>
            <a:p>
              <a:r>
                <a:rPr lang="en-US" sz="1200" dirty="0">
                  <a:solidFill>
                    <a:srgbClr val="012169"/>
                  </a:solidFill>
                </a:rPr>
                <a:t>Audiocast</a:t>
              </a:r>
            </a:p>
          </p:txBody>
        </p:sp>
        <p:pic>
          <p:nvPicPr>
            <p:cNvPr id="24" name="Picture 23">
              <a:extLst>
                <a:ext uri="{FF2B5EF4-FFF2-40B4-BE49-F238E27FC236}">
                  <a16:creationId xmlns:a16="http://schemas.microsoft.com/office/drawing/2014/main" id="{709D51EC-73F5-E7D5-CFA1-A78DDA87110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1563" y="3331925"/>
              <a:ext cx="292608" cy="253173"/>
            </a:xfrm>
            <a:prstGeom prst="rect">
              <a:avLst/>
            </a:prstGeom>
          </p:spPr>
        </p:pic>
        <p:pic>
          <p:nvPicPr>
            <p:cNvPr id="27" name="Picture 26">
              <a:extLst>
                <a:ext uri="{FF2B5EF4-FFF2-40B4-BE49-F238E27FC236}">
                  <a16:creationId xmlns:a16="http://schemas.microsoft.com/office/drawing/2014/main" id="{7B76C3C0-8CBF-C887-46E6-20773A88F1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563" y="3833499"/>
              <a:ext cx="274320" cy="274320"/>
            </a:xfrm>
            <a:prstGeom prst="rect">
              <a:avLst/>
            </a:prstGeom>
          </p:spPr>
        </p:pic>
        <p:pic>
          <p:nvPicPr>
            <p:cNvPr id="28" name="Picture 27">
              <a:extLst>
                <a:ext uri="{FF2B5EF4-FFF2-40B4-BE49-F238E27FC236}">
                  <a16:creationId xmlns:a16="http://schemas.microsoft.com/office/drawing/2014/main" id="{DEC3A66F-4F77-C75A-8CDF-E017449641A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9851" y="4311617"/>
              <a:ext cx="274320" cy="320900"/>
            </a:xfrm>
            <a:prstGeom prst="rect">
              <a:avLst/>
            </a:prstGeom>
          </p:spPr>
        </p:pic>
        <p:sp>
          <p:nvSpPr>
            <p:cNvPr id="30" name="TextBox 29">
              <a:extLst>
                <a:ext uri="{FF2B5EF4-FFF2-40B4-BE49-F238E27FC236}">
                  <a16:creationId xmlns:a16="http://schemas.microsoft.com/office/drawing/2014/main" id="{4076C33A-FCC5-951F-7C2C-202565FB61DE}"/>
                </a:ext>
              </a:extLst>
            </p:cNvPr>
            <p:cNvSpPr txBox="1"/>
            <p:nvPr/>
          </p:nvSpPr>
          <p:spPr>
            <a:xfrm>
              <a:off x="800286" y="3322476"/>
              <a:ext cx="1127760" cy="276999"/>
            </a:xfrm>
            <a:prstGeom prst="rect">
              <a:avLst/>
            </a:prstGeom>
            <a:noFill/>
          </p:spPr>
          <p:txBody>
            <a:bodyPr wrap="square" rtlCol="0">
              <a:spAutoFit/>
            </a:bodyPr>
            <a:lstStyle/>
            <a:p>
              <a:r>
                <a:rPr lang="en-US" sz="1200" dirty="0">
                  <a:solidFill>
                    <a:srgbClr val="012169"/>
                  </a:solidFill>
                </a:rPr>
                <a:t>Live Webinar</a:t>
              </a:r>
            </a:p>
          </p:txBody>
        </p:sp>
        <p:sp>
          <p:nvSpPr>
            <p:cNvPr id="31" name="TextBox 30">
              <a:extLst>
                <a:ext uri="{FF2B5EF4-FFF2-40B4-BE49-F238E27FC236}">
                  <a16:creationId xmlns:a16="http://schemas.microsoft.com/office/drawing/2014/main" id="{F06AA5D2-9FB8-6A3F-CCF7-ECF9020B9DC1}"/>
                </a:ext>
              </a:extLst>
            </p:cNvPr>
            <p:cNvSpPr txBox="1"/>
            <p:nvPr/>
          </p:nvSpPr>
          <p:spPr>
            <a:xfrm>
              <a:off x="820022" y="3830972"/>
              <a:ext cx="1237619" cy="276999"/>
            </a:xfrm>
            <a:prstGeom prst="rect">
              <a:avLst/>
            </a:prstGeom>
            <a:noFill/>
          </p:spPr>
          <p:txBody>
            <a:bodyPr wrap="square" rtlCol="0">
              <a:spAutoFit/>
            </a:bodyPr>
            <a:lstStyle/>
            <a:p>
              <a:r>
                <a:rPr lang="en-US" sz="1200" dirty="0">
                  <a:solidFill>
                    <a:srgbClr val="012169"/>
                  </a:solidFill>
                </a:rPr>
                <a:t>Money Minutes</a:t>
              </a:r>
            </a:p>
          </p:txBody>
        </p:sp>
        <p:sp>
          <p:nvSpPr>
            <p:cNvPr id="32" name="TextBox 31">
              <a:extLst>
                <a:ext uri="{FF2B5EF4-FFF2-40B4-BE49-F238E27FC236}">
                  <a16:creationId xmlns:a16="http://schemas.microsoft.com/office/drawing/2014/main" id="{2BF52E89-7D56-3C9B-D8B3-3B7017F3CB97}"/>
                </a:ext>
              </a:extLst>
            </p:cNvPr>
            <p:cNvSpPr txBox="1"/>
            <p:nvPr/>
          </p:nvSpPr>
          <p:spPr>
            <a:xfrm>
              <a:off x="840775" y="4339468"/>
              <a:ext cx="1127760" cy="276999"/>
            </a:xfrm>
            <a:prstGeom prst="rect">
              <a:avLst/>
            </a:prstGeom>
            <a:noFill/>
          </p:spPr>
          <p:txBody>
            <a:bodyPr wrap="square" rtlCol="0">
              <a:spAutoFit/>
            </a:bodyPr>
            <a:lstStyle/>
            <a:p>
              <a:r>
                <a:rPr lang="en-US" sz="1200" dirty="0">
                  <a:solidFill>
                    <a:srgbClr val="012169"/>
                  </a:solidFill>
                </a:rPr>
                <a:t>Tools</a:t>
              </a:r>
            </a:p>
          </p:txBody>
        </p:sp>
        <p:pic>
          <p:nvPicPr>
            <p:cNvPr id="33" name="Picture 32">
              <a:extLst>
                <a:ext uri="{FF2B5EF4-FFF2-40B4-BE49-F238E27FC236}">
                  <a16:creationId xmlns:a16="http://schemas.microsoft.com/office/drawing/2014/main" id="{FB24AFC8-D498-D9E6-F8BA-0FCCF94601C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5571" y="4884338"/>
              <a:ext cx="228600" cy="240625"/>
            </a:xfrm>
            <a:prstGeom prst="rect">
              <a:avLst/>
            </a:prstGeom>
          </p:spPr>
        </p:pic>
        <p:sp>
          <p:nvSpPr>
            <p:cNvPr id="39" name="TextBox 38">
              <a:extLst>
                <a:ext uri="{FF2B5EF4-FFF2-40B4-BE49-F238E27FC236}">
                  <a16:creationId xmlns:a16="http://schemas.microsoft.com/office/drawing/2014/main" id="{CFDDD2BD-782F-D144-4A7B-C776376CB40E}"/>
                </a:ext>
              </a:extLst>
            </p:cNvPr>
            <p:cNvSpPr txBox="1"/>
            <p:nvPr/>
          </p:nvSpPr>
          <p:spPr>
            <a:xfrm>
              <a:off x="840775" y="4847964"/>
              <a:ext cx="1378318" cy="276999"/>
            </a:xfrm>
            <a:prstGeom prst="rect">
              <a:avLst/>
            </a:prstGeom>
            <a:noFill/>
          </p:spPr>
          <p:txBody>
            <a:bodyPr wrap="square" rtlCol="0">
              <a:spAutoFit/>
            </a:bodyPr>
            <a:lstStyle/>
            <a:p>
              <a:r>
                <a:rPr lang="en-US" sz="1200" dirty="0">
                  <a:solidFill>
                    <a:srgbClr val="012169"/>
                  </a:solidFill>
                </a:rPr>
                <a:t>On Demand Videos</a:t>
              </a:r>
            </a:p>
          </p:txBody>
        </p:sp>
      </p:grpSp>
      <p:sp>
        <p:nvSpPr>
          <p:cNvPr id="42" name="TextBox 41">
            <a:extLst>
              <a:ext uri="{FF2B5EF4-FFF2-40B4-BE49-F238E27FC236}">
                <a16:creationId xmlns:a16="http://schemas.microsoft.com/office/drawing/2014/main" id="{B29FC866-C3B4-4B94-FE9D-8E14D0926845}"/>
              </a:ext>
            </a:extLst>
          </p:cNvPr>
          <p:cNvSpPr txBox="1"/>
          <p:nvPr/>
        </p:nvSpPr>
        <p:spPr>
          <a:xfrm>
            <a:off x="457198" y="1256442"/>
            <a:ext cx="8438739" cy="830997"/>
          </a:xfrm>
          <a:prstGeom prst="rect">
            <a:avLst/>
          </a:prstGeom>
          <a:noFill/>
        </p:spPr>
        <p:txBody>
          <a:bodyPr wrap="square" rtlCol="0">
            <a:spAutoFit/>
          </a:bodyPr>
          <a:lstStyle/>
          <a:p>
            <a:r>
              <a:rPr lang="en-US" sz="1600" i="1" dirty="0">
                <a:solidFill>
                  <a:schemeClr val="accent3"/>
                </a:solidFill>
                <a:latin typeface="+mj-lt"/>
              </a:rPr>
              <a:t>Early career explorers prioritize the building blocks of managing their finances to establish a strong financial foundation and avoid common pitfalls. By building financial IQ, they’re able to gain confidence with money and start investing for future goals.</a:t>
            </a:r>
          </a:p>
        </p:txBody>
      </p:sp>
      <p:pic>
        <p:nvPicPr>
          <p:cNvPr id="2" name="Picture 1">
            <a:extLst>
              <a:ext uri="{FF2B5EF4-FFF2-40B4-BE49-F238E27FC236}">
                <a16:creationId xmlns:a16="http://schemas.microsoft.com/office/drawing/2014/main" id="{8C674DD8-0265-B432-3FC3-F7E97DA2C66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546559" y="517759"/>
            <a:ext cx="1372384" cy="1371600"/>
          </a:xfrm>
          <a:prstGeom prst="ellipse">
            <a:avLst/>
          </a:prstGeom>
          <a:effectLst>
            <a:outerShdw blurRad="63500" sx="102000" sy="102000" algn="ctr" rotWithShape="0">
              <a:prstClr val="black">
                <a:alpha val="40000"/>
              </a:prstClr>
            </a:outerShdw>
          </a:effectLst>
        </p:spPr>
      </p:pic>
      <p:grpSp>
        <p:nvGrpSpPr>
          <p:cNvPr id="41" name="Group 40">
            <a:extLst>
              <a:ext uri="{FF2B5EF4-FFF2-40B4-BE49-F238E27FC236}">
                <a16:creationId xmlns:a16="http://schemas.microsoft.com/office/drawing/2014/main" id="{E11647F0-804F-0A40-8CFA-0CCD315FF1B2}"/>
              </a:ext>
            </a:extLst>
          </p:cNvPr>
          <p:cNvGrpSpPr/>
          <p:nvPr/>
        </p:nvGrpSpPr>
        <p:grpSpPr>
          <a:xfrm>
            <a:off x="5658348" y="2768864"/>
            <a:ext cx="2664352" cy="1138773"/>
            <a:chOff x="2503614" y="4106732"/>
            <a:chExt cx="2664352" cy="1138773"/>
          </a:xfrm>
        </p:grpSpPr>
        <p:sp>
          <p:nvSpPr>
            <p:cNvPr id="6" name="TextBox 5">
              <a:extLst>
                <a:ext uri="{FF2B5EF4-FFF2-40B4-BE49-F238E27FC236}">
                  <a16:creationId xmlns:a16="http://schemas.microsoft.com/office/drawing/2014/main" id="{CC54569E-304C-E884-DCD1-C0EDEDBB99B1}"/>
                </a:ext>
              </a:extLst>
            </p:cNvPr>
            <p:cNvSpPr txBox="1"/>
            <p:nvPr/>
          </p:nvSpPr>
          <p:spPr>
            <a:xfrm>
              <a:off x="2516206" y="4106732"/>
              <a:ext cx="2651760" cy="1138773"/>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Understand my personal finances</a:t>
              </a:r>
            </a:p>
            <a:p>
              <a:pPr>
                <a:lnSpc>
                  <a:spcPct val="100000"/>
                </a:lnSpc>
                <a:spcBef>
                  <a:spcPct val="0"/>
                </a:spcBef>
              </a:pPr>
              <a:endParaRPr lang="en-US" sz="1200" b="1" dirty="0">
                <a:latin typeface="Calibri" pitchFamily="34" charset="0"/>
                <a:cs typeface="Calibri" panose="020F0502020204030204" pitchFamily="34" charset="0"/>
              </a:endParaRPr>
            </a:p>
            <a:p>
              <a:pPr>
                <a:lnSpc>
                  <a:spcPct val="100000"/>
                </a:lnSpc>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Financial Wellness Tracker</a:t>
              </a:r>
            </a:p>
            <a:p>
              <a:pPr lvl="1">
                <a:spcBef>
                  <a:spcPct val="0"/>
                </a:spcBef>
              </a:pPr>
              <a:endParaRPr lang="en-US" sz="1200" baseline="300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Bank accounts, explained</a:t>
              </a:r>
            </a:p>
          </p:txBody>
        </p:sp>
        <p:cxnSp>
          <p:nvCxnSpPr>
            <p:cNvPr id="11" name="Straight Connector 10">
              <a:extLst>
                <a:ext uri="{FF2B5EF4-FFF2-40B4-BE49-F238E27FC236}">
                  <a16:creationId xmlns:a16="http://schemas.microsoft.com/office/drawing/2014/main" id="{39CC0D88-C0A2-7625-F936-4BC5629BADA8}"/>
                </a:ext>
              </a:extLst>
            </p:cNvPr>
            <p:cNvCxnSpPr/>
            <p:nvPr/>
          </p:nvCxnSpPr>
          <p:spPr>
            <a:xfrm>
              <a:off x="2503614" y="4424273"/>
              <a:ext cx="262477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BEBCA4C5-8752-F26F-50FC-6EC0C3E84C1A}"/>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525350" y="4613895"/>
              <a:ext cx="274320" cy="320900"/>
            </a:xfrm>
            <a:prstGeom prst="rect">
              <a:avLst/>
            </a:prstGeom>
          </p:spPr>
        </p:pic>
        <p:pic>
          <p:nvPicPr>
            <p:cNvPr id="44" name="Picture 43">
              <a:extLst>
                <a:ext uri="{FF2B5EF4-FFF2-40B4-BE49-F238E27FC236}">
                  <a16:creationId xmlns:a16="http://schemas.microsoft.com/office/drawing/2014/main" id="{07B176F6-0B09-410E-B3AF-8075F6A8FC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25350" y="4964446"/>
              <a:ext cx="274320" cy="274320"/>
            </a:xfrm>
            <a:prstGeom prst="rect">
              <a:avLst/>
            </a:prstGeom>
          </p:spPr>
        </p:pic>
      </p:grpSp>
      <p:grpSp>
        <p:nvGrpSpPr>
          <p:cNvPr id="50" name="Group 49">
            <a:extLst>
              <a:ext uri="{FF2B5EF4-FFF2-40B4-BE49-F238E27FC236}">
                <a16:creationId xmlns:a16="http://schemas.microsoft.com/office/drawing/2014/main" id="{B556F35A-D646-ADA2-7178-9541E306185C}"/>
              </a:ext>
            </a:extLst>
          </p:cNvPr>
          <p:cNvGrpSpPr/>
          <p:nvPr/>
        </p:nvGrpSpPr>
        <p:grpSpPr>
          <a:xfrm>
            <a:off x="8775294" y="2768864"/>
            <a:ext cx="2652192" cy="1188720"/>
            <a:chOff x="5589789" y="2769431"/>
            <a:chExt cx="2652192" cy="1188720"/>
          </a:xfrm>
        </p:grpSpPr>
        <p:sp>
          <p:nvSpPr>
            <p:cNvPr id="4" name="TextBox 3">
              <a:extLst>
                <a:ext uri="{FF2B5EF4-FFF2-40B4-BE49-F238E27FC236}">
                  <a16:creationId xmlns:a16="http://schemas.microsoft.com/office/drawing/2014/main" id="{B14616FF-2FC0-4EAF-64A3-B4509D39EFFB}"/>
                </a:ext>
              </a:extLst>
            </p:cNvPr>
            <p:cNvSpPr txBox="1"/>
            <p:nvPr/>
          </p:nvSpPr>
          <p:spPr>
            <a:xfrm>
              <a:off x="5590221" y="2769431"/>
              <a:ext cx="2651760" cy="1188720"/>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Career Growth</a:t>
              </a:r>
            </a:p>
            <a:p>
              <a:pPr>
                <a:lnSpc>
                  <a:spcPct val="100000"/>
                </a:lnSpc>
                <a:spcBef>
                  <a:spcPct val="0"/>
                </a:spcBef>
              </a:pPr>
              <a:endParaRPr lang="en-US" sz="1200" b="1" dirty="0">
                <a:latin typeface="Calibri" pitchFamily="34" charset="0"/>
                <a:cs typeface="Calibri" panose="020F0502020204030204" pitchFamily="34" charset="0"/>
              </a:endParaRPr>
            </a:p>
            <a:p>
              <a:pPr>
                <a:lnSpc>
                  <a:spcPct val="100000"/>
                </a:lnSpc>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solidFill>
                    <a:srgbClr val="000000"/>
                  </a:solidFill>
                  <a:latin typeface="Calibri" pitchFamily="34" charset="0"/>
                  <a:cs typeface="Calibri" panose="020F0502020204030204" pitchFamily="34" charset="0"/>
                </a:rPr>
                <a:t>Choosing insurance wisely</a:t>
              </a:r>
            </a:p>
            <a:p>
              <a:pPr lvl="1">
                <a:spcBef>
                  <a:spcPct val="0"/>
                </a:spcBef>
              </a:pPr>
              <a:endParaRPr lang="en-US" sz="1200" dirty="0">
                <a:solidFill>
                  <a:srgbClr val="000000"/>
                </a:solidFill>
                <a:latin typeface="Calibri" pitchFamily="34" charset="0"/>
                <a:cs typeface="Calibri" panose="020F0502020204030204" pitchFamily="34" charset="0"/>
              </a:endParaRPr>
            </a:p>
            <a:p>
              <a:pPr lvl="1">
                <a:spcBef>
                  <a:spcPct val="0"/>
                </a:spcBef>
              </a:pPr>
              <a:r>
                <a:rPr lang="en-US" sz="1200" dirty="0">
                  <a:solidFill>
                    <a:srgbClr val="000000"/>
                  </a:solidFill>
                  <a:latin typeface="Calibri" pitchFamily="34" charset="0"/>
                  <a:cs typeface="Calibri" panose="020F0502020204030204" pitchFamily="34" charset="0"/>
                </a:rPr>
                <a:t>Balancing money and mind</a:t>
              </a:r>
              <a:endParaRPr lang="en-US" sz="1200" dirty="0">
                <a:solidFill>
                  <a:srgbClr val="000000"/>
                </a:solidFill>
                <a:latin typeface="Connections" panose="020B0503040000020004" pitchFamily="34" charset="0"/>
                <a:cs typeface="Calibri Light" panose="020F0302020204030204" pitchFamily="34" charset="0"/>
              </a:endParaRPr>
            </a:p>
          </p:txBody>
        </p:sp>
        <p:cxnSp>
          <p:nvCxnSpPr>
            <p:cNvPr id="12" name="Straight Connector 11">
              <a:extLst>
                <a:ext uri="{FF2B5EF4-FFF2-40B4-BE49-F238E27FC236}">
                  <a16:creationId xmlns:a16="http://schemas.microsoft.com/office/drawing/2014/main" id="{411520D1-1F55-45E3-198B-FD4B617EF4F7}"/>
                </a:ext>
              </a:extLst>
            </p:cNvPr>
            <p:cNvCxnSpPr/>
            <p:nvPr/>
          </p:nvCxnSpPr>
          <p:spPr>
            <a:xfrm>
              <a:off x="5589789" y="3071638"/>
              <a:ext cx="2624779" cy="0"/>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25" name="Picture 24">
              <a:extLst>
                <a:ext uri="{FF2B5EF4-FFF2-40B4-BE49-F238E27FC236}">
                  <a16:creationId xmlns:a16="http://schemas.microsoft.com/office/drawing/2014/main" id="{B2C0B0EF-5B1B-03E6-A4FD-F234AB6776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17653" y="3286528"/>
              <a:ext cx="274320" cy="274320"/>
            </a:xfrm>
            <a:prstGeom prst="rect">
              <a:avLst/>
            </a:prstGeom>
          </p:spPr>
        </p:pic>
        <p:pic>
          <p:nvPicPr>
            <p:cNvPr id="45" name="Picture 44">
              <a:extLst>
                <a:ext uri="{FF2B5EF4-FFF2-40B4-BE49-F238E27FC236}">
                  <a16:creationId xmlns:a16="http://schemas.microsoft.com/office/drawing/2014/main" id="{DA1B34F8-B8FF-0688-DA20-358176BC7D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08509" y="3686975"/>
              <a:ext cx="292608" cy="253173"/>
            </a:xfrm>
            <a:prstGeom prst="rect">
              <a:avLst/>
            </a:prstGeom>
          </p:spPr>
        </p:pic>
      </p:grpSp>
      <p:grpSp>
        <p:nvGrpSpPr>
          <p:cNvPr id="49" name="Group 48">
            <a:extLst>
              <a:ext uri="{FF2B5EF4-FFF2-40B4-BE49-F238E27FC236}">
                <a16:creationId xmlns:a16="http://schemas.microsoft.com/office/drawing/2014/main" id="{415495D4-5BD5-901B-CE10-9BC2A5EBFF9B}"/>
              </a:ext>
            </a:extLst>
          </p:cNvPr>
          <p:cNvGrpSpPr/>
          <p:nvPr/>
        </p:nvGrpSpPr>
        <p:grpSpPr>
          <a:xfrm>
            <a:off x="5658348" y="4229393"/>
            <a:ext cx="2651764" cy="1200329"/>
            <a:chOff x="8669409" y="2804120"/>
            <a:chExt cx="2651764" cy="1200329"/>
          </a:xfrm>
        </p:grpSpPr>
        <p:sp>
          <p:nvSpPr>
            <p:cNvPr id="5" name="TextBox 4">
              <a:extLst>
                <a:ext uri="{FF2B5EF4-FFF2-40B4-BE49-F238E27FC236}">
                  <a16:creationId xmlns:a16="http://schemas.microsoft.com/office/drawing/2014/main" id="{12FF5B5D-651A-556E-2A7A-138ACF7651D3}"/>
                </a:ext>
              </a:extLst>
            </p:cNvPr>
            <p:cNvSpPr txBox="1"/>
            <p:nvPr/>
          </p:nvSpPr>
          <p:spPr>
            <a:xfrm>
              <a:off x="8669413" y="2804120"/>
              <a:ext cx="2651760" cy="1200329"/>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Invest in my future</a:t>
              </a:r>
            </a:p>
            <a:p>
              <a:pPr>
                <a:lnSpc>
                  <a:spcPct val="100000"/>
                </a:lnSpc>
                <a:spcBef>
                  <a:spcPct val="0"/>
                </a:spcBef>
              </a:pPr>
              <a:endParaRPr lang="en-US" sz="1200" b="1" dirty="0">
                <a:latin typeface="Calibri" pitchFamily="34" charset="0"/>
                <a:cs typeface="Calibri" panose="020F0502020204030204" pitchFamily="34" charset="0"/>
              </a:endParaRPr>
            </a:p>
            <a:p>
              <a:pPr>
                <a:lnSpc>
                  <a:spcPct val="100000"/>
                </a:lnSpc>
                <a:spcBef>
                  <a:spcPct val="0"/>
                </a:spcBef>
              </a:pPr>
              <a:endParaRPr lang="en-US" sz="1200" b="1"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Get on track</a:t>
              </a:r>
            </a:p>
            <a:p>
              <a:pPr lvl="1">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Contribution Conundrum</a:t>
              </a:r>
              <a:endParaRPr lang="en-US" sz="1200" b="1" dirty="0">
                <a:latin typeface="Calibri" pitchFamily="34" charset="0"/>
                <a:cs typeface="Calibri" panose="020F0502020204030204" pitchFamily="34" charset="0"/>
              </a:endParaRPr>
            </a:p>
          </p:txBody>
        </p:sp>
        <p:cxnSp>
          <p:nvCxnSpPr>
            <p:cNvPr id="14" name="Straight Connector 13">
              <a:extLst>
                <a:ext uri="{FF2B5EF4-FFF2-40B4-BE49-F238E27FC236}">
                  <a16:creationId xmlns:a16="http://schemas.microsoft.com/office/drawing/2014/main" id="{694DE215-6425-220C-878C-63BE10366870}"/>
                </a:ext>
              </a:extLst>
            </p:cNvPr>
            <p:cNvCxnSpPr/>
            <p:nvPr/>
          </p:nvCxnSpPr>
          <p:spPr>
            <a:xfrm>
              <a:off x="8669409" y="3098745"/>
              <a:ext cx="2624779" cy="0"/>
            </a:xfrm>
            <a:prstGeom prst="line">
              <a:avLst/>
            </a:prstGeom>
            <a:ln w="5715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6A1A3D8D-25E6-3FF8-A190-EE54B400624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8686373" y="3729806"/>
              <a:ext cx="296126" cy="239342"/>
            </a:xfrm>
            <a:prstGeom prst="rect">
              <a:avLst/>
            </a:prstGeom>
          </p:spPr>
        </p:pic>
        <p:pic>
          <p:nvPicPr>
            <p:cNvPr id="47" name="Picture 46">
              <a:extLst>
                <a:ext uri="{FF2B5EF4-FFF2-40B4-BE49-F238E27FC236}">
                  <a16:creationId xmlns:a16="http://schemas.microsoft.com/office/drawing/2014/main" id="{5C8A1CCA-5159-3DE6-7D18-BABE690B6A2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88132" y="3363431"/>
              <a:ext cx="292608" cy="253173"/>
            </a:xfrm>
            <a:prstGeom prst="rect">
              <a:avLst/>
            </a:prstGeom>
          </p:spPr>
        </p:pic>
      </p:grpSp>
      <p:sp>
        <p:nvSpPr>
          <p:cNvPr id="34" name="Title 33">
            <a:extLst>
              <a:ext uri="{FF2B5EF4-FFF2-40B4-BE49-F238E27FC236}">
                <a16:creationId xmlns:a16="http://schemas.microsoft.com/office/drawing/2014/main" id="{CBF83025-AE47-0885-06B5-6F9779522D4D}"/>
              </a:ext>
            </a:extLst>
          </p:cNvPr>
          <p:cNvSpPr>
            <a:spLocks noGrp="1"/>
          </p:cNvSpPr>
          <p:nvPr>
            <p:ph type="title"/>
          </p:nvPr>
        </p:nvSpPr>
        <p:spPr>
          <a:xfrm>
            <a:off x="457199" y="457600"/>
            <a:ext cx="11115107" cy="687310"/>
          </a:xfrm>
        </p:spPr>
        <p:txBody>
          <a:bodyPr/>
          <a:lstStyle/>
          <a:p>
            <a:r>
              <a:rPr lang="en-US" sz="3200" dirty="0"/>
              <a:t>Explorers: Financial Wellness Education Curriculum</a:t>
            </a:r>
          </a:p>
        </p:txBody>
      </p:sp>
      <p:sp>
        <p:nvSpPr>
          <p:cNvPr id="35" name="Slide Number Placeholder 34">
            <a:extLst>
              <a:ext uri="{FF2B5EF4-FFF2-40B4-BE49-F238E27FC236}">
                <a16:creationId xmlns:a16="http://schemas.microsoft.com/office/drawing/2014/main" id="{C9145986-248D-D57E-3746-0DAFA8CE7456}"/>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52</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53" name="TextBox 52">
            <a:extLst>
              <a:ext uri="{FF2B5EF4-FFF2-40B4-BE49-F238E27FC236}">
                <a16:creationId xmlns:a16="http://schemas.microsoft.com/office/drawing/2014/main" id="{A04AE5B2-8411-2014-1609-84FDD35E071D}"/>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Optional slide for clients that want a specific “track”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Refer to appendix for alternate versions</a:t>
            </a:r>
          </a:p>
        </p:txBody>
      </p:sp>
    </p:spTree>
    <p:extLst>
      <p:ext uri="{BB962C8B-B14F-4D97-AF65-F5344CB8AC3E}">
        <p14:creationId xmlns:p14="http://schemas.microsoft.com/office/powerpoint/2010/main" val="1735645386"/>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C62A3FF-F9BA-9AFE-2286-8C3CC7AE498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50235" y="517640"/>
            <a:ext cx="1367774" cy="1346088"/>
          </a:xfrm>
          <a:prstGeom prst="flowChartConnector">
            <a:avLst/>
          </a:prstGeom>
          <a:effectLst>
            <a:outerShdw blurRad="63500" sx="102000" sy="102000" algn="ctr" rotWithShape="0">
              <a:prstClr val="black">
                <a:alpha val="40000"/>
              </a:prstClr>
            </a:outerShdw>
          </a:effectLst>
        </p:spPr>
      </p:pic>
      <p:grpSp>
        <p:nvGrpSpPr>
          <p:cNvPr id="52" name="Group 51">
            <a:extLst>
              <a:ext uri="{FF2B5EF4-FFF2-40B4-BE49-F238E27FC236}">
                <a16:creationId xmlns:a16="http://schemas.microsoft.com/office/drawing/2014/main" id="{B8E526A4-423C-209B-297C-7363B2CD8FE1}"/>
              </a:ext>
            </a:extLst>
          </p:cNvPr>
          <p:cNvGrpSpPr/>
          <p:nvPr/>
        </p:nvGrpSpPr>
        <p:grpSpPr>
          <a:xfrm>
            <a:off x="457199" y="2807434"/>
            <a:ext cx="1761894" cy="2317529"/>
            <a:chOff x="457199" y="2807434"/>
            <a:chExt cx="1761894" cy="2317529"/>
          </a:xfrm>
        </p:grpSpPr>
        <p:pic>
          <p:nvPicPr>
            <p:cNvPr id="19" name="Picture 18">
              <a:extLst>
                <a:ext uri="{FF2B5EF4-FFF2-40B4-BE49-F238E27FC236}">
                  <a16:creationId xmlns:a16="http://schemas.microsoft.com/office/drawing/2014/main" id="{49CEF1A6-2DF8-3E73-CCDF-BFEC8460F4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457199" y="2807434"/>
              <a:ext cx="296126" cy="239342"/>
            </a:xfrm>
            <a:prstGeom prst="rect">
              <a:avLst/>
            </a:prstGeom>
          </p:spPr>
        </p:pic>
        <p:sp>
          <p:nvSpPr>
            <p:cNvPr id="20" name="TextBox 19">
              <a:extLst>
                <a:ext uri="{FF2B5EF4-FFF2-40B4-BE49-F238E27FC236}">
                  <a16:creationId xmlns:a16="http://schemas.microsoft.com/office/drawing/2014/main" id="{B7E7D5D4-89F9-C752-F8B6-841A35B5FD95}"/>
                </a:ext>
              </a:extLst>
            </p:cNvPr>
            <p:cNvSpPr txBox="1"/>
            <p:nvPr/>
          </p:nvSpPr>
          <p:spPr>
            <a:xfrm>
              <a:off x="789127" y="2813980"/>
              <a:ext cx="1127760" cy="276999"/>
            </a:xfrm>
            <a:prstGeom prst="rect">
              <a:avLst/>
            </a:prstGeom>
            <a:noFill/>
          </p:spPr>
          <p:txBody>
            <a:bodyPr wrap="square" rtlCol="0">
              <a:spAutoFit/>
            </a:bodyPr>
            <a:lstStyle/>
            <a:p>
              <a:r>
                <a:rPr lang="en-US" sz="1200" dirty="0">
                  <a:solidFill>
                    <a:srgbClr val="012169"/>
                  </a:solidFill>
                </a:rPr>
                <a:t>Audiocast</a:t>
              </a:r>
            </a:p>
          </p:txBody>
        </p:sp>
        <p:pic>
          <p:nvPicPr>
            <p:cNvPr id="24" name="Picture 23">
              <a:extLst>
                <a:ext uri="{FF2B5EF4-FFF2-40B4-BE49-F238E27FC236}">
                  <a16:creationId xmlns:a16="http://schemas.microsoft.com/office/drawing/2014/main" id="{709D51EC-73F5-E7D5-CFA1-A78DDA87110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81563" y="3331925"/>
              <a:ext cx="292608" cy="253173"/>
            </a:xfrm>
            <a:prstGeom prst="rect">
              <a:avLst/>
            </a:prstGeom>
          </p:spPr>
        </p:pic>
        <p:pic>
          <p:nvPicPr>
            <p:cNvPr id="27" name="Picture 26">
              <a:extLst>
                <a:ext uri="{FF2B5EF4-FFF2-40B4-BE49-F238E27FC236}">
                  <a16:creationId xmlns:a16="http://schemas.microsoft.com/office/drawing/2014/main" id="{7B76C3C0-8CBF-C887-46E6-20773A88F1D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1563" y="3833499"/>
              <a:ext cx="274320" cy="274320"/>
            </a:xfrm>
            <a:prstGeom prst="rect">
              <a:avLst/>
            </a:prstGeom>
          </p:spPr>
        </p:pic>
        <p:pic>
          <p:nvPicPr>
            <p:cNvPr id="28" name="Picture 27">
              <a:extLst>
                <a:ext uri="{FF2B5EF4-FFF2-40B4-BE49-F238E27FC236}">
                  <a16:creationId xmlns:a16="http://schemas.microsoft.com/office/drawing/2014/main" id="{DEC3A66F-4F77-C75A-8CDF-E017449641A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9851" y="4311617"/>
              <a:ext cx="274320" cy="320900"/>
            </a:xfrm>
            <a:prstGeom prst="rect">
              <a:avLst/>
            </a:prstGeom>
          </p:spPr>
        </p:pic>
        <p:sp>
          <p:nvSpPr>
            <p:cNvPr id="30" name="TextBox 29">
              <a:extLst>
                <a:ext uri="{FF2B5EF4-FFF2-40B4-BE49-F238E27FC236}">
                  <a16:creationId xmlns:a16="http://schemas.microsoft.com/office/drawing/2014/main" id="{4076C33A-FCC5-951F-7C2C-202565FB61DE}"/>
                </a:ext>
              </a:extLst>
            </p:cNvPr>
            <p:cNvSpPr txBox="1"/>
            <p:nvPr/>
          </p:nvSpPr>
          <p:spPr>
            <a:xfrm>
              <a:off x="800286" y="3322476"/>
              <a:ext cx="1127760" cy="276999"/>
            </a:xfrm>
            <a:prstGeom prst="rect">
              <a:avLst/>
            </a:prstGeom>
            <a:noFill/>
          </p:spPr>
          <p:txBody>
            <a:bodyPr wrap="square" rtlCol="0">
              <a:spAutoFit/>
            </a:bodyPr>
            <a:lstStyle/>
            <a:p>
              <a:r>
                <a:rPr lang="en-US" sz="1200" dirty="0">
                  <a:solidFill>
                    <a:srgbClr val="012169"/>
                  </a:solidFill>
                </a:rPr>
                <a:t>Live Webinar</a:t>
              </a:r>
            </a:p>
          </p:txBody>
        </p:sp>
        <p:sp>
          <p:nvSpPr>
            <p:cNvPr id="31" name="TextBox 30">
              <a:extLst>
                <a:ext uri="{FF2B5EF4-FFF2-40B4-BE49-F238E27FC236}">
                  <a16:creationId xmlns:a16="http://schemas.microsoft.com/office/drawing/2014/main" id="{F06AA5D2-9FB8-6A3F-CCF7-ECF9020B9DC1}"/>
                </a:ext>
              </a:extLst>
            </p:cNvPr>
            <p:cNvSpPr txBox="1"/>
            <p:nvPr/>
          </p:nvSpPr>
          <p:spPr>
            <a:xfrm>
              <a:off x="820022" y="3830972"/>
              <a:ext cx="1237619" cy="276999"/>
            </a:xfrm>
            <a:prstGeom prst="rect">
              <a:avLst/>
            </a:prstGeom>
            <a:noFill/>
          </p:spPr>
          <p:txBody>
            <a:bodyPr wrap="square" rtlCol="0">
              <a:spAutoFit/>
            </a:bodyPr>
            <a:lstStyle/>
            <a:p>
              <a:r>
                <a:rPr lang="en-US" sz="1200" dirty="0">
                  <a:solidFill>
                    <a:srgbClr val="012169"/>
                  </a:solidFill>
                </a:rPr>
                <a:t>Money Minutes</a:t>
              </a:r>
            </a:p>
          </p:txBody>
        </p:sp>
        <p:sp>
          <p:nvSpPr>
            <p:cNvPr id="32" name="TextBox 31">
              <a:extLst>
                <a:ext uri="{FF2B5EF4-FFF2-40B4-BE49-F238E27FC236}">
                  <a16:creationId xmlns:a16="http://schemas.microsoft.com/office/drawing/2014/main" id="{2BF52E89-7D56-3C9B-D8B3-3B7017F3CB97}"/>
                </a:ext>
              </a:extLst>
            </p:cNvPr>
            <p:cNvSpPr txBox="1"/>
            <p:nvPr/>
          </p:nvSpPr>
          <p:spPr>
            <a:xfrm>
              <a:off x="840775" y="4339468"/>
              <a:ext cx="1127760" cy="276999"/>
            </a:xfrm>
            <a:prstGeom prst="rect">
              <a:avLst/>
            </a:prstGeom>
            <a:noFill/>
          </p:spPr>
          <p:txBody>
            <a:bodyPr wrap="square" rtlCol="0">
              <a:spAutoFit/>
            </a:bodyPr>
            <a:lstStyle/>
            <a:p>
              <a:r>
                <a:rPr lang="en-US" sz="1200" dirty="0">
                  <a:solidFill>
                    <a:srgbClr val="012169"/>
                  </a:solidFill>
                </a:rPr>
                <a:t>Tools</a:t>
              </a:r>
            </a:p>
          </p:txBody>
        </p:sp>
        <p:pic>
          <p:nvPicPr>
            <p:cNvPr id="33" name="Picture 32">
              <a:extLst>
                <a:ext uri="{FF2B5EF4-FFF2-40B4-BE49-F238E27FC236}">
                  <a16:creationId xmlns:a16="http://schemas.microsoft.com/office/drawing/2014/main" id="{FB24AFC8-D498-D9E6-F8BA-0FCCF94601C2}"/>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5571" y="4884338"/>
              <a:ext cx="228600" cy="240625"/>
            </a:xfrm>
            <a:prstGeom prst="rect">
              <a:avLst/>
            </a:prstGeom>
          </p:spPr>
        </p:pic>
        <p:sp>
          <p:nvSpPr>
            <p:cNvPr id="39" name="TextBox 38">
              <a:extLst>
                <a:ext uri="{FF2B5EF4-FFF2-40B4-BE49-F238E27FC236}">
                  <a16:creationId xmlns:a16="http://schemas.microsoft.com/office/drawing/2014/main" id="{CFDDD2BD-782F-D144-4A7B-C776376CB40E}"/>
                </a:ext>
              </a:extLst>
            </p:cNvPr>
            <p:cNvSpPr txBox="1"/>
            <p:nvPr/>
          </p:nvSpPr>
          <p:spPr>
            <a:xfrm>
              <a:off x="840775" y="4847964"/>
              <a:ext cx="1378318" cy="276999"/>
            </a:xfrm>
            <a:prstGeom prst="rect">
              <a:avLst/>
            </a:prstGeom>
            <a:noFill/>
          </p:spPr>
          <p:txBody>
            <a:bodyPr wrap="square" rtlCol="0">
              <a:spAutoFit/>
            </a:bodyPr>
            <a:lstStyle/>
            <a:p>
              <a:r>
                <a:rPr lang="en-US" sz="1200" dirty="0">
                  <a:solidFill>
                    <a:srgbClr val="012169"/>
                  </a:solidFill>
                </a:rPr>
                <a:t>On Demand Videos</a:t>
              </a:r>
            </a:p>
          </p:txBody>
        </p:sp>
      </p:grpSp>
      <p:sp>
        <p:nvSpPr>
          <p:cNvPr id="42" name="TextBox 41">
            <a:extLst>
              <a:ext uri="{FF2B5EF4-FFF2-40B4-BE49-F238E27FC236}">
                <a16:creationId xmlns:a16="http://schemas.microsoft.com/office/drawing/2014/main" id="{B29FC866-C3B4-4B94-FE9D-8E14D0926845}"/>
              </a:ext>
            </a:extLst>
          </p:cNvPr>
          <p:cNvSpPr txBox="1"/>
          <p:nvPr/>
        </p:nvSpPr>
        <p:spPr>
          <a:xfrm>
            <a:off x="457198" y="1256442"/>
            <a:ext cx="8438739" cy="830997"/>
          </a:xfrm>
          <a:prstGeom prst="rect">
            <a:avLst/>
          </a:prstGeom>
          <a:noFill/>
        </p:spPr>
        <p:txBody>
          <a:bodyPr wrap="square" rtlCol="0">
            <a:spAutoFit/>
          </a:bodyPr>
          <a:lstStyle/>
          <a:p>
            <a:r>
              <a:rPr lang="en-US" sz="1600" i="1" dirty="0">
                <a:solidFill>
                  <a:schemeClr val="accent3"/>
                </a:solidFill>
                <a:latin typeface="+mj-lt"/>
              </a:rPr>
              <a:t>Mid-career explorers are motivated by expanding their financial stability to secure a comfortable lifestyle. Balancing competing financial priorities is top of mind while also working to build confidence in their money moves.</a:t>
            </a:r>
          </a:p>
        </p:txBody>
      </p:sp>
      <p:sp>
        <p:nvSpPr>
          <p:cNvPr id="34" name="Title 33">
            <a:extLst>
              <a:ext uri="{FF2B5EF4-FFF2-40B4-BE49-F238E27FC236}">
                <a16:creationId xmlns:a16="http://schemas.microsoft.com/office/drawing/2014/main" id="{CBF83025-AE47-0885-06B5-6F9779522D4D}"/>
              </a:ext>
            </a:extLst>
          </p:cNvPr>
          <p:cNvSpPr>
            <a:spLocks noGrp="1"/>
          </p:cNvSpPr>
          <p:nvPr>
            <p:ph type="title"/>
          </p:nvPr>
        </p:nvSpPr>
        <p:spPr>
          <a:xfrm>
            <a:off x="457199" y="457600"/>
            <a:ext cx="11115107" cy="687310"/>
          </a:xfrm>
        </p:spPr>
        <p:txBody>
          <a:bodyPr/>
          <a:lstStyle/>
          <a:p>
            <a:r>
              <a:rPr lang="en-US" sz="3200" dirty="0"/>
              <a:t>Climbers: Financial Wellness Education Curriculum</a:t>
            </a:r>
          </a:p>
        </p:txBody>
      </p:sp>
      <p:sp>
        <p:nvSpPr>
          <p:cNvPr id="35" name="Slide Number Placeholder 34">
            <a:extLst>
              <a:ext uri="{FF2B5EF4-FFF2-40B4-BE49-F238E27FC236}">
                <a16:creationId xmlns:a16="http://schemas.microsoft.com/office/drawing/2014/main" id="{C9145986-248D-D57E-3746-0DAFA8CE7456}"/>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53</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53" name="TextBox 52">
            <a:extLst>
              <a:ext uri="{FF2B5EF4-FFF2-40B4-BE49-F238E27FC236}">
                <a16:creationId xmlns:a16="http://schemas.microsoft.com/office/drawing/2014/main" id="{A04AE5B2-8411-2014-1609-84FDD35E071D}"/>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Optional slide for clients that want a specific “track”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Refer to appendix for alternate versions</a:t>
            </a:r>
          </a:p>
        </p:txBody>
      </p:sp>
      <p:grpSp>
        <p:nvGrpSpPr>
          <p:cNvPr id="57" name="Group 56">
            <a:extLst>
              <a:ext uri="{FF2B5EF4-FFF2-40B4-BE49-F238E27FC236}">
                <a16:creationId xmlns:a16="http://schemas.microsoft.com/office/drawing/2014/main" id="{7932FA47-9F66-63DF-1E4A-091ED1AA22D6}"/>
              </a:ext>
            </a:extLst>
          </p:cNvPr>
          <p:cNvGrpSpPr/>
          <p:nvPr/>
        </p:nvGrpSpPr>
        <p:grpSpPr>
          <a:xfrm>
            <a:off x="2592822" y="2769431"/>
            <a:ext cx="2662593" cy="1200329"/>
            <a:chOff x="2592822" y="2769431"/>
            <a:chExt cx="2662593" cy="1200329"/>
          </a:xfrm>
        </p:grpSpPr>
        <p:sp>
          <p:nvSpPr>
            <p:cNvPr id="3" name="TextBox 2">
              <a:extLst>
                <a:ext uri="{FF2B5EF4-FFF2-40B4-BE49-F238E27FC236}">
                  <a16:creationId xmlns:a16="http://schemas.microsoft.com/office/drawing/2014/main" id="{0F41E8C3-8C04-1602-FDE3-4DC04EE790D0}"/>
                </a:ext>
              </a:extLst>
            </p:cNvPr>
            <p:cNvSpPr txBox="1"/>
            <p:nvPr/>
          </p:nvSpPr>
          <p:spPr>
            <a:xfrm>
              <a:off x="2603655" y="2769431"/>
              <a:ext cx="2651760" cy="1200329"/>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Financial Planning</a:t>
              </a:r>
            </a:p>
            <a:p>
              <a:pPr>
                <a:lnSpc>
                  <a:spcPct val="100000"/>
                </a:lnSpc>
                <a:spcBef>
                  <a:spcPct val="0"/>
                </a:spcBef>
              </a:pPr>
              <a:endParaRPr lang="en-US" sz="1200" b="1" dirty="0">
                <a:latin typeface="Calibri" pitchFamily="34" charset="0"/>
                <a:cs typeface="Calibri" panose="020F0502020204030204" pitchFamily="34" charset="0"/>
              </a:endParaRPr>
            </a:p>
            <a:p>
              <a:pPr>
                <a:lnSpc>
                  <a:spcPct val="100000"/>
                </a:lnSpc>
                <a:spcBef>
                  <a:spcPct val="0"/>
                </a:spcBef>
              </a:pPr>
              <a:r>
                <a:rPr lang="en-US" sz="1200" dirty="0">
                  <a:latin typeface="Calibri" pitchFamily="34" charset="0"/>
                  <a:cs typeface="Calibri" panose="020F0502020204030204" pitchFamily="34" charset="0"/>
                </a:rPr>
                <a:t> </a:t>
              </a:r>
            </a:p>
            <a:p>
              <a:pPr lvl="1">
                <a:spcBef>
                  <a:spcPct val="0"/>
                </a:spcBef>
              </a:pPr>
              <a:r>
                <a:rPr lang="en-US" sz="1200" dirty="0">
                  <a:latin typeface="Calibri" pitchFamily="34" charset="0"/>
                  <a:cs typeface="Calibri" panose="020F0502020204030204" pitchFamily="34" charset="0"/>
                </a:rPr>
                <a:t>Preparing for “I do”</a:t>
              </a:r>
            </a:p>
            <a:p>
              <a:pPr lvl="1">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Budgeting for baby</a:t>
              </a:r>
            </a:p>
          </p:txBody>
        </p:sp>
        <p:cxnSp>
          <p:nvCxnSpPr>
            <p:cNvPr id="10" name="Straight Connector 9">
              <a:extLst>
                <a:ext uri="{FF2B5EF4-FFF2-40B4-BE49-F238E27FC236}">
                  <a16:creationId xmlns:a16="http://schemas.microsoft.com/office/drawing/2014/main" id="{25458FFD-40CF-533F-7AF9-7B7E8F2E8E90}"/>
                </a:ext>
              </a:extLst>
            </p:cNvPr>
            <p:cNvCxnSpPr>
              <a:cxnSpLocks/>
            </p:cNvCxnSpPr>
            <p:nvPr/>
          </p:nvCxnSpPr>
          <p:spPr>
            <a:xfrm>
              <a:off x="2597844" y="3086970"/>
              <a:ext cx="2624779"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EBDAA2EA-8DDA-C5D8-9DA5-102756695EB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14558" y="3299597"/>
              <a:ext cx="274320" cy="274320"/>
            </a:xfrm>
            <a:prstGeom prst="rect">
              <a:avLst/>
            </a:prstGeom>
          </p:spPr>
        </p:pic>
        <p:pic>
          <p:nvPicPr>
            <p:cNvPr id="16" name="Picture 15">
              <a:extLst>
                <a:ext uri="{FF2B5EF4-FFF2-40B4-BE49-F238E27FC236}">
                  <a16:creationId xmlns:a16="http://schemas.microsoft.com/office/drawing/2014/main" id="{D6CE89AB-DC0F-3CA6-3E1D-0BE2F99A38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2592822" y="3701955"/>
              <a:ext cx="296126" cy="239342"/>
            </a:xfrm>
            <a:prstGeom prst="rect">
              <a:avLst/>
            </a:prstGeom>
          </p:spPr>
        </p:pic>
      </p:grpSp>
      <p:grpSp>
        <p:nvGrpSpPr>
          <p:cNvPr id="58" name="Group 57">
            <a:extLst>
              <a:ext uri="{FF2B5EF4-FFF2-40B4-BE49-F238E27FC236}">
                <a16:creationId xmlns:a16="http://schemas.microsoft.com/office/drawing/2014/main" id="{F3D59645-9A95-4607-D65F-BFF9942A9B28}"/>
              </a:ext>
            </a:extLst>
          </p:cNvPr>
          <p:cNvGrpSpPr/>
          <p:nvPr/>
        </p:nvGrpSpPr>
        <p:grpSpPr>
          <a:xfrm>
            <a:off x="5678997" y="2769431"/>
            <a:ext cx="2652192" cy="1212820"/>
            <a:chOff x="5678997" y="2769431"/>
            <a:chExt cx="2652192" cy="1212820"/>
          </a:xfrm>
        </p:grpSpPr>
        <p:sp>
          <p:nvSpPr>
            <p:cNvPr id="4" name="TextBox 3">
              <a:extLst>
                <a:ext uri="{FF2B5EF4-FFF2-40B4-BE49-F238E27FC236}">
                  <a16:creationId xmlns:a16="http://schemas.microsoft.com/office/drawing/2014/main" id="{B14616FF-2FC0-4EAF-64A3-B4509D39EFFB}"/>
                </a:ext>
              </a:extLst>
            </p:cNvPr>
            <p:cNvSpPr txBox="1"/>
            <p:nvPr/>
          </p:nvSpPr>
          <p:spPr>
            <a:xfrm>
              <a:off x="5679429" y="2769431"/>
              <a:ext cx="2651760" cy="1188720"/>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Making savvy financial moves</a:t>
              </a:r>
            </a:p>
            <a:p>
              <a:pPr>
                <a:lnSpc>
                  <a:spcPct val="100000"/>
                </a:lnSpc>
                <a:spcBef>
                  <a:spcPct val="0"/>
                </a:spcBef>
              </a:pPr>
              <a:endParaRPr lang="en-US" sz="1200" b="1" dirty="0">
                <a:latin typeface="Calibri" pitchFamily="34" charset="0"/>
                <a:cs typeface="Calibri" panose="020F0502020204030204" pitchFamily="34" charset="0"/>
              </a:endParaRPr>
            </a:p>
            <a:p>
              <a:pPr>
                <a:lnSpc>
                  <a:spcPct val="100000"/>
                </a:lnSpc>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Charting your path after divorce</a:t>
              </a:r>
            </a:p>
            <a:p>
              <a:pPr lvl="1">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College Planning Calculator</a:t>
              </a:r>
            </a:p>
          </p:txBody>
        </p:sp>
        <p:cxnSp>
          <p:nvCxnSpPr>
            <p:cNvPr id="12" name="Straight Connector 11">
              <a:extLst>
                <a:ext uri="{FF2B5EF4-FFF2-40B4-BE49-F238E27FC236}">
                  <a16:creationId xmlns:a16="http://schemas.microsoft.com/office/drawing/2014/main" id="{411520D1-1F55-45E3-198B-FD4B617EF4F7}"/>
                </a:ext>
              </a:extLst>
            </p:cNvPr>
            <p:cNvCxnSpPr/>
            <p:nvPr/>
          </p:nvCxnSpPr>
          <p:spPr>
            <a:xfrm>
              <a:off x="5678997" y="3071638"/>
              <a:ext cx="262477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5" name="Picture 24">
              <a:extLst>
                <a:ext uri="{FF2B5EF4-FFF2-40B4-BE49-F238E27FC236}">
                  <a16:creationId xmlns:a16="http://schemas.microsoft.com/office/drawing/2014/main" id="{B2C0B0EF-5B1B-03E6-A4FD-F234AB6776A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06861" y="3286528"/>
              <a:ext cx="274320" cy="274320"/>
            </a:xfrm>
            <a:prstGeom prst="rect">
              <a:avLst/>
            </a:prstGeom>
          </p:spPr>
        </p:pic>
        <p:pic>
          <p:nvPicPr>
            <p:cNvPr id="17" name="Picture 16">
              <a:extLst>
                <a:ext uri="{FF2B5EF4-FFF2-40B4-BE49-F238E27FC236}">
                  <a16:creationId xmlns:a16="http://schemas.microsoft.com/office/drawing/2014/main" id="{39B71BD0-C74C-E02B-0E70-8F4C6308DECB}"/>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741692" y="3661351"/>
              <a:ext cx="274320" cy="320900"/>
            </a:xfrm>
            <a:prstGeom prst="rect">
              <a:avLst/>
            </a:prstGeom>
          </p:spPr>
        </p:pic>
      </p:grpSp>
      <p:grpSp>
        <p:nvGrpSpPr>
          <p:cNvPr id="59" name="Group 58">
            <a:extLst>
              <a:ext uri="{FF2B5EF4-FFF2-40B4-BE49-F238E27FC236}">
                <a16:creationId xmlns:a16="http://schemas.microsoft.com/office/drawing/2014/main" id="{F0173199-8437-E5C0-B282-F97059935D49}"/>
              </a:ext>
            </a:extLst>
          </p:cNvPr>
          <p:cNvGrpSpPr/>
          <p:nvPr/>
        </p:nvGrpSpPr>
        <p:grpSpPr>
          <a:xfrm>
            <a:off x="8758617" y="2769431"/>
            <a:ext cx="2813688" cy="1200329"/>
            <a:chOff x="8758617" y="2769431"/>
            <a:chExt cx="2813688" cy="1200329"/>
          </a:xfrm>
        </p:grpSpPr>
        <p:sp>
          <p:nvSpPr>
            <p:cNvPr id="5" name="TextBox 4">
              <a:extLst>
                <a:ext uri="{FF2B5EF4-FFF2-40B4-BE49-F238E27FC236}">
                  <a16:creationId xmlns:a16="http://schemas.microsoft.com/office/drawing/2014/main" id="{12FF5B5D-651A-556E-2A7A-138ACF7651D3}"/>
                </a:ext>
              </a:extLst>
            </p:cNvPr>
            <p:cNvSpPr txBox="1"/>
            <p:nvPr/>
          </p:nvSpPr>
          <p:spPr>
            <a:xfrm>
              <a:off x="8758620" y="2769431"/>
              <a:ext cx="2813685" cy="1200329"/>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Career Balance</a:t>
              </a:r>
            </a:p>
            <a:p>
              <a:pPr>
                <a:lnSpc>
                  <a:spcPct val="100000"/>
                </a:lnSpc>
                <a:spcBef>
                  <a:spcPct val="0"/>
                </a:spcBef>
              </a:pPr>
              <a:endParaRPr lang="en-US" sz="1200" b="1" dirty="0">
                <a:latin typeface="Calibri" pitchFamily="34" charset="0"/>
                <a:cs typeface="Calibri" panose="020F0502020204030204" pitchFamily="34" charset="0"/>
              </a:endParaRPr>
            </a:p>
            <a:p>
              <a:pPr>
                <a:lnSpc>
                  <a:spcPct val="100000"/>
                </a:lnSpc>
                <a:spcBef>
                  <a:spcPct val="0"/>
                </a:spcBef>
              </a:pPr>
              <a:endParaRPr lang="en-US" sz="1200" b="1"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Stay on track</a:t>
              </a:r>
            </a:p>
            <a:p>
              <a:pPr lvl="1">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Financial Tips for your 30s and 40s</a:t>
              </a:r>
            </a:p>
          </p:txBody>
        </p:sp>
        <p:cxnSp>
          <p:nvCxnSpPr>
            <p:cNvPr id="14" name="Straight Connector 13">
              <a:extLst>
                <a:ext uri="{FF2B5EF4-FFF2-40B4-BE49-F238E27FC236}">
                  <a16:creationId xmlns:a16="http://schemas.microsoft.com/office/drawing/2014/main" id="{694DE215-6425-220C-878C-63BE10366870}"/>
                </a:ext>
              </a:extLst>
            </p:cNvPr>
            <p:cNvCxnSpPr/>
            <p:nvPr/>
          </p:nvCxnSpPr>
          <p:spPr>
            <a:xfrm>
              <a:off x="8758617" y="3064056"/>
              <a:ext cx="2624779" cy="0"/>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47" name="Picture 46">
              <a:extLst>
                <a:ext uri="{FF2B5EF4-FFF2-40B4-BE49-F238E27FC236}">
                  <a16:creationId xmlns:a16="http://schemas.microsoft.com/office/drawing/2014/main" id="{5C8A1CCA-5159-3DE6-7D18-BABE690B6A2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777340" y="3328742"/>
              <a:ext cx="292608" cy="253173"/>
            </a:xfrm>
            <a:prstGeom prst="rect">
              <a:avLst/>
            </a:prstGeom>
          </p:spPr>
        </p:pic>
        <p:pic>
          <p:nvPicPr>
            <p:cNvPr id="38" name="Picture 37">
              <a:extLst>
                <a:ext uri="{FF2B5EF4-FFF2-40B4-BE49-F238E27FC236}">
                  <a16:creationId xmlns:a16="http://schemas.microsoft.com/office/drawing/2014/main" id="{901D705C-0B8E-F57F-5B54-1A8848B3E932}"/>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841348" y="3705186"/>
              <a:ext cx="228600" cy="240625"/>
            </a:xfrm>
            <a:prstGeom prst="rect">
              <a:avLst/>
            </a:prstGeom>
          </p:spPr>
        </p:pic>
      </p:grpSp>
      <p:grpSp>
        <p:nvGrpSpPr>
          <p:cNvPr id="62" name="Group 61">
            <a:extLst>
              <a:ext uri="{FF2B5EF4-FFF2-40B4-BE49-F238E27FC236}">
                <a16:creationId xmlns:a16="http://schemas.microsoft.com/office/drawing/2014/main" id="{3CE9B588-ADEE-DD94-FEA5-962861E09061}"/>
              </a:ext>
            </a:extLst>
          </p:cNvPr>
          <p:cNvGrpSpPr/>
          <p:nvPr/>
        </p:nvGrpSpPr>
        <p:grpSpPr>
          <a:xfrm>
            <a:off x="2592822" y="4229393"/>
            <a:ext cx="2664352" cy="1200329"/>
            <a:chOff x="2592822" y="4229393"/>
            <a:chExt cx="2664352" cy="1200329"/>
          </a:xfrm>
        </p:grpSpPr>
        <p:sp>
          <p:nvSpPr>
            <p:cNvPr id="6" name="TextBox 5">
              <a:extLst>
                <a:ext uri="{FF2B5EF4-FFF2-40B4-BE49-F238E27FC236}">
                  <a16:creationId xmlns:a16="http://schemas.microsoft.com/office/drawing/2014/main" id="{CC54569E-304C-E884-DCD1-C0EDEDBB99B1}"/>
                </a:ext>
              </a:extLst>
            </p:cNvPr>
            <p:cNvSpPr txBox="1"/>
            <p:nvPr/>
          </p:nvSpPr>
          <p:spPr>
            <a:xfrm>
              <a:off x="2605414" y="4229393"/>
              <a:ext cx="2651760" cy="1200329"/>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Controlling Debt</a:t>
              </a:r>
            </a:p>
            <a:p>
              <a:pPr>
                <a:lnSpc>
                  <a:spcPct val="100000"/>
                </a:lnSpc>
                <a:spcBef>
                  <a:spcPct val="0"/>
                </a:spcBef>
              </a:pPr>
              <a:endParaRPr lang="en-US" sz="1200" b="1" dirty="0">
                <a:latin typeface="Calibri" pitchFamily="34" charset="0"/>
                <a:cs typeface="Calibri" panose="020F0502020204030204" pitchFamily="34" charset="0"/>
              </a:endParaRPr>
            </a:p>
            <a:p>
              <a:pPr>
                <a:lnSpc>
                  <a:spcPct val="100000"/>
                </a:lnSpc>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Tackling student loan debt</a:t>
              </a:r>
            </a:p>
            <a:p>
              <a:pPr lvl="1">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Smart borrowing</a:t>
              </a:r>
            </a:p>
          </p:txBody>
        </p:sp>
        <p:cxnSp>
          <p:nvCxnSpPr>
            <p:cNvPr id="11" name="Straight Connector 10">
              <a:extLst>
                <a:ext uri="{FF2B5EF4-FFF2-40B4-BE49-F238E27FC236}">
                  <a16:creationId xmlns:a16="http://schemas.microsoft.com/office/drawing/2014/main" id="{39CC0D88-C0A2-7625-F936-4BC5629BADA8}"/>
                </a:ext>
              </a:extLst>
            </p:cNvPr>
            <p:cNvCxnSpPr/>
            <p:nvPr/>
          </p:nvCxnSpPr>
          <p:spPr>
            <a:xfrm>
              <a:off x="2592822" y="4546934"/>
              <a:ext cx="2624779"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44" name="Picture 43">
              <a:extLst>
                <a:ext uri="{FF2B5EF4-FFF2-40B4-BE49-F238E27FC236}">
                  <a16:creationId xmlns:a16="http://schemas.microsoft.com/office/drawing/2014/main" id="{07B176F6-0B09-410E-B3AF-8075F6A8FCB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14558" y="5087107"/>
              <a:ext cx="274320" cy="274320"/>
            </a:xfrm>
            <a:prstGeom prst="rect">
              <a:avLst/>
            </a:prstGeom>
          </p:spPr>
        </p:pic>
        <p:pic>
          <p:nvPicPr>
            <p:cNvPr id="40" name="Picture 39">
              <a:extLst>
                <a:ext uri="{FF2B5EF4-FFF2-40B4-BE49-F238E27FC236}">
                  <a16:creationId xmlns:a16="http://schemas.microsoft.com/office/drawing/2014/main" id="{E2679613-F32F-BB6E-7258-F78141A7A97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617519" y="4775697"/>
              <a:ext cx="292608" cy="253173"/>
            </a:xfrm>
            <a:prstGeom prst="rect">
              <a:avLst/>
            </a:prstGeom>
          </p:spPr>
        </p:pic>
      </p:grpSp>
      <p:grpSp>
        <p:nvGrpSpPr>
          <p:cNvPr id="61" name="Group 60">
            <a:extLst>
              <a:ext uri="{FF2B5EF4-FFF2-40B4-BE49-F238E27FC236}">
                <a16:creationId xmlns:a16="http://schemas.microsoft.com/office/drawing/2014/main" id="{5B79465D-0021-AB7C-6016-5248C7439C2C}"/>
              </a:ext>
            </a:extLst>
          </p:cNvPr>
          <p:cNvGrpSpPr/>
          <p:nvPr/>
        </p:nvGrpSpPr>
        <p:grpSpPr>
          <a:xfrm>
            <a:off x="5668411" y="4229393"/>
            <a:ext cx="2662346" cy="1261884"/>
            <a:chOff x="5668411" y="4229393"/>
            <a:chExt cx="2662346" cy="1261884"/>
          </a:xfrm>
        </p:grpSpPr>
        <p:sp>
          <p:nvSpPr>
            <p:cNvPr id="7" name="TextBox 6">
              <a:extLst>
                <a:ext uri="{FF2B5EF4-FFF2-40B4-BE49-F238E27FC236}">
                  <a16:creationId xmlns:a16="http://schemas.microsoft.com/office/drawing/2014/main" id="{622BDB56-FC60-72D3-7D23-A628CF6A2A18}"/>
                </a:ext>
              </a:extLst>
            </p:cNvPr>
            <p:cNvSpPr txBox="1"/>
            <p:nvPr/>
          </p:nvSpPr>
          <p:spPr>
            <a:xfrm>
              <a:off x="5678997" y="4229393"/>
              <a:ext cx="2651760" cy="1261884"/>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Investing with Intention</a:t>
              </a:r>
            </a:p>
            <a:p>
              <a:pPr>
                <a:lnSpc>
                  <a:spcPct val="100000"/>
                </a:lnSpc>
                <a:spcBef>
                  <a:spcPct val="0"/>
                </a:spcBef>
              </a:pPr>
              <a:endParaRPr lang="en-US" sz="1200" b="1" dirty="0">
                <a:latin typeface="Calibri" pitchFamily="34" charset="0"/>
                <a:cs typeface="Calibri" panose="020F0502020204030204" pitchFamily="34" charset="0"/>
              </a:endParaRPr>
            </a:p>
            <a:p>
              <a:pPr>
                <a:lnSpc>
                  <a:spcPct val="100000"/>
                </a:lnSpc>
                <a:spcBef>
                  <a:spcPct val="0"/>
                </a:spcBef>
              </a:pPr>
              <a:endParaRPr lang="en-US" sz="1200" baseline="30000" dirty="0">
                <a:latin typeface="Calibri" pitchFamily="34" charset="0"/>
                <a:cs typeface="Calibri" panose="020F0502020204030204" pitchFamily="34" charset="0"/>
              </a:endParaRPr>
            </a:p>
            <a:p>
              <a:pPr>
                <a:lnSpc>
                  <a:spcPct val="100000"/>
                </a:lnSpc>
                <a:spcBef>
                  <a:spcPct val="0"/>
                </a:spcBef>
              </a:pPr>
              <a:endParaRPr lang="en-US" sz="1200" baseline="300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National 529 Day</a:t>
              </a:r>
            </a:p>
            <a:p>
              <a:pPr lvl="1">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Navigating investment decisions</a:t>
              </a:r>
            </a:p>
          </p:txBody>
        </p:sp>
        <p:cxnSp>
          <p:nvCxnSpPr>
            <p:cNvPr id="13" name="Straight Connector 12">
              <a:extLst>
                <a:ext uri="{FF2B5EF4-FFF2-40B4-BE49-F238E27FC236}">
                  <a16:creationId xmlns:a16="http://schemas.microsoft.com/office/drawing/2014/main" id="{B15256CE-039D-BE88-FB7F-494D0C89E715}"/>
                </a:ext>
              </a:extLst>
            </p:cNvPr>
            <p:cNvCxnSpPr/>
            <p:nvPr/>
          </p:nvCxnSpPr>
          <p:spPr>
            <a:xfrm>
              <a:off x="5668411" y="4541909"/>
              <a:ext cx="2624779" cy="0"/>
            </a:xfrm>
            <a:prstGeom prst="line">
              <a:avLst/>
            </a:prstGeom>
            <a:ln w="5715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43" name="Picture 42">
              <a:extLst>
                <a:ext uri="{FF2B5EF4-FFF2-40B4-BE49-F238E27FC236}">
                  <a16:creationId xmlns:a16="http://schemas.microsoft.com/office/drawing/2014/main" id="{21CE1B34-59F2-7D12-4602-1053C0EE20A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701710" y="4775696"/>
              <a:ext cx="292608" cy="253173"/>
            </a:xfrm>
            <a:prstGeom prst="rect">
              <a:avLst/>
            </a:prstGeom>
          </p:spPr>
        </p:pic>
        <p:pic>
          <p:nvPicPr>
            <p:cNvPr id="54" name="Picture 53">
              <a:extLst>
                <a:ext uri="{FF2B5EF4-FFF2-40B4-BE49-F238E27FC236}">
                  <a16:creationId xmlns:a16="http://schemas.microsoft.com/office/drawing/2014/main" id="{8FDD0996-8936-7385-43E4-7F24CEB7075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697717" y="5174917"/>
              <a:ext cx="292608" cy="253173"/>
            </a:xfrm>
            <a:prstGeom prst="rect">
              <a:avLst/>
            </a:prstGeom>
          </p:spPr>
        </p:pic>
      </p:grpSp>
      <p:grpSp>
        <p:nvGrpSpPr>
          <p:cNvPr id="60" name="Group 59">
            <a:extLst>
              <a:ext uri="{FF2B5EF4-FFF2-40B4-BE49-F238E27FC236}">
                <a16:creationId xmlns:a16="http://schemas.microsoft.com/office/drawing/2014/main" id="{C194C379-C075-0744-8BB1-781D2CA782F5}"/>
              </a:ext>
            </a:extLst>
          </p:cNvPr>
          <p:cNvGrpSpPr/>
          <p:nvPr/>
        </p:nvGrpSpPr>
        <p:grpSpPr>
          <a:xfrm>
            <a:off x="8764147" y="4229393"/>
            <a:ext cx="3336639" cy="1204292"/>
            <a:chOff x="8764147" y="4229393"/>
            <a:chExt cx="3336639" cy="1204292"/>
          </a:xfrm>
        </p:grpSpPr>
        <p:sp>
          <p:nvSpPr>
            <p:cNvPr id="8" name="TextBox 7">
              <a:extLst>
                <a:ext uri="{FF2B5EF4-FFF2-40B4-BE49-F238E27FC236}">
                  <a16:creationId xmlns:a16="http://schemas.microsoft.com/office/drawing/2014/main" id="{9D0ED9C7-17F9-6FE1-752F-E94A2256A338}"/>
                </a:ext>
              </a:extLst>
            </p:cNvPr>
            <p:cNvSpPr txBox="1"/>
            <p:nvPr/>
          </p:nvSpPr>
          <p:spPr>
            <a:xfrm>
              <a:off x="8775293" y="4229393"/>
              <a:ext cx="3325493" cy="1200329"/>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Balancing competing priorities</a:t>
              </a:r>
            </a:p>
            <a:p>
              <a:pPr>
                <a:lnSpc>
                  <a:spcPct val="100000"/>
                </a:lnSpc>
                <a:spcBef>
                  <a:spcPct val="0"/>
                </a:spcBef>
              </a:pPr>
              <a:endParaRPr lang="en-US" sz="1200" b="1"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 </a:t>
              </a:r>
            </a:p>
            <a:p>
              <a:pPr lvl="1">
                <a:spcBef>
                  <a:spcPct val="0"/>
                </a:spcBef>
              </a:pPr>
              <a:r>
                <a:rPr lang="en-US" sz="1200" dirty="0">
                  <a:latin typeface="Calibri" pitchFamily="34" charset="0"/>
                  <a:cs typeface="Calibri" panose="020F0502020204030204" pitchFamily="34" charset="0"/>
                </a:rPr>
                <a:t>Buying a home for modest income families</a:t>
              </a:r>
            </a:p>
            <a:p>
              <a:pPr lvl="1">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Baby on board</a:t>
              </a:r>
            </a:p>
          </p:txBody>
        </p:sp>
        <p:cxnSp>
          <p:nvCxnSpPr>
            <p:cNvPr id="15" name="Straight Connector 14">
              <a:extLst>
                <a:ext uri="{FF2B5EF4-FFF2-40B4-BE49-F238E27FC236}">
                  <a16:creationId xmlns:a16="http://schemas.microsoft.com/office/drawing/2014/main" id="{0084CD86-FFC3-1DD0-D8AC-EDB0C7E0010B}"/>
                </a:ext>
              </a:extLst>
            </p:cNvPr>
            <p:cNvCxnSpPr/>
            <p:nvPr/>
          </p:nvCxnSpPr>
          <p:spPr>
            <a:xfrm>
              <a:off x="8764147" y="4524019"/>
              <a:ext cx="2624779" cy="0"/>
            </a:xfrm>
            <a:prstGeom prst="line">
              <a:avLst/>
            </a:prstGeom>
            <a:ln w="5715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55" name="Picture 54">
              <a:extLst>
                <a:ext uri="{FF2B5EF4-FFF2-40B4-BE49-F238E27FC236}">
                  <a16:creationId xmlns:a16="http://schemas.microsoft.com/office/drawing/2014/main" id="{97538C1D-7A40-F020-1128-25CDF3652E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863796" y="5159365"/>
              <a:ext cx="274320" cy="274320"/>
            </a:xfrm>
            <a:prstGeom prst="rect">
              <a:avLst/>
            </a:prstGeom>
          </p:spPr>
        </p:pic>
        <p:pic>
          <p:nvPicPr>
            <p:cNvPr id="56" name="Picture 55">
              <a:extLst>
                <a:ext uri="{FF2B5EF4-FFF2-40B4-BE49-F238E27FC236}">
                  <a16:creationId xmlns:a16="http://schemas.microsoft.com/office/drawing/2014/main" id="{FFFDD1B6-01AD-6E9C-CF3D-49526B5E612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841990" y="4782611"/>
              <a:ext cx="296126" cy="239342"/>
            </a:xfrm>
            <a:prstGeom prst="rect">
              <a:avLst/>
            </a:prstGeom>
          </p:spPr>
        </p:pic>
      </p:grpSp>
    </p:spTree>
    <p:extLst>
      <p:ext uri="{BB962C8B-B14F-4D97-AF65-F5344CB8AC3E}">
        <p14:creationId xmlns:p14="http://schemas.microsoft.com/office/powerpoint/2010/main" val="3339754070"/>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AB767A9-7C74-E057-FB7E-950CDF18CE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22850" y="468716"/>
            <a:ext cx="1422544" cy="1371600"/>
          </a:xfrm>
          <a:prstGeom prst="flowChartConnector">
            <a:avLst/>
          </a:prstGeom>
          <a:effectLst>
            <a:outerShdw blurRad="63500" sx="102000" sy="102000" algn="ctr" rotWithShape="0">
              <a:prstClr val="black">
                <a:alpha val="40000"/>
              </a:prstClr>
            </a:outerShdw>
          </a:effectLst>
        </p:spPr>
      </p:pic>
      <p:grpSp>
        <p:nvGrpSpPr>
          <p:cNvPr id="52" name="Group 51">
            <a:extLst>
              <a:ext uri="{FF2B5EF4-FFF2-40B4-BE49-F238E27FC236}">
                <a16:creationId xmlns:a16="http://schemas.microsoft.com/office/drawing/2014/main" id="{B8E526A4-423C-209B-297C-7363B2CD8FE1}"/>
              </a:ext>
            </a:extLst>
          </p:cNvPr>
          <p:cNvGrpSpPr/>
          <p:nvPr/>
        </p:nvGrpSpPr>
        <p:grpSpPr>
          <a:xfrm>
            <a:off x="457199" y="2807434"/>
            <a:ext cx="1761894" cy="2317529"/>
            <a:chOff x="457199" y="2807434"/>
            <a:chExt cx="1761894" cy="2317529"/>
          </a:xfrm>
        </p:grpSpPr>
        <p:pic>
          <p:nvPicPr>
            <p:cNvPr id="19" name="Picture 18">
              <a:extLst>
                <a:ext uri="{FF2B5EF4-FFF2-40B4-BE49-F238E27FC236}">
                  <a16:creationId xmlns:a16="http://schemas.microsoft.com/office/drawing/2014/main" id="{49CEF1A6-2DF8-3E73-CCDF-BFEC8460F4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457199" y="2807434"/>
              <a:ext cx="296126" cy="239342"/>
            </a:xfrm>
            <a:prstGeom prst="rect">
              <a:avLst/>
            </a:prstGeom>
          </p:spPr>
        </p:pic>
        <p:sp>
          <p:nvSpPr>
            <p:cNvPr id="20" name="TextBox 19">
              <a:extLst>
                <a:ext uri="{FF2B5EF4-FFF2-40B4-BE49-F238E27FC236}">
                  <a16:creationId xmlns:a16="http://schemas.microsoft.com/office/drawing/2014/main" id="{B7E7D5D4-89F9-C752-F8B6-841A35B5FD95}"/>
                </a:ext>
              </a:extLst>
            </p:cNvPr>
            <p:cNvSpPr txBox="1"/>
            <p:nvPr/>
          </p:nvSpPr>
          <p:spPr>
            <a:xfrm>
              <a:off x="789127" y="2813980"/>
              <a:ext cx="1127760" cy="276999"/>
            </a:xfrm>
            <a:prstGeom prst="rect">
              <a:avLst/>
            </a:prstGeom>
            <a:noFill/>
          </p:spPr>
          <p:txBody>
            <a:bodyPr wrap="square" rtlCol="0">
              <a:spAutoFit/>
            </a:bodyPr>
            <a:lstStyle/>
            <a:p>
              <a:r>
                <a:rPr lang="en-US" sz="1200" dirty="0">
                  <a:solidFill>
                    <a:srgbClr val="012169"/>
                  </a:solidFill>
                </a:rPr>
                <a:t>Audiocast</a:t>
              </a:r>
            </a:p>
          </p:txBody>
        </p:sp>
        <p:pic>
          <p:nvPicPr>
            <p:cNvPr id="24" name="Picture 23">
              <a:extLst>
                <a:ext uri="{FF2B5EF4-FFF2-40B4-BE49-F238E27FC236}">
                  <a16:creationId xmlns:a16="http://schemas.microsoft.com/office/drawing/2014/main" id="{709D51EC-73F5-E7D5-CFA1-A78DDA87110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81563" y="3331925"/>
              <a:ext cx="292608" cy="253173"/>
            </a:xfrm>
            <a:prstGeom prst="rect">
              <a:avLst/>
            </a:prstGeom>
          </p:spPr>
        </p:pic>
        <p:pic>
          <p:nvPicPr>
            <p:cNvPr id="27" name="Picture 26">
              <a:extLst>
                <a:ext uri="{FF2B5EF4-FFF2-40B4-BE49-F238E27FC236}">
                  <a16:creationId xmlns:a16="http://schemas.microsoft.com/office/drawing/2014/main" id="{7B76C3C0-8CBF-C887-46E6-20773A88F1D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1563" y="3833499"/>
              <a:ext cx="274320" cy="274320"/>
            </a:xfrm>
            <a:prstGeom prst="rect">
              <a:avLst/>
            </a:prstGeom>
          </p:spPr>
        </p:pic>
        <p:pic>
          <p:nvPicPr>
            <p:cNvPr id="28" name="Picture 27">
              <a:extLst>
                <a:ext uri="{FF2B5EF4-FFF2-40B4-BE49-F238E27FC236}">
                  <a16:creationId xmlns:a16="http://schemas.microsoft.com/office/drawing/2014/main" id="{DEC3A66F-4F77-C75A-8CDF-E017449641A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9851" y="4311617"/>
              <a:ext cx="274320" cy="320900"/>
            </a:xfrm>
            <a:prstGeom prst="rect">
              <a:avLst/>
            </a:prstGeom>
          </p:spPr>
        </p:pic>
        <p:sp>
          <p:nvSpPr>
            <p:cNvPr id="30" name="TextBox 29">
              <a:extLst>
                <a:ext uri="{FF2B5EF4-FFF2-40B4-BE49-F238E27FC236}">
                  <a16:creationId xmlns:a16="http://schemas.microsoft.com/office/drawing/2014/main" id="{4076C33A-FCC5-951F-7C2C-202565FB61DE}"/>
                </a:ext>
              </a:extLst>
            </p:cNvPr>
            <p:cNvSpPr txBox="1"/>
            <p:nvPr/>
          </p:nvSpPr>
          <p:spPr>
            <a:xfrm>
              <a:off x="800286" y="3322476"/>
              <a:ext cx="1127760" cy="276999"/>
            </a:xfrm>
            <a:prstGeom prst="rect">
              <a:avLst/>
            </a:prstGeom>
            <a:noFill/>
          </p:spPr>
          <p:txBody>
            <a:bodyPr wrap="square" rtlCol="0">
              <a:spAutoFit/>
            </a:bodyPr>
            <a:lstStyle/>
            <a:p>
              <a:r>
                <a:rPr lang="en-US" sz="1200" dirty="0">
                  <a:solidFill>
                    <a:srgbClr val="012169"/>
                  </a:solidFill>
                </a:rPr>
                <a:t>Live Webinar</a:t>
              </a:r>
            </a:p>
          </p:txBody>
        </p:sp>
        <p:sp>
          <p:nvSpPr>
            <p:cNvPr id="31" name="TextBox 30">
              <a:extLst>
                <a:ext uri="{FF2B5EF4-FFF2-40B4-BE49-F238E27FC236}">
                  <a16:creationId xmlns:a16="http://schemas.microsoft.com/office/drawing/2014/main" id="{F06AA5D2-9FB8-6A3F-CCF7-ECF9020B9DC1}"/>
                </a:ext>
              </a:extLst>
            </p:cNvPr>
            <p:cNvSpPr txBox="1"/>
            <p:nvPr/>
          </p:nvSpPr>
          <p:spPr>
            <a:xfrm>
              <a:off x="820022" y="3830972"/>
              <a:ext cx="1237619" cy="276999"/>
            </a:xfrm>
            <a:prstGeom prst="rect">
              <a:avLst/>
            </a:prstGeom>
            <a:noFill/>
          </p:spPr>
          <p:txBody>
            <a:bodyPr wrap="square" rtlCol="0">
              <a:spAutoFit/>
            </a:bodyPr>
            <a:lstStyle/>
            <a:p>
              <a:r>
                <a:rPr lang="en-US" sz="1200" dirty="0">
                  <a:solidFill>
                    <a:srgbClr val="012169"/>
                  </a:solidFill>
                </a:rPr>
                <a:t>Money Minutes</a:t>
              </a:r>
            </a:p>
          </p:txBody>
        </p:sp>
        <p:sp>
          <p:nvSpPr>
            <p:cNvPr id="32" name="TextBox 31">
              <a:extLst>
                <a:ext uri="{FF2B5EF4-FFF2-40B4-BE49-F238E27FC236}">
                  <a16:creationId xmlns:a16="http://schemas.microsoft.com/office/drawing/2014/main" id="{2BF52E89-7D56-3C9B-D8B3-3B7017F3CB97}"/>
                </a:ext>
              </a:extLst>
            </p:cNvPr>
            <p:cNvSpPr txBox="1"/>
            <p:nvPr/>
          </p:nvSpPr>
          <p:spPr>
            <a:xfrm>
              <a:off x="840775" y="4339468"/>
              <a:ext cx="1127760" cy="276999"/>
            </a:xfrm>
            <a:prstGeom prst="rect">
              <a:avLst/>
            </a:prstGeom>
            <a:noFill/>
          </p:spPr>
          <p:txBody>
            <a:bodyPr wrap="square" rtlCol="0">
              <a:spAutoFit/>
            </a:bodyPr>
            <a:lstStyle/>
            <a:p>
              <a:r>
                <a:rPr lang="en-US" sz="1200" dirty="0">
                  <a:solidFill>
                    <a:srgbClr val="012169"/>
                  </a:solidFill>
                </a:rPr>
                <a:t>Tools</a:t>
              </a:r>
            </a:p>
          </p:txBody>
        </p:sp>
        <p:pic>
          <p:nvPicPr>
            <p:cNvPr id="33" name="Picture 32">
              <a:extLst>
                <a:ext uri="{FF2B5EF4-FFF2-40B4-BE49-F238E27FC236}">
                  <a16:creationId xmlns:a16="http://schemas.microsoft.com/office/drawing/2014/main" id="{FB24AFC8-D498-D9E6-F8BA-0FCCF94601C2}"/>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5571" y="4884338"/>
              <a:ext cx="228600" cy="240625"/>
            </a:xfrm>
            <a:prstGeom prst="rect">
              <a:avLst/>
            </a:prstGeom>
          </p:spPr>
        </p:pic>
        <p:sp>
          <p:nvSpPr>
            <p:cNvPr id="39" name="TextBox 38">
              <a:extLst>
                <a:ext uri="{FF2B5EF4-FFF2-40B4-BE49-F238E27FC236}">
                  <a16:creationId xmlns:a16="http://schemas.microsoft.com/office/drawing/2014/main" id="{CFDDD2BD-782F-D144-4A7B-C776376CB40E}"/>
                </a:ext>
              </a:extLst>
            </p:cNvPr>
            <p:cNvSpPr txBox="1"/>
            <p:nvPr/>
          </p:nvSpPr>
          <p:spPr>
            <a:xfrm>
              <a:off x="840775" y="4847964"/>
              <a:ext cx="1378318" cy="276999"/>
            </a:xfrm>
            <a:prstGeom prst="rect">
              <a:avLst/>
            </a:prstGeom>
            <a:noFill/>
          </p:spPr>
          <p:txBody>
            <a:bodyPr wrap="square" rtlCol="0">
              <a:spAutoFit/>
            </a:bodyPr>
            <a:lstStyle/>
            <a:p>
              <a:r>
                <a:rPr lang="en-US" sz="1200" dirty="0">
                  <a:solidFill>
                    <a:srgbClr val="012169"/>
                  </a:solidFill>
                </a:rPr>
                <a:t>On Demand Videos</a:t>
              </a:r>
            </a:p>
          </p:txBody>
        </p:sp>
      </p:grpSp>
      <p:sp>
        <p:nvSpPr>
          <p:cNvPr id="42" name="TextBox 41">
            <a:extLst>
              <a:ext uri="{FF2B5EF4-FFF2-40B4-BE49-F238E27FC236}">
                <a16:creationId xmlns:a16="http://schemas.microsoft.com/office/drawing/2014/main" id="{B29FC866-C3B4-4B94-FE9D-8E14D0926845}"/>
              </a:ext>
            </a:extLst>
          </p:cNvPr>
          <p:cNvSpPr txBox="1"/>
          <p:nvPr/>
        </p:nvSpPr>
        <p:spPr>
          <a:xfrm>
            <a:off x="457198" y="1256442"/>
            <a:ext cx="8438739" cy="830997"/>
          </a:xfrm>
          <a:prstGeom prst="rect">
            <a:avLst/>
          </a:prstGeom>
          <a:noFill/>
        </p:spPr>
        <p:txBody>
          <a:bodyPr wrap="square" rtlCol="0">
            <a:spAutoFit/>
          </a:bodyPr>
          <a:lstStyle/>
          <a:p>
            <a:r>
              <a:rPr lang="en-US" sz="1600" i="1" dirty="0">
                <a:solidFill>
                  <a:schemeClr val="accent3"/>
                </a:solidFill>
                <a:latin typeface="+mj-lt"/>
              </a:rPr>
              <a:t>Late career navigators are looking to chart a smooth transition to and through their retirement years. They’re facing unique life challenges such as caregiving obligations, housing choices, and transitioning their time to leisure and charitable activities. </a:t>
            </a:r>
          </a:p>
        </p:txBody>
      </p:sp>
      <p:sp>
        <p:nvSpPr>
          <p:cNvPr id="34" name="Title 33">
            <a:extLst>
              <a:ext uri="{FF2B5EF4-FFF2-40B4-BE49-F238E27FC236}">
                <a16:creationId xmlns:a16="http://schemas.microsoft.com/office/drawing/2014/main" id="{CBF83025-AE47-0885-06B5-6F9779522D4D}"/>
              </a:ext>
            </a:extLst>
          </p:cNvPr>
          <p:cNvSpPr>
            <a:spLocks noGrp="1"/>
          </p:cNvSpPr>
          <p:nvPr>
            <p:ph type="title"/>
          </p:nvPr>
        </p:nvSpPr>
        <p:spPr>
          <a:xfrm>
            <a:off x="457199" y="457600"/>
            <a:ext cx="11115107" cy="687310"/>
          </a:xfrm>
        </p:spPr>
        <p:txBody>
          <a:bodyPr/>
          <a:lstStyle/>
          <a:p>
            <a:r>
              <a:rPr lang="en-US" sz="3200" dirty="0"/>
              <a:t>Navigators: Financial Wellness Education Curriculum</a:t>
            </a:r>
          </a:p>
        </p:txBody>
      </p:sp>
      <p:sp>
        <p:nvSpPr>
          <p:cNvPr id="35" name="Slide Number Placeholder 34">
            <a:extLst>
              <a:ext uri="{FF2B5EF4-FFF2-40B4-BE49-F238E27FC236}">
                <a16:creationId xmlns:a16="http://schemas.microsoft.com/office/drawing/2014/main" id="{C9145986-248D-D57E-3746-0DAFA8CE7456}"/>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54</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53" name="TextBox 52">
            <a:extLst>
              <a:ext uri="{FF2B5EF4-FFF2-40B4-BE49-F238E27FC236}">
                <a16:creationId xmlns:a16="http://schemas.microsoft.com/office/drawing/2014/main" id="{A04AE5B2-8411-2014-1609-84FDD35E071D}"/>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Optional slide for clients that want a specific “track”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Refer to appendix for alternate versions</a:t>
            </a:r>
          </a:p>
        </p:txBody>
      </p:sp>
      <p:grpSp>
        <p:nvGrpSpPr>
          <p:cNvPr id="36" name="Group 35">
            <a:extLst>
              <a:ext uri="{FF2B5EF4-FFF2-40B4-BE49-F238E27FC236}">
                <a16:creationId xmlns:a16="http://schemas.microsoft.com/office/drawing/2014/main" id="{60331ED9-5559-6B42-6E3C-1774624582A9}"/>
              </a:ext>
            </a:extLst>
          </p:cNvPr>
          <p:cNvGrpSpPr/>
          <p:nvPr/>
        </p:nvGrpSpPr>
        <p:grpSpPr>
          <a:xfrm>
            <a:off x="5668411" y="4229393"/>
            <a:ext cx="2662346" cy="1261884"/>
            <a:chOff x="5668411" y="4229393"/>
            <a:chExt cx="2662346" cy="1261884"/>
          </a:xfrm>
        </p:grpSpPr>
        <p:pic>
          <p:nvPicPr>
            <p:cNvPr id="44" name="Picture 43">
              <a:extLst>
                <a:ext uri="{FF2B5EF4-FFF2-40B4-BE49-F238E27FC236}">
                  <a16:creationId xmlns:a16="http://schemas.microsoft.com/office/drawing/2014/main" id="{07B176F6-0B09-410E-B3AF-8075F6A8FCB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685612" y="5150239"/>
              <a:ext cx="274320" cy="274320"/>
            </a:xfrm>
            <a:prstGeom prst="rect">
              <a:avLst/>
            </a:prstGeom>
          </p:spPr>
        </p:pic>
        <p:pic>
          <p:nvPicPr>
            <p:cNvPr id="40" name="Picture 39">
              <a:extLst>
                <a:ext uri="{FF2B5EF4-FFF2-40B4-BE49-F238E27FC236}">
                  <a16:creationId xmlns:a16="http://schemas.microsoft.com/office/drawing/2014/main" id="{E2679613-F32F-BB6E-7258-F78141A7A97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688573" y="4838829"/>
              <a:ext cx="292608" cy="253173"/>
            </a:xfrm>
            <a:prstGeom prst="rect">
              <a:avLst/>
            </a:prstGeom>
          </p:spPr>
        </p:pic>
        <p:sp>
          <p:nvSpPr>
            <p:cNvPr id="7" name="TextBox 6">
              <a:extLst>
                <a:ext uri="{FF2B5EF4-FFF2-40B4-BE49-F238E27FC236}">
                  <a16:creationId xmlns:a16="http://schemas.microsoft.com/office/drawing/2014/main" id="{622BDB56-FC60-72D3-7D23-A628CF6A2A18}"/>
                </a:ext>
              </a:extLst>
            </p:cNvPr>
            <p:cNvSpPr txBox="1"/>
            <p:nvPr/>
          </p:nvSpPr>
          <p:spPr>
            <a:xfrm>
              <a:off x="5678997" y="4229393"/>
              <a:ext cx="2651760" cy="1261884"/>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Transitioning investments</a:t>
              </a:r>
            </a:p>
            <a:p>
              <a:pPr>
                <a:lnSpc>
                  <a:spcPct val="100000"/>
                </a:lnSpc>
                <a:spcBef>
                  <a:spcPct val="0"/>
                </a:spcBef>
              </a:pPr>
              <a:endParaRPr lang="en-US" sz="1200" b="1" dirty="0">
                <a:latin typeface="Calibri" pitchFamily="34" charset="0"/>
                <a:cs typeface="Calibri" panose="020F0502020204030204" pitchFamily="34" charset="0"/>
              </a:endParaRPr>
            </a:p>
            <a:p>
              <a:pPr>
                <a:lnSpc>
                  <a:spcPct val="100000"/>
                </a:lnSpc>
                <a:spcBef>
                  <a:spcPct val="0"/>
                </a:spcBef>
              </a:pPr>
              <a:endParaRPr lang="en-US" sz="1200" baseline="30000" dirty="0">
                <a:latin typeface="Calibri" pitchFamily="34" charset="0"/>
                <a:cs typeface="Calibri" panose="020F0502020204030204" pitchFamily="34" charset="0"/>
              </a:endParaRPr>
            </a:p>
            <a:p>
              <a:pPr>
                <a:lnSpc>
                  <a:spcPct val="100000"/>
                </a:lnSpc>
                <a:spcBef>
                  <a:spcPct val="0"/>
                </a:spcBef>
              </a:pPr>
              <a:endParaRPr lang="en-US" sz="1200" baseline="300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Navigating investment decisions</a:t>
              </a:r>
            </a:p>
            <a:p>
              <a:pPr lvl="1">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Navigating financial jargon</a:t>
              </a:r>
            </a:p>
          </p:txBody>
        </p:sp>
        <p:cxnSp>
          <p:nvCxnSpPr>
            <p:cNvPr id="13" name="Straight Connector 12">
              <a:extLst>
                <a:ext uri="{FF2B5EF4-FFF2-40B4-BE49-F238E27FC236}">
                  <a16:creationId xmlns:a16="http://schemas.microsoft.com/office/drawing/2014/main" id="{B15256CE-039D-BE88-FB7F-494D0C89E715}"/>
                </a:ext>
              </a:extLst>
            </p:cNvPr>
            <p:cNvCxnSpPr/>
            <p:nvPr/>
          </p:nvCxnSpPr>
          <p:spPr>
            <a:xfrm>
              <a:off x="5668411" y="4541909"/>
              <a:ext cx="2624779" cy="0"/>
            </a:xfrm>
            <a:prstGeom prst="line">
              <a:avLst/>
            </a:prstGeom>
            <a:ln w="5715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C1CBF5CF-9A8A-E7DA-A452-CB904468F444}"/>
              </a:ext>
            </a:extLst>
          </p:cNvPr>
          <p:cNvGrpSpPr/>
          <p:nvPr/>
        </p:nvGrpSpPr>
        <p:grpSpPr>
          <a:xfrm>
            <a:off x="8758617" y="2769431"/>
            <a:ext cx="2813688" cy="1384995"/>
            <a:chOff x="8758617" y="2769431"/>
            <a:chExt cx="2813688" cy="1384995"/>
          </a:xfrm>
        </p:grpSpPr>
        <p:sp>
          <p:nvSpPr>
            <p:cNvPr id="5" name="TextBox 4">
              <a:extLst>
                <a:ext uri="{FF2B5EF4-FFF2-40B4-BE49-F238E27FC236}">
                  <a16:creationId xmlns:a16="http://schemas.microsoft.com/office/drawing/2014/main" id="{12FF5B5D-651A-556E-2A7A-138ACF7651D3}"/>
                </a:ext>
              </a:extLst>
            </p:cNvPr>
            <p:cNvSpPr txBox="1"/>
            <p:nvPr/>
          </p:nvSpPr>
          <p:spPr>
            <a:xfrm>
              <a:off x="8758620" y="2769431"/>
              <a:ext cx="2813685" cy="1384995"/>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Health and Healthcare</a:t>
              </a:r>
            </a:p>
            <a:p>
              <a:pPr>
                <a:lnSpc>
                  <a:spcPct val="100000"/>
                </a:lnSpc>
                <a:spcBef>
                  <a:spcPct val="0"/>
                </a:spcBef>
              </a:pPr>
              <a:endParaRPr lang="en-US" sz="1200" b="1" dirty="0">
                <a:latin typeface="Calibri" pitchFamily="34" charset="0"/>
                <a:cs typeface="Calibri" panose="020F0502020204030204" pitchFamily="34" charset="0"/>
              </a:endParaRPr>
            </a:p>
            <a:p>
              <a:pPr>
                <a:lnSpc>
                  <a:spcPct val="100000"/>
                </a:lnSpc>
                <a:spcBef>
                  <a:spcPct val="0"/>
                </a:spcBef>
              </a:pPr>
              <a:endParaRPr lang="en-US" sz="1200" b="1"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Retirement Realities: Paying for Healthcare</a:t>
              </a:r>
            </a:p>
            <a:p>
              <a:pPr lvl="1">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Pursuing your retirement</a:t>
              </a:r>
            </a:p>
          </p:txBody>
        </p:sp>
        <p:cxnSp>
          <p:nvCxnSpPr>
            <p:cNvPr id="14" name="Straight Connector 13">
              <a:extLst>
                <a:ext uri="{FF2B5EF4-FFF2-40B4-BE49-F238E27FC236}">
                  <a16:creationId xmlns:a16="http://schemas.microsoft.com/office/drawing/2014/main" id="{694DE215-6425-220C-878C-63BE10366870}"/>
                </a:ext>
              </a:extLst>
            </p:cNvPr>
            <p:cNvCxnSpPr/>
            <p:nvPr/>
          </p:nvCxnSpPr>
          <p:spPr>
            <a:xfrm>
              <a:off x="8758617" y="3064056"/>
              <a:ext cx="2624779" cy="0"/>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38" name="Picture 37">
              <a:extLst>
                <a:ext uri="{FF2B5EF4-FFF2-40B4-BE49-F238E27FC236}">
                  <a16:creationId xmlns:a16="http://schemas.microsoft.com/office/drawing/2014/main" id="{901D705C-0B8E-F57F-5B54-1A8848B3E932}"/>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841990" y="3377692"/>
              <a:ext cx="228600" cy="240625"/>
            </a:xfrm>
            <a:prstGeom prst="rect">
              <a:avLst/>
            </a:prstGeom>
          </p:spPr>
        </p:pic>
        <p:pic>
          <p:nvPicPr>
            <p:cNvPr id="43" name="Picture 42">
              <a:extLst>
                <a:ext uri="{FF2B5EF4-FFF2-40B4-BE49-F238E27FC236}">
                  <a16:creationId xmlns:a16="http://schemas.microsoft.com/office/drawing/2014/main" id="{21CE1B34-59F2-7D12-4602-1053C0EE20A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812836" y="3872653"/>
              <a:ext cx="292608" cy="253173"/>
            </a:xfrm>
            <a:prstGeom prst="rect">
              <a:avLst/>
            </a:prstGeom>
          </p:spPr>
        </p:pic>
      </p:grpSp>
      <p:grpSp>
        <p:nvGrpSpPr>
          <p:cNvPr id="37" name="Group 36">
            <a:extLst>
              <a:ext uri="{FF2B5EF4-FFF2-40B4-BE49-F238E27FC236}">
                <a16:creationId xmlns:a16="http://schemas.microsoft.com/office/drawing/2014/main" id="{E7B95A63-37FF-F098-A1EA-5FF85A90A806}"/>
              </a:ext>
            </a:extLst>
          </p:cNvPr>
          <p:cNvGrpSpPr/>
          <p:nvPr/>
        </p:nvGrpSpPr>
        <p:grpSpPr>
          <a:xfrm>
            <a:off x="5678997" y="2769431"/>
            <a:ext cx="2652192" cy="1384995"/>
            <a:chOff x="5678997" y="2769431"/>
            <a:chExt cx="2652192" cy="1384995"/>
          </a:xfrm>
        </p:grpSpPr>
        <p:sp>
          <p:nvSpPr>
            <p:cNvPr id="4" name="TextBox 3">
              <a:extLst>
                <a:ext uri="{FF2B5EF4-FFF2-40B4-BE49-F238E27FC236}">
                  <a16:creationId xmlns:a16="http://schemas.microsoft.com/office/drawing/2014/main" id="{B14616FF-2FC0-4EAF-64A3-B4509D39EFFB}"/>
                </a:ext>
              </a:extLst>
            </p:cNvPr>
            <p:cNvSpPr txBox="1"/>
            <p:nvPr/>
          </p:nvSpPr>
          <p:spPr>
            <a:xfrm>
              <a:off x="5679429" y="2769431"/>
              <a:ext cx="2651760" cy="1384995"/>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Managing family priorities</a:t>
              </a:r>
            </a:p>
            <a:p>
              <a:pPr>
                <a:lnSpc>
                  <a:spcPct val="100000"/>
                </a:lnSpc>
                <a:spcBef>
                  <a:spcPct val="0"/>
                </a:spcBef>
              </a:pPr>
              <a:endParaRPr lang="en-US" sz="1200" b="1" dirty="0">
                <a:latin typeface="Calibri" pitchFamily="34" charset="0"/>
                <a:cs typeface="Calibri" panose="020F0502020204030204" pitchFamily="34" charset="0"/>
              </a:endParaRPr>
            </a:p>
            <a:p>
              <a:pPr>
                <a:lnSpc>
                  <a:spcPct val="100000"/>
                </a:lnSpc>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Charting your path after divorce</a:t>
              </a:r>
            </a:p>
            <a:p>
              <a:pPr lvl="1">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Prepping teens for financial independence</a:t>
              </a:r>
            </a:p>
          </p:txBody>
        </p:sp>
        <p:cxnSp>
          <p:nvCxnSpPr>
            <p:cNvPr id="12" name="Straight Connector 11">
              <a:extLst>
                <a:ext uri="{FF2B5EF4-FFF2-40B4-BE49-F238E27FC236}">
                  <a16:creationId xmlns:a16="http://schemas.microsoft.com/office/drawing/2014/main" id="{411520D1-1F55-45E3-198B-FD4B617EF4F7}"/>
                </a:ext>
              </a:extLst>
            </p:cNvPr>
            <p:cNvCxnSpPr/>
            <p:nvPr/>
          </p:nvCxnSpPr>
          <p:spPr>
            <a:xfrm>
              <a:off x="5678997" y="3071638"/>
              <a:ext cx="262477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5" name="Picture 24">
              <a:extLst>
                <a:ext uri="{FF2B5EF4-FFF2-40B4-BE49-F238E27FC236}">
                  <a16:creationId xmlns:a16="http://schemas.microsoft.com/office/drawing/2014/main" id="{B2C0B0EF-5B1B-03E6-A4FD-F234AB6776A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06861" y="3286528"/>
              <a:ext cx="274320" cy="274320"/>
            </a:xfrm>
            <a:prstGeom prst="rect">
              <a:avLst/>
            </a:prstGeom>
          </p:spPr>
        </p:pic>
        <p:pic>
          <p:nvPicPr>
            <p:cNvPr id="55" name="Picture 54">
              <a:extLst>
                <a:ext uri="{FF2B5EF4-FFF2-40B4-BE49-F238E27FC236}">
                  <a16:creationId xmlns:a16="http://schemas.microsoft.com/office/drawing/2014/main" id="{97538C1D-7A40-F020-1128-25CDF3652E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06861" y="3696347"/>
              <a:ext cx="274320" cy="274320"/>
            </a:xfrm>
            <a:prstGeom prst="rect">
              <a:avLst/>
            </a:prstGeom>
          </p:spPr>
        </p:pic>
      </p:grpSp>
      <p:grpSp>
        <p:nvGrpSpPr>
          <p:cNvPr id="41" name="Group 40">
            <a:extLst>
              <a:ext uri="{FF2B5EF4-FFF2-40B4-BE49-F238E27FC236}">
                <a16:creationId xmlns:a16="http://schemas.microsoft.com/office/drawing/2014/main" id="{A41D89B6-D3EC-2D47-0C80-FA7FB01C1F17}"/>
              </a:ext>
            </a:extLst>
          </p:cNvPr>
          <p:cNvGrpSpPr/>
          <p:nvPr/>
        </p:nvGrpSpPr>
        <p:grpSpPr>
          <a:xfrm>
            <a:off x="2597844" y="2769431"/>
            <a:ext cx="2708149" cy="1200329"/>
            <a:chOff x="2597844" y="2769431"/>
            <a:chExt cx="2708149" cy="1200329"/>
          </a:xfrm>
        </p:grpSpPr>
        <p:sp>
          <p:nvSpPr>
            <p:cNvPr id="3" name="TextBox 2">
              <a:extLst>
                <a:ext uri="{FF2B5EF4-FFF2-40B4-BE49-F238E27FC236}">
                  <a16:creationId xmlns:a16="http://schemas.microsoft.com/office/drawing/2014/main" id="{0F41E8C3-8C04-1602-FDE3-4DC04EE790D0}"/>
                </a:ext>
              </a:extLst>
            </p:cNvPr>
            <p:cNvSpPr txBox="1"/>
            <p:nvPr/>
          </p:nvSpPr>
          <p:spPr>
            <a:xfrm>
              <a:off x="2603655" y="2769431"/>
              <a:ext cx="2702338" cy="1200329"/>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Retirement Planning</a:t>
              </a:r>
            </a:p>
            <a:p>
              <a:pPr>
                <a:lnSpc>
                  <a:spcPct val="100000"/>
                </a:lnSpc>
                <a:spcBef>
                  <a:spcPct val="0"/>
                </a:spcBef>
              </a:pPr>
              <a:endParaRPr lang="en-US" sz="1200" b="1" dirty="0">
                <a:latin typeface="Calibri" pitchFamily="34" charset="0"/>
                <a:cs typeface="Calibri" panose="020F0502020204030204" pitchFamily="34" charset="0"/>
              </a:endParaRPr>
            </a:p>
            <a:p>
              <a:pPr>
                <a:lnSpc>
                  <a:spcPct val="100000"/>
                </a:lnSpc>
                <a:spcBef>
                  <a:spcPct val="0"/>
                </a:spcBef>
              </a:pPr>
              <a:r>
                <a:rPr lang="en-US" sz="1200" dirty="0">
                  <a:latin typeface="Calibri" pitchFamily="34" charset="0"/>
                  <a:cs typeface="Calibri" panose="020F0502020204030204" pitchFamily="34" charset="0"/>
                </a:rPr>
                <a:t> </a:t>
              </a:r>
            </a:p>
            <a:p>
              <a:pPr lvl="1">
                <a:spcBef>
                  <a:spcPct val="0"/>
                </a:spcBef>
              </a:pPr>
              <a:r>
                <a:rPr lang="en-US" sz="1200" dirty="0">
                  <a:latin typeface="Calibri" pitchFamily="34" charset="0"/>
                  <a:cs typeface="Calibri" panose="020F0502020204030204" pitchFamily="34" charset="0"/>
                </a:rPr>
                <a:t>Retirement Income Planning Week</a:t>
              </a:r>
            </a:p>
            <a:p>
              <a:pPr lvl="1">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Retirement Series</a:t>
              </a:r>
            </a:p>
          </p:txBody>
        </p:sp>
        <p:cxnSp>
          <p:nvCxnSpPr>
            <p:cNvPr id="10" name="Straight Connector 9">
              <a:extLst>
                <a:ext uri="{FF2B5EF4-FFF2-40B4-BE49-F238E27FC236}">
                  <a16:creationId xmlns:a16="http://schemas.microsoft.com/office/drawing/2014/main" id="{25458FFD-40CF-533F-7AF9-7B7E8F2E8E90}"/>
                </a:ext>
              </a:extLst>
            </p:cNvPr>
            <p:cNvCxnSpPr>
              <a:cxnSpLocks/>
            </p:cNvCxnSpPr>
            <p:nvPr/>
          </p:nvCxnSpPr>
          <p:spPr>
            <a:xfrm>
              <a:off x="2597844" y="3086970"/>
              <a:ext cx="2624779"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47" name="Picture 46">
              <a:extLst>
                <a:ext uri="{FF2B5EF4-FFF2-40B4-BE49-F238E27FC236}">
                  <a16:creationId xmlns:a16="http://schemas.microsoft.com/office/drawing/2014/main" id="{5C8A1CCA-5159-3DE6-7D18-BABE690B6A2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623221" y="3687381"/>
              <a:ext cx="292608" cy="253173"/>
            </a:xfrm>
            <a:prstGeom prst="rect">
              <a:avLst/>
            </a:prstGeom>
          </p:spPr>
        </p:pic>
        <p:pic>
          <p:nvPicPr>
            <p:cNvPr id="18" name="Picture 17">
              <a:extLst>
                <a:ext uri="{FF2B5EF4-FFF2-40B4-BE49-F238E27FC236}">
                  <a16:creationId xmlns:a16="http://schemas.microsoft.com/office/drawing/2014/main" id="{FDFAB10B-D816-FB04-E23E-210C7F5DBD6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625351" y="3346302"/>
              <a:ext cx="292608" cy="253173"/>
            </a:xfrm>
            <a:prstGeom prst="rect">
              <a:avLst/>
            </a:prstGeom>
          </p:spPr>
        </p:pic>
      </p:grpSp>
      <p:grpSp>
        <p:nvGrpSpPr>
          <p:cNvPr id="45" name="Group 44">
            <a:extLst>
              <a:ext uri="{FF2B5EF4-FFF2-40B4-BE49-F238E27FC236}">
                <a16:creationId xmlns:a16="http://schemas.microsoft.com/office/drawing/2014/main" id="{F46B7D07-E822-C001-B0E4-035D20406BF5}"/>
              </a:ext>
            </a:extLst>
          </p:cNvPr>
          <p:cNvGrpSpPr/>
          <p:nvPr/>
        </p:nvGrpSpPr>
        <p:grpSpPr>
          <a:xfrm>
            <a:off x="2592822" y="4229393"/>
            <a:ext cx="2835616" cy="1200329"/>
            <a:chOff x="2592822" y="4229393"/>
            <a:chExt cx="2835616" cy="1200329"/>
          </a:xfrm>
        </p:grpSpPr>
        <p:sp>
          <p:nvSpPr>
            <p:cNvPr id="6" name="TextBox 5">
              <a:extLst>
                <a:ext uri="{FF2B5EF4-FFF2-40B4-BE49-F238E27FC236}">
                  <a16:creationId xmlns:a16="http://schemas.microsoft.com/office/drawing/2014/main" id="{CC54569E-304C-E884-DCD1-C0EDEDBB99B1}"/>
                </a:ext>
              </a:extLst>
            </p:cNvPr>
            <p:cNvSpPr txBox="1"/>
            <p:nvPr/>
          </p:nvSpPr>
          <p:spPr>
            <a:xfrm>
              <a:off x="2605413" y="4229393"/>
              <a:ext cx="2823025" cy="1200329"/>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Establishing Timelines</a:t>
              </a:r>
            </a:p>
            <a:p>
              <a:pPr>
                <a:lnSpc>
                  <a:spcPct val="100000"/>
                </a:lnSpc>
                <a:spcBef>
                  <a:spcPct val="0"/>
                </a:spcBef>
              </a:pPr>
              <a:endParaRPr lang="en-US" sz="1200" b="1" dirty="0">
                <a:latin typeface="Calibri" pitchFamily="34" charset="0"/>
                <a:cs typeface="Calibri" panose="020F0502020204030204" pitchFamily="34" charset="0"/>
              </a:endParaRPr>
            </a:p>
            <a:p>
              <a:pPr>
                <a:lnSpc>
                  <a:spcPct val="100000"/>
                </a:lnSpc>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Getting Savvy with Social Security</a:t>
              </a:r>
            </a:p>
            <a:p>
              <a:pPr lvl="1">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Financial Tips for your 50s and 60s</a:t>
              </a:r>
            </a:p>
          </p:txBody>
        </p:sp>
        <p:cxnSp>
          <p:nvCxnSpPr>
            <p:cNvPr id="11" name="Straight Connector 10">
              <a:extLst>
                <a:ext uri="{FF2B5EF4-FFF2-40B4-BE49-F238E27FC236}">
                  <a16:creationId xmlns:a16="http://schemas.microsoft.com/office/drawing/2014/main" id="{39CC0D88-C0A2-7625-F936-4BC5629BADA8}"/>
                </a:ext>
              </a:extLst>
            </p:cNvPr>
            <p:cNvCxnSpPr/>
            <p:nvPr/>
          </p:nvCxnSpPr>
          <p:spPr>
            <a:xfrm>
              <a:off x="2592822" y="4546934"/>
              <a:ext cx="2624779"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56" name="Picture 55">
              <a:extLst>
                <a:ext uri="{FF2B5EF4-FFF2-40B4-BE49-F238E27FC236}">
                  <a16:creationId xmlns:a16="http://schemas.microsoft.com/office/drawing/2014/main" id="{FFFDD1B6-01AD-6E9C-CF3D-49526B5E612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2597471" y="4765308"/>
              <a:ext cx="296126" cy="239342"/>
            </a:xfrm>
            <a:prstGeom prst="rect">
              <a:avLst/>
            </a:prstGeom>
          </p:spPr>
        </p:pic>
        <p:pic>
          <p:nvPicPr>
            <p:cNvPr id="21" name="Picture 20">
              <a:extLst>
                <a:ext uri="{FF2B5EF4-FFF2-40B4-BE49-F238E27FC236}">
                  <a16:creationId xmlns:a16="http://schemas.microsoft.com/office/drawing/2014/main" id="{03D2B7CB-4CB1-EBD8-580F-C63C10414E59}"/>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687229" y="5155213"/>
              <a:ext cx="228600" cy="240625"/>
            </a:xfrm>
            <a:prstGeom prst="rect">
              <a:avLst/>
            </a:prstGeom>
          </p:spPr>
        </p:pic>
      </p:grpSp>
      <p:grpSp>
        <p:nvGrpSpPr>
          <p:cNvPr id="26" name="Group 25">
            <a:extLst>
              <a:ext uri="{FF2B5EF4-FFF2-40B4-BE49-F238E27FC236}">
                <a16:creationId xmlns:a16="http://schemas.microsoft.com/office/drawing/2014/main" id="{BC658E70-52DE-2A63-E099-2CC419F80FAC}"/>
              </a:ext>
            </a:extLst>
          </p:cNvPr>
          <p:cNvGrpSpPr/>
          <p:nvPr/>
        </p:nvGrpSpPr>
        <p:grpSpPr>
          <a:xfrm>
            <a:off x="8764147" y="4229393"/>
            <a:ext cx="3336639" cy="1241470"/>
            <a:chOff x="8764147" y="4229393"/>
            <a:chExt cx="3336639" cy="1241470"/>
          </a:xfrm>
        </p:grpSpPr>
        <p:pic>
          <p:nvPicPr>
            <p:cNvPr id="17" name="Picture 16">
              <a:extLst>
                <a:ext uri="{FF2B5EF4-FFF2-40B4-BE49-F238E27FC236}">
                  <a16:creationId xmlns:a16="http://schemas.microsoft.com/office/drawing/2014/main" id="{39B71BD0-C74C-E02B-0E70-8F4C6308DECB}"/>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819130" y="5149963"/>
              <a:ext cx="274320" cy="320900"/>
            </a:xfrm>
            <a:prstGeom prst="rect">
              <a:avLst/>
            </a:prstGeom>
          </p:spPr>
        </p:pic>
        <p:sp>
          <p:nvSpPr>
            <p:cNvPr id="8" name="TextBox 7">
              <a:extLst>
                <a:ext uri="{FF2B5EF4-FFF2-40B4-BE49-F238E27FC236}">
                  <a16:creationId xmlns:a16="http://schemas.microsoft.com/office/drawing/2014/main" id="{9D0ED9C7-17F9-6FE1-752F-E94A2256A338}"/>
                </a:ext>
              </a:extLst>
            </p:cNvPr>
            <p:cNvSpPr txBox="1"/>
            <p:nvPr/>
          </p:nvSpPr>
          <p:spPr>
            <a:xfrm>
              <a:off x="8775293" y="4229393"/>
              <a:ext cx="3325493" cy="1200329"/>
            </a:xfrm>
            <a:prstGeom prst="rect">
              <a:avLst/>
            </a:prstGeom>
            <a:noFill/>
          </p:spPr>
          <p:txBody>
            <a:bodyPr wrap="square" lIns="0" rtlCol="0">
              <a:spAutoFit/>
            </a:bodyPr>
            <a:lstStyle/>
            <a:p>
              <a:pPr>
                <a:lnSpc>
                  <a:spcPct val="100000"/>
                </a:lnSpc>
                <a:spcBef>
                  <a:spcPct val="0"/>
                </a:spcBef>
              </a:pPr>
              <a:r>
                <a:rPr lang="en-US" sz="1200" b="1" dirty="0">
                  <a:latin typeface="Calibri" pitchFamily="34" charset="0"/>
                  <a:cs typeface="Calibri" panose="020F0502020204030204" pitchFamily="34" charset="0"/>
                </a:rPr>
                <a:t>Estate Planning</a:t>
              </a:r>
            </a:p>
            <a:p>
              <a:pPr>
                <a:lnSpc>
                  <a:spcPct val="100000"/>
                </a:lnSpc>
                <a:spcBef>
                  <a:spcPct val="0"/>
                </a:spcBef>
              </a:pPr>
              <a:endParaRPr lang="en-US" sz="1200" b="1"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 </a:t>
              </a:r>
            </a:p>
            <a:p>
              <a:pPr lvl="1">
                <a:spcBef>
                  <a:spcPct val="0"/>
                </a:spcBef>
              </a:pPr>
              <a:r>
                <a:rPr lang="en-US" sz="1200" dirty="0">
                  <a:latin typeface="Calibri" pitchFamily="34" charset="0"/>
                  <a:cs typeface="Calibri" panose="020F0502020204030204" pitchFamily="34" charset="0"/>
                </a:rPr>
                <a:t> Uncomfortable money conversations</a:t>
              </a:r>
            </a:p>
            <a:p>
              <a:pPr lvl="1">
                <a:spcBef>
                  <a:spcPct val="0"/>
                </a:spcBef>
              </a:pPr>
              <a:endParaRPr lang="en-US" sz="1200" dirty="0">
                <a:latin typeface="Calibri" pitchFamily="34" charset="0"/>
                <a:cs typeface="Calibri" panose="020F0502020204030204" pitchFamily="34" charset="0"/>
              </a:endParaRPr>
            </a:p>
            <a:p>
              <a:pPr lvl="1">
                <a:spcBef>
                  <a:spcPct val="0"/>
                </a:spcBef>
              </a:pPr>
              <a:r>
                <a:rPr lang="en-US" sz="1200" dirty="0">
                  <a:latin typeface="Calibri" pitchFamily="34" charset="0"/>
                  <a:cs typeface="Calibri" panose="020F0502020204030204" pitchFamily="34" charset="0"/>
                </a:rPr>
                <a:t>Family Life Organizer</a:t>
              </a:r>
            </a:p>
          </p:txBody>
        </p:sp>
        <p:cxnSp>
          <p:nvCxnSpPr>
            <p:cNvPr id="15" name="Straight Connector 14">
              <a:extLst>
                <a:ext uri="{FF2B5EF4-FFF2-40B4-BE49-F238E27FC236}">
                  <a16:creationId xmlns:a16="http://schemas.microsoft.com/office/drawing/2014/main" id="{0084CD86-FFC3-1DD0-D8AC-EDB0C7E0010B}"/>
                </a:ext>
              </a:extLst>
            </p:cNvPr>
            <p:cNvCxnSpPr/>
            <p:nvPr/>
          </p:nvCxnSpPr>
          <p:spPr>
            <a:xfrm>
              <a:off x="8764147" y="4524019"/>
              <a:ext cx="2624779" cy="0"/>
            </a:xfrm>
            <a:prstGeom prst="line">
              <a:avLst/>
            </a:prstGeom>
            <a:ln w="5715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C76108AA-D69C-9E76-1144-047C8FAB6E1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90300" y="4772877"/>
              <a:ext cx="274320" cy="274320"/>
            </a:xfrm>
            <a:prstGeom prst="rect">
              <a:avLst/>
            </a:prstGeom>
          </p:spPr>
        </p:pic>
      </p:grpSp>
    </p:spTree>
    <p:extLst>
      <p:ext uri="{BB962C8B-B14F-4D97-AF65-F5344CB8AC3E}">
        <p14:creationId xmlns:p14="http://schemas.microsoft.com/office/powerpoint/2010/main" val="2596564110"/>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1F12BD5-00A6-463B-97F1-8AECD79CBE72}"/>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55</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 name="TextBox 1">
            <a:extLst>
              <a:ext uri="{FF2B5EF4-FFF2-40B4-BE49-F238E27FC236}">
                <a16:creationId xmlns:a16="http://schemas.microsoft.com/office/drawing/2014/main" id="{6B30D686-5A50-0467-86EC-413F066D6209}"/>
              </a:ext>
            </a:extLst>
          </p:cNvPr>
          <p:cNvSpPr txBox="1"/>
          <p:nvPr/>
        </p:nvSpPr>
        <p:spPr>
          <a:xfrm>
            <a:off x="7620000" y="0"/>
            <a:ext cx="4572000" cy="276999"/>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HSA clients only</a:t>
            </a:r>
          </a:p>
        </p:txBody>
      </p:sp>
      <p:sp>
        <p:nvSpPr>
          <p:cNvPr id="4" name="Title 59">
            <a:extLst>
              <a:ext uri="{FF2B5EF4-FFF2-40B4-BE49-F238E27FC236}">
                <a16:creationId xmlns:a16="http://schemas.microsoft.com/office/drawing/2014/main" id="{1FE1486F-902D-ACB0-0BA2-62C37E8CCBBD}"/>
              </a:ext>
            </a:extLst>
          </p:cNvPr>
          <p:cNvSpPr txBox="1">
            <a:spLocks/>
          </p:cNvSpPr>
          <p:nvPr/>
        </p:nvSpPr>
        <p:spPr>
          <a:xfrm>
            <a:off x="457200" y="457200"/>
            <a:ext cx="6024525" cy="1483415"/>
          </a:xfrm>
          <a:prstGeom prst="rect">
            <a:avLst/>
          </a:prstGeom>
        </p:spPr>
        <p:txBody>
          <a:bodyPr vert="horz" lIns="0" tIns="45720" rIns="0" bIns="45720" rtlCol="0" anchor="t">
            <a:noAutofit/>
          </a:bodyPr>
          <a:lstStyle>
            <a:lvl1pPr algn="l" defTabSz="685800" rtl="0" eaLnBrk="1" latinLnBrk="0" hangingPunct="1">
              <a:spcBef>
                <a:spcPct val="0"/>
              </a:spcBef>
              <a:buNone/>
              <a:defRPr sz="2400" b="0" kern="1200" baseline="0">
                <a:solidFill>
                  <a:schemeClr val="tx1"/>
                </a:solidFill>
                <a:latin typeface="Calibri"/>
                <a:ea typeface="+mj-ea"/>
                <a:cs typeface="Calibri"/>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Health &amp; Benefit Accounts</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Light" panose="020F0302020204030204" pitchFamily="34" charset="0"/>
                <a:ea typeface="+mj-ea"/>
                <a:cs typeface="Calibri Light" panose="020F0302020204030204" pitchFamily="34" charset="0"/>
              </a:rPr>
              <a:t>2025 educational program schedule</a:t>
            </a:r>
          </a:p>
        </p:txBody>
      </p:sp>
      <p:pic>
        <p:nvPicPr>
          <p:cNvPr id="11" name="Picture 10">
            <a:extLst>
              <a:ext uri="{FF2B5EF4-FFF2-40B4-BE49-F238E27FC236}">
                <a16:creationId xmlns:a16="http://schemas.microsoft.com/office/drawing/2014/main" id="{474C3CA4-1697-D4F6-6B48-120ECEDC9CA0}"/>
              </a:ext>
            </a:extLst>
          </p:cNvPr>
          <p:cNvPicPr>
            <a:picLocks noChangeAspect="1"/>
          </p:cNvPicPr>
          <p:nvPr/>
        </p:nvPicPr>
        <p:blipFill>
          <a:blip r:embed="rId3"/>
          <a:stretch>
            <a:fillRect/>
          </a:stretch>
        </p:blipFill>
        <p:spPr>
          <a:xfrm>
            <a:off x="1590046" y="1425434"/>
            <a:ext cx="9011908" cy="474411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28551251"/>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1F12BD5-00A6-463B-97F1-8AECD79CBE72}"/>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 name="TextBox 1">
            <a:extLst>
              <a:ext uri="{FF2B5EF4-FFF2-40B4-BE49-F238E27FC236}">
                <a16:creationId xmlns:a16="http://schemas.microsoft.com/office/drawing/2014/main" id="{6B30D686-5A50-0467-86EC-413F066D6209}"/>
              </a:ext>
            </a:extLst>
          </p:cNvPr>
          <p:cNvSpPr txBox="1"/>
          <p:nvPr/>
        </p:nvSpPr>
        <p:spPr>
          <a:xfrm>
            <a:off x="7620000" y="0"/>
            <a:ext cx="4572000" cy="276999"/>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HSA clients only</a:t>
            </a:r>
          </a:p>
        </p:txBody>
      </p:sp>
      <p:sp>
        <p:nvSpPr>
          <p:cNvPr id="4" name="Title 59">
            <a:extLst>
              <a:ext uri="{FF2B5EF4-FFF2-40B4-BE49-F238E27FC236}">
                <a16:creationId xmlns:a16="http://schemas.microsoft.com/office/drawing/2014/main" id="{1FE1486F-902D-ACB0-0BA2-62C37E8CCBBD}"/>
              </a:ext>
            </a:extLst>
          </p:cNvPr>
          <p:cNvSpPr txBox="1">
            <a:spLocks/>
          </p:cNvSpPr>
          <p:nvPr/>
        </p:nvSpPr>
        <p:spPr>
          <a:xfrm>
            <a:off x="457200" y="457200"/>
            <a:ext cx="6024525" cy="873583"/>
          </a:xfrm>
          <a:prstGeom prst="rect">
            <a:avLst/>
          </a:prstGeom>
        </p:spPr>
        <p:txBody>
          <a:bodyPr vert="horz" lIns="0" tIns="45720" rIns="0" bIns="45720" rtlCol="0" anchor="t">
            <a:noAutofit/>
          </a:bodyPr>
          <a:lstStyle>
            <a:lvl1pPr algn="l" defTabSz="685800" rtl="0" eaLnBrk="1" latinLnBrk="0" hangingPunct="1">
              <a:spcBef>
                <a:spcPct val="0"/>
              </a:spcBef>
              <a:buNone/>
              <a:defRPr sz="2400" b="0" kern="1200" baseline="0">
                <a:solidFill>
                  <a:schemeClr val="tx1"/>
                </a:solidFill>
                <a:latin typeface="Calibri"/>
                <a:ea typeface="+mj-ea"/>
                <a:cs typeface="Calibri"/>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Health &amp; Benefit Accounts</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Light" panose="020F0302020204030204" pitchFamily="34" charset="0"/>
                <a:ea typeface="+mj-ea"/>
                <a:cs typeface="Calibri Light" panose="020F0302020204030204" pitchFamily="34" charset="0"/>
              </a:rPr>
              <a:t>2025 educational program schedule cont’d.</a:t>
            </a:r>
          </a:p>
        </p:txBody>
      </p:sp>
      <p:grpSp>
        <p:nvGrpSpPr>
          <p:cNvPr id="11" name="Group 10">
            <a:extLst>
              <a:ext uri="{FF2B5EF4-FFF2-40B4-BE49-F238E27FC236}">
                <a16:creationId xmlns:a16="http://schemas.microsoft.com/office/drawing/2014/main" id="{E3B097BB-9E14-DD76-C334-63852A85F64F}"/>
              </a:ext>
            </a:extLst>
          </p:cNvPr>
          <p:cNvGrpSpPr/>
          <p:nvPr/>
        </p:nvGrpSpPr>
        <p:grpSpPr>
          <a:xfrm>
            <a:off x="2537688" y="1371600"/>
            <a:ext cx="7116624" cy="4937760"/>
            <a:chOff x="2537688" y="1330783"/>
            <a:chExt cx="7116624" cy="4937760"/>
          </a:xfrm>
          <a:effectLst>
            <a:outerShdw blurRad="50800" dist="38100" dir="2700000" algn="tl" rotWithShape="0">
              <a:prstClr val="black">
                <a:alpha val="40000"/>
              </a:prstClr>
            </a:outerShdw>
          </a:effectLst>
        </p:grpSpPr>
        <p:pic>
          <p:nvPicPr>
            <p:cNvPr id="9" name="Picture 8">
              <a:extLst>
                <a:ext uri="{FF2B5EF4-FFF2-40B4-BE49-F238E27FC236}">
                  <a16:creationId xmlns:a16="http://schemas.microsoft.com/office/drawing/2014/main" id="{1D36F484-2D92-E7A9-92AB-3CBA1AFE8E43}"/>
                </a:ext>
              </a:extLst>
            </p:cNvPr>
            <p:cNvPicPr>
              <a:picLocks noChangeAspect="1"/>
            </p:cNvPicPr>
            <p:nvPr/>
          </p:nvPicPr>
          <p:blipFill>
            <a:blip r:embed="rId3"/>
            <a:stretch>
              <a:fillRect/>
            </a:stretch>
          </p:blipFill>
          <p:spPr>
            <a:xfrm>
              <a:off x="2537688" y="1330783"/>
              <a:ext cx="7116624" cy="4937760"/>
            </a:xfrm>
            <a:prstGeom prst="rect">
              <a:avLst/>
            </a:prstGeom>
          </p:spPr>
        </p:pic>
        <p:sp>
          <p:nvSpPr>
            <p:cNvPr id="10" name="Rectangle 9">
              <a:extLst>
                <a:ext uri="{FF2B5EF4-FFF2-40B4-BE49-F238E27FC236}">
                  <a16:creationId xmlns:a16="http://schemas.microsoft.com/office/drawing/2014/main" id="{706405B5-FC20-8132-27E7-E7A49FF65F77}"/>
                </a:ext>
              </a:extLst>
            </p:cNvPr>
            <p:cNvSpPr/>
            <p:nvPr/>
          </p:nvSpPr>
          <p:spPr bwMode="auto">
            <a:xfrm>
              <a:off x="9309370" y="6050604"/>
              <a:ext cx="344942" cy="217939"/>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spTree>
    <p:extLst>
      <p:ext uri="{BB962C8B-B14F-4D97-AF65-F5344CB8AC3E}">
        <p14:creationId xmlns:p14="http://schemas.microsoft.com/office/powerpoint/2010/main" val="428015991"/>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1F12BD5-00A6-463B-97F1-8AECD79CBE72}"/>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 name="TextBox 1">
            <a:extLst>
              <a:ext uri="{FF2B5EF4-FFF2-40B4-BE49-F238E27FC236}">
                <a16:creationId xmlns:a16="http://schemas.microsoft.com/office/drawing/2014/main" id="{6B30D686-5A50-0467-86EC-413F066D6209}"/>
              </a:ext>
            </a:extLst>
          </p:cNvPr>
          <p:cNvSpPr txBox="1"/>
          <p:nvPr/>
        </p:nvSpPr>
        <p:spPr>
          <a:xfrm>
            <a:off x="7620000" y="0"/>
            <a:ext cx="4572000" cy="276999"/>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HSA clients only</a:t>
            </a:r>
          </a:p>
        </p:txBody>
      </p:sp>
      <p:sp>
        <p:nvSpPr>
          <p:cNvPr id="4" name="Title 59">
            <a:extLst>
              <a:ext uri="{FF2B5EF4-FFF2-40B4-BE49-F238E27FC236}">
                <a16:creationId xmlns:a16="http://schemas.microsoft.com/office/drawing/2014/main" id="{1FE1486F-902D-ACB0-0BA2-62C37E8CCBBD}"/>
              </a:ext>
            </a:extLst>
          </p:cNvPr>
          <p:cNvSpPr txBox="1">
            <a:spLocks/>
          </p:cNvSpPr>
          <p:nvPr/>
        </p:nvSpPr>
        <p:spPr>
          <a:xfrm>
            <a:off x="457200" y="457200"/>
            <a:ext cx="6024525" cy="908485"/>
          </a:xfrm>
          <a:prstGeom prst="rect">
            <a:avLst/>
          </a:prstGeom>
        </p:spPr>
        <p:txBody>
          <a:bodyPr vert="horz" lIns="0" tIns="45720" rIns="0" bIns="45720" rtlCol="0" anchor="t">
            <a:noAutofit/>
          </a:bodyPr>
          <a:lstStyle>
            <a:lvl1pPr algn="l" defTabSz="685800" rtl="0" eaLnBrk="1" latinLnBrk="0" hangingPunct="1">
              <a:spcBef>
                <a:spcPct val="0"/>
              </a:spcBef>
              <a:buNone/>
              <a:defRPr sz="2400" b="0" kern="1200" baseline="0">
                <a:solidFill>
                  <a:schemeClr val="tx1"/>
                </a:solidFill>
                <a:latin typeface="Calibri"/>
                <a:ea typeface="+mj-ea"/>
                <a:cs typeface="Calibri"/>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Health &amp; Benefit Accounts</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Light" panose="020F0302020204030204" pitchFamily="34" charset="0"/>
                <a:ea typeface="+mj-ea"/>
                <a:cs typeface="Calibri Light" panose="020F0302020204030204" pitchFamily="34" charset="0"/>
              </a:rPr>
              <a:t>2025 educational program schedule cont’d.</a:t>
            </a:r>
          </a:p>
        </p:txBody>
      </p:sp>
      <p:grpSp>
        <p:nvGrpSpPr>
          <p:cNvPr id="11" name="Group 10">
            <a:extLst>
              <a:ext uri="{FF2B5EF4-FFF2-40B4-BE49-F238E27FC236}">
                <a16:creationId xmlns:a16="http://schemas.microsoft.com/office/drawing/2014/main" id="{E507C1E8-A8EB-0548-E6F1-20AAC5B420BF}"/>
              </a:ext>
            </a:extLst>
          </p:cNvPr>
          <p:cNvGrpSpPr/>
          <p:nvPr/>
        </p:nvGrpSpPr>
        <p:grpSpPr>
          <a:xfrm>
            <a:off x="2542032" y="1371600"/>
            <a:ext cx="7114032" cy="4937760"/>
            <a:chOff x="2563200" y="1365685"/>
            <a:chExt cx="7065599" cy="4937760"/>
          </a:xfrm>
          <a:effectLst>
            <a:outerShdw blurRad="50800" dist="38100" dir="2700000" algn="tl" rotWithShape="0">
              <a:prstClr val="black">
                <a:alpha val="40000"/>
              </a:prstClr>
            </a:outerShdw>
          </a:effectLst>
        </p:grpSpPr>
        <p:pic>
          <p:nvPicPr>
            <p:cNvPr id="9" name="Picture 8">
              <a:extLst>
                <a:ext uri="{FF2B5EF4-FFF2-40B4-BE49-F238E27FC236}">
                  <a16:creationId xmlns:a16="http://schemas.microsoft.com/office/drawing/2014/main" id="{67911497-40FA-8290-4E2D-DA8CF195668B}"/>
                </a:ext>
              </a:extLst>
            </p:cNvPr>
            <p:cNvPicPr>
              <a:picLocks noChangeAspect="1"/>
            </p:cNvPicPr>
            <p:nvPr/>
          </p:nvPicPr>
          <p:blipFill>
            <a:blip r:embed="rId3"/>
            <a:stretch>
              <a:fillRect/>
            </a:stretch>
          </p:blipFill>
          <p:spPr>
            <a:xfrm>
              <a:off x="2563200" y="1365685"/>
              <a:ext cx="7065599" cy="4937760"/>
            </a:xfrm>
            <a:prstGeom prst="rect">
              <a:avLst/>
            </a:prstGeom>
          </p:spPr>
        </p:pic>
        <p:sp>
          <p:nvSpPr>
            <p:cNvPr id="10" name="Rectangle 9">
              <a:extLst>
                <a:ext uri="{FF2B5EF4-FFF2-40B4-BE49-F238E27FC236}">
                  <a16:creationId xmlns:a16="http://schemas.microsoft.com/office/drawing/2014/main" id="{3AF9F289-E53D-D1E4-F200-B284624499E0}"/>
                </a:ext>
              </a:extLst>
            </p:cNvPr>
            <p:cNvSpPr/>
            <p:nvPr/>
          </p:nvSpPr>
          <p:spPr bwMode="auto">
            <a:xfrm>
              <a:off x="9283857" y="6085506"/>
              <a:ext cx="344942" cy="217939"/>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spTree>
    <p:extLst>
      <p:ext uri="{BB962C8B-B14F-4D97-AF65-F5344CB8AC3E}">
        <p14:creationId xmlns:p14="http://schemas.microsoft.com/office/powerpoint/2010/main" val="74398424"/>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5">
            <a:extLst>
              <a:ext uri="{FF2B5EF4-FFF2-40B4-BE49-F238E27FC236}">
                <a16:creationId xmlns:a16="http://schemas.microsoft.com/office/drawing/2014/main" id="{FD329B3A-ADFC-CA26-26FC-9539A543B7D2}"/>
              </a:ext>
            </a:extLst>
          </p:cNvPr>
          <p:cNvGraphicFramePr>
            <a:graphicFrameLocks noGrp="1"/>
          </p:cNvGraphicFramePr>
          <p:nvPr>
            <p:extLst>
              <p:ext uri="{D42A27DB-BD31-4B8C-83A1-F6EECF244321}">
                <p14:modId xmlns:p14="http://schemas.microsoft.com/office/powerpoint/2010/main" val="2004904488"/>
              </p:ext>
            </p:extLst>
          </p:nvPr>
        </p:nvGraphicFramePr>
        <p:xfrm>
          <a:off x="626708" y="1767339"/>
          <a:ext cx="5058294" cy="1357106"/>
        </p:xfrm>
        <a:graphic>
          <a:graphicData uri="http://schemas.openxmlformats.org/drawingml/2006/table">
            <a:tbl>
              <a:tblPr firstRow="1" bandRow="1">
                <a:tableStyleId>{2D5ABB26-0587-4C30-8999-92F81FD0307C}</a:tableStyleId>
              </a:tblPr>
              <a:tblGrid>
                <a:gridCol w="669174">
                  <a:extLst>
                    <a:ext uri="{9D8B030D-6E8A-4147-A177-3AD203B41FA5}">
                      <a16:colId xmlns:a16="http://schemas.microsoft.com/office/drawing/2014/main" val="4099938704"/>
                    </a:ext>
                  </a:extLst>
                </a:gridCol>
                <a:gridCol w="4389120">
                  <a:extLst>
                    <a:ext uri="{9D8B030D-6E8A-4147-A177-3AD203B41FA5}">
                      <a16:colId xmlns:a16="http://schemas.microsoft.com/office/drawing/2014/main" val="3876692166"/>
                    </a:ext>
                  </a:extLst>
                </a:gridCol>
              </a:tblGrid>
              <a:tr h="338693">
                <a:tc>
                  <a:txBody>
                    <a:bodyPr/>
                    <a:lstStyle/>
                    <a:p>
                      <a:pPr algn="ctr"/>
                      <a:r>
                        <a:rPr lang="en-US" sz="1400" b="0" dirty="0">
                          <a:solidFill>
                            <a:srgbClr val="002060"/>
                          </a:solidFill>
                        </a:rPr>
                        <a:t>Q1</a:t>
                      </a:r>
                    </a:p>
                  </a:txBody>
                  <a:tcPr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0" dirty="0">
                          <a:solidFill>
                            <a:srgbClr val="002060"/>
                          </a:solidFill>
                        </a:rPr>
                        <a:t>Retirement/ Savings &amp; Budgeting </a:t>
                      </a:r>
                    </a:p>
                  </a:txBody>
                  <a:tcPr marR="18288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4814853"/>
                  </a:ext>
                </a:extLst>
              </a:tr>
              <a:tr h="911012">
                <a:tc>
                  <a:txBody>
                    <a:bodyPr/>
                    <a:lstStyle/>
                    <a:p>
                      <a:pPr algn="ctr"/>
                      <a:r>
                        <a:rPr lang="en-US" sz="1400" dirty="0">
                          <a:solidFill>
                            <a:schemeClr val="bg1"/>
                          </a:solidFill>
                        </a:rPr>
                        <a:t>FEB</a:t>
                      </a:r>
                    </a:p>
                  </a:txBody>
                  <a:tcPr anchor="ctr">
                    <a:lnL>
                      <a:noFill/>
                    </a:lnL>
                    <a:lnR>
                      <a:noFill/>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solidFill>
                            <a:schemeClr val="tx1"/>
                          </a:solidFill>
                        </a:rPr>
                        <a:t>Retire on your terms</a:t>
                      </a:r>
                    </a:p>
                    <a:p>
                      <a:pPr marL="0" marR="0" lvl="0" indent="0" algn="l" defTabSz="685800" rtl="0" eaLnBrk="1" fontAlgn="auto" latinLnBrk="0" hangingPunct="1">
                        <a:lnSpc>
                          <a:spcPct val="150000"/>
                        </a:lnSpc>
                        <a:spcBef>
                          <a:spcPts val="0"/>
                        </a:spcBef>
                        <a:spcAft>
                          <a:spcPts val="0"/>
                        </a:spcAft>
                        <a:buClrTx/>
                        <a:buSzTx/>
                        <a:buFontTx/>
                        <a:buNone/>
                        <a:tabLst/>
                        <a:defRPr/>
                      </a:pPr>
                      <a:r>
                        <a:rPr lang="en-US" sz="1400" dirty="0">
                          <a:solidFill>
                            <a:schemeClr val="tx1"/>
                          </a:solidFill>
                        </a:rPr>
                        <a:t>Understanding Social Security: When, What, How</a:t>
                      </a:r>
                    </a:p>
                    <a:p>
                      <a:pPr marL="0" marR="0" lvl="0" indent="0" algn="l" defTabSz="685800" rtl="0" eaLnBrk="1" fontAlgn="auto" latinLnBrk="0" hangingPunct="1">
                        <a:lnSpc>
                          <a:spcPct val="150000"/>
                        </a:lnSpc>
                        <a:spcBef>
                          <a:spcPts val="0"/>
                        </a:spcBef>
                        <a:spcAft>
                          <a:spcPts val="0"/>
                        </a:spcAft>
                        <a:buClrTx/>
                        <a:buSzTx/>
                        <a:buFontTx/>
                        <a:buNone/>
                        <a:tabLst/>
                        <a:defRPr/>
                      </a:pPr>
                      <a:r>
                        <a:rPr lang="en-US" sz="1400" dirty="0"/>
                        <a:t>Investing with Merrill: Let your money work for you</a:t>
                      </a:r>
                    </a:p>
                  </a:txBody>
                  <a:tcPr marR="182880" anchor="ctr">
                    <a:lnL>
                      <a:noFill/>
                    </a:lnL>
                    <a:lnR w="12700" cap="flat" cmpd="sng" algn="ctr">
                      <a:solidFill>
                        <a:schemeClr val="tx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34279424"/>
                  </a:ext>
                </a:extLst>
              </a:tr>
            </a:tbl>
          </a:graphicData>
        </a:graphic>
      </p:graphicFrame>
      <p:graphicFrame>
        <p:nvGraphicFramePr>
          <p:cNvPr id="26" name="Table 5">
            <a:extLst>
              <a:ext uri="{FF2B5EF4-FFF2-40B4-BE49-F238E27FC236}">
                <a16:creationId xmlns:a16="http://schemas.microsoft.com/office/drawing/2014/main" id="{7ADD1EB5-431D-A146-B6AD-79CFCF76E39D}"/>
              </a:ext>
            </a:extLst>
          </p:cNvPr>
          <p:cNvGraphicFramePr>
            <a:graphicFrameLocks noGrp="1"/>
          </p:cNvGraphicFramePr>
          <p:nvPr>
            <p:extLst>
              <p:ext uri="{D42A27DB-BD31-4B8C-83A1-F6EECF244321}">
                <p14:modId xmlns:p14="http://schemas.microsoft.com/office/powerpoint/2010/main" val="1552496609"/>
              </p:ext>
            </p:extLst>
          </p:nvPr>
        </p:nvGraphicFramePr>
        <p:xfrm>
          <a:off x="626708" y="3547293"/>
          <a:ext cx="5058294" cy="1357925"/>
        </p:xfrm>
        <a:graphic>
          <a:graphicData uri="http://schemas.openxmlformats.org/drawingml/2006/table">
            <a:tbl>
              <a:tblPr firstRow="1" bandRow="1">
                <a:tableStyleId>{2D5ABB26-0587-4C30-8999-92F81FD0307C}</a:tableStyleId>
              </a:tblPr>
              <a:tblGrid>
                <a:gridCol w="669174">
                  <a:extLst>
                    <a:ext uri="{9D8B030D-6E8A-4147-A177-3AD203B41FA5}">
                      <a16:colId xmlns:a16="http://schemas.microsoft.com/office/drawing/2014/main" val="4099938704"/>
                    </a:ext>
                  </a:extLst>
                </a:gridCol>
                <a:gridCol w="4389120">
                  <a:extLst>
                    <a:ext uri="{9D8B030D-6E8A-4147-A177-3AD203B41FA5}">
                      <a16:colId xmlns:a16="http://schemas.microsoft.com/office/drawing/2014/main" val="3876692166"/>
                    </a:ext>
                  </a:extLst>
                </a:gridCol>
              </a:tblGrid>
              <a:tr h="339512">
                <a:tc>
                  <a:txBody>
                    <a:bodyPr/>
                    <a:lstStyle/>
                    <a:p>
                      <a:pPr algn="ctr"/>
                      <a:r>
                        <a:rPr lang="en-US" sz="1400" b="0" dirty="0">
                          <a:solidFill>
                            <a:srgbClr val="002060"/>
                          </a:solidFill>
                        </a:rPr>
                        <a:t>Q3</a:t>
                      </a:r>
                    </a:p>
                  </a:txBody>
                  <a:tcPr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0" dirty="0">
                          <a:solidFill>
                            <a:srgbClr val="002060"/>
                          </a:solidFill>
                        </a:rPr>
                        <a:t>Savings Season</a:t>
                      </a:r>
                    </a:p>
                  </a:txBody>
                  <a:tcPr marR="18288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4814853"/>
                  </a:ext>
                </a:extLst>
              </a:tr>
              <a:tr h="913216">
                <a:tc>
                  <a:txBody>
                    <a:bodyPr/>
                    <a:lstStyle/>
                    <a:p>
                      <a:pPr algn="ctr"/>
                      <a:r>
                        <a:rPr lang="en-US" sz="1400" dirty="0">
                          <a:solidFill>
                            <a:schemeClr val="bg1"/>
                          </a:solidFill>
                        </a:rPr>
                        <a:t>SEPT</a:t>
                      </a:r>
                    </a:p>
                  </a:txBody>
                  <a:tcPr anchor="ctr">
                    <a:lnL>
                      <a:noFill/>
                    </a:lnL>
                    <a:lnR>
                      <a:noFill/>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lang="en-US" sz="1400" dirty="0">
                          <a:solidFill>
                            <a:schemeClr val="tx1"/>
                          </a:solidFill>
                        </a:rPr>
                        <a:t>Financial tips for your 20’s &amp; 30’s</a:t>
                      </a:r>
                    </a:p>
                    <a:p>
                      <a:pPr marL="0" marR="0" lvl="0" indent="0" algn="l" defTabSz="685800" rtl="0" eaLnBrk="1" fontAlgn="auto" latinLnBrk="0" hangingPunct="1">
                        <a:lnSpc>
                          <a:spcPct val="150000"/>
                        </a:lnSpc>
                        <a:spcBef>
                          <a:spcPts val="0"/>
                        </a:spcBef>
                        <a:spcAft>
                          <a:spcPts val="0"/>
                        </a:spcAft>
                        <a:buClrTx/>
                        <a:buSzTx/>
                        <a:buFontTx/>
                        <a:buNone/>
                        <a:tabLst/>
                        <a:defRPr/>
                      </a:pPr>
                      <a:r>
                        <a:rPr lang="en-US" sz="1400" dirty="0">
                          <a:solidFill>
                            <a:schemeClr val="tx1"/>
                          </a:solidFill>
                        </a:rPr>
                        <a:t>Financial tips for your 30’s &amp; 40’s</a:t>
                      </a:r>
                    </a:p>
                    <a:p>
                      <a:pPr marL="0" marR="0" lvl="0" indent="0" algn="l" defTabSz="685800" rtl="0" eaLnBrk="1" fontAlgn="auto" latinLnBrk="0" hangingPunct="1">
                        <a:lnSpc>
                          <a:spcPct val="150000"/>
                        </a:lnSpc>
                        <a:spcBef>
                          <a:spcPts val="0"/>
                        </a:spcBef>
                        <a:spcAft>
                          <a:spcPts val="0"/>
                        </a:spcAft>
                        <a:buClrTx/>
                        <a:buSzTx/>
                        <a:buFontTx/>
                        <a:buNone/>
                        <a:tabLst/>
                        <a:defRPr/>
                      </a:pPr>
                      <a:r>
                        <a:rPr lang="en-US" sz="1400" dirty="0">
                          <a:solidFill>
                            <a:schemeClr val="tx1"/>
                          </a:solidFill>
                        </a:rPr>
                        <a:t>Financial tips for your 50’s &amp; 60’s</a:t>
                      </a:r>
                    </a:p>
                  </a:txBody>
                  <a:tcPr marR="182880" anchor="ctr">
                    <a:lnL>
                      <a:noFill/>
                    </a:lnL>
                    <a:lnR w="12700" cap="flat" cmpd="sng" algn="ctr">
                      <a:solidFill>
                        <a:schemeClr val="tx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34279424"/>
                  </a:ext>
                </a:extLst>
              </a:tr>
            </a:tbl>
          </a:graphicData>
        </a:graphic>
      </p:graphicFrame>
      <p:sp>
        <p:nvSpPr>
          <p:cNvPr id="5" name="Slide Number Placeholder 4">
            <a:extLst>
              <a:ext uri="{FF2B5EF4-FFF2-40B4-BE49-F238E27FC236}">
                <a16:creationId xmlns:a16="http://schemas.microsoft.com/office/drawing/2014/main" id="{9D0B9D2E-1A16-83D7-A583-2C213726F883}"/>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fld id="{8EC5D5AB-B764-5F49-B40E-C8C2872225AC}" type="slidenum">
              <a:rPr lang="en-US" sz="800" smtClean="0">
                <a:solidFill>
                  <a:srgbClr val="000000"/>
                </a:solidFill>
                <a:latin typeface="Calibri Light" panose="020F0302020204030204" pitchFamily="34" charset="0"/>
                <a:cs typeface="Calibri Light" panose="020F0302020204030204" pitchFamily="34" charset="0"/>
              </a:rPr>
              <a:pPr defTabSz="457200">
                <a:defRPr/>
              </a:pPr>
              <a:t>58</a:t>
            </a:fld>
            <a:endParaRPr lang="en-US" sz="800" dirty="0">
              <a:solidFill>
                <a:srgbClr val="000000"/>
              </a:solidFill>
              <a:latin typeface="Calibri Light" panose="020F0302020204030204" pitchFamily="34" charset="0"/>
              <a:cs typeface="Calibri Light" panose="020F0302020204030204" pitchFamily="34" charset="0"/>
            </a:endParaRPr>
          </a:p>
        </p:txBody>
      </p:sp>
      <p:sp>
        <p:nvSpPr>
          <p:cNvPr id="12" name="TextBox 11">
            <a:extLst>
              <a:ext uri="{FF2B5EF4-FFF2-40B4-BE49-F238E27FC236}">
                <a16:creationId xmlns:a16="http://schemas.microsoft.com/office/drawing/2014/main" id="{28A4DE08-90B5-453E-A0F2-E524B1ABE8B4}"/>
              </a:ext>
            </a:extLst>
          </p:cNvPr>
          <p:cNvSpPr txBox="1"/>
          <p:nvPr/>
        </p:nvSpPr>
        <p:spPr>
          <a:xfrm>
            <a:off x="7620000" y="0"/>
            <a:ext cx="4572000" cy="276999"/>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EBI clients</a:t>
            </a:r>
          </a:p>
        </p:txBody>
      </p:sp>
      <p:sp>
        <p:nvSpPr>
          <p:cNvPr id="10" name="Title 59">
            <a:extLst>
              <a:ext uri="{FF2B5EF4-FFF2-40B4-BE49-F238E27FC236}">
                <a16:creationId xmlns:a16="http://schemas.microsoft.com/office/drawing/2014/main" id="{88AB4B8C-264F-8406-BEB9-36204484412B}"/>
              </a:ext>
            </a:extLst>
          </p:cNvPr>
          <p:cNvSpPr txBox="1">
            <a:spLocks/>
          </p:cNvSpPr>
          <p:nvPr/>
        </p:nvSpPr>
        <p:spPr>
          <a:xfrm>
            <a:off x="457200" y="451229"/>
            <a:ext cx="10918389" cy="679741"/>
          </a:xfrm>
          <a:prstGeom prst="rect">
            <a:avLst/>
          </a:prstGeom>
        </p:spPr>
        <p:txBody>
          <a:bodyPr vert="horz" lIns="0" tIns="45720" rIns="0" bIns="45720" rtlCol="0" anchor="t">
            <a:noAutofit/>
          </a:bodyPr>
          <a:lstStyle>
            <a:lvl1pPr algn="l" defTabSz="685800" rtl="0" eaLnBrk="1" latinLnBrk="0" hangingPunct="1">
              <a:spcBef>
                <a:spcPct val="0"/>
              </a:spcBef>
              <a:buNone/>
              <a:defRPr sz="2400" b="0" kern="1200" baseline="0">
                <a:solidFill>
                  <a:schemeClr val="tx1"/>
                </a:solidFill>
                <a:latin typeface="Calibri"/>
                <a:ea typeface="+mj-ea"/>
                <a:cs typeface="Calibri"/>
              </a:defRPr>
            </a:lvl1pPr>
          </a:lstStyle>
          <a:p>
            <a:r>
              <a:rPr lang="en-US" sz="3200" dirty="0">
                <a:latin typeface="Calibri Light" panose="020F0302020204030204" pitchFamily="34" charset="0"/>
                <a:cs typeface="Calibri Light" panose="020F0302020204030204" pitchFamily="34" charset="0"/>
              </a:rPr>
              <a:t>2025 Employee Banking Program financial wellness event calendar</a:t>
            </a:r>
            <a:endParaRPr lang="en-US" sz="3200" dirty="0">
              <a:solidFill>
                <a:schemeClr val="accent4"/>
              </a:solidFill>
              <a:latin typeface="Calibri Light" panose="020F0302020204030204" pitchFamily="34" charset="0"/>
              <a:cs typeface="Calibri Light" panose="020F0302020204030204" pitchFamily="34" charset="0"/>
            </a:endParaRPr>
          </a:p>
        </p:txBody>
      </p:sp>
      <p:graphicFrame>
        <p:nvGraphicFramePr>
          <p:cNvPr id="23" name="Table 5">
            <a:extLst>
              <a:ext uri="{FF2B5EF4-FFF2-40B4-BE49-F238E27FC236}">
                <a16:creationId xmlns:a16="http://schemas.microsoft.com/office/drawing/2014/main" id="{14F30409-4417-0558-7C93-F9A22E1CAC6E}"/>
              </a:ext>
            </a:extLst>
          </p:cNvPr>
          <p:cNvGraphicFramePr>
            <a:graphicFrameLocks noGrp="1"/>
          </p:cNvGraphicFramePr>
          <p:nvPr>
            <p:extLst>
              <p:ext uri="{D42A27DB-BD31-4B8C-83A1-F6EECF244321}">
                <p14:modId xmlns:p14="http://schemas.microsoft.com/office/powerpoint/2010/main" val="2000493159"/>
              </p:ext>
            </p:extLst>
          </p:nvPr>
        </p:nvGraphicFramePr>
        <p:xfrm>
          <a:off x="6328391" y="3547293"/>
          <a:ext cx="5058294" cy="1357925"/>
        </p:xfrm>
        <a:graphic>
          <a:graphicData uri="http://schemas.openxmlformats.org/drawingml/2006/table">
            <a:tbl>
              <a:tblPr firstRow="1" bandRow="1">
                <a:tableStyleId>{2D5ABB26-0587-4C30-8999-92F81FD0307C}</a:tableStyleId>
              </a:tblPr>
              <a:tblGrid>
                <a:gridCol w="669174">
                  <a:extLst>
                    <a:ext uri="{9D8B030D-6E8A-4147-A177-3AD203B41FA5}">
                      <a16:colId xmlns:a16="http://schemas.microsoft.com/office/drawing/2014/main" val="4099938704"/>
                    </a:ext>
                  </a:extLst>
                </a:gridCol>
                <a:gridCol w="4389120">
                  <a:extLst>
                    <a:ext uri="{9D8B030D-6E8A-4147-A177-3AD203B41FA5}">
                      <a16:colId xmlns:a16="http://schemas.microsoft.com/office/drawing/2014/main" val="3876692166"/>
                    </a:ext>
                  </a:extLst>
                </a:gridCol>
              </a:tblGrid>
              <a:tr h="339512">
                <a:tc>
                  <a:txBody>
                    <a:bodyPr/>
                    <a:lstStyle/>
                    <a:p>
                      <a:pPr algn="ctr"/>
                      <a:r>
                        <a:rPr lang="en-US" sz="1400" b="0" dirty="0">
                          <a:solidFill>
                            <a:srgbClr val="002060"/>
                          </a:solidFill>
                        </a:rPr>
                        <a:t>Q4</a:t>
                      </a:r>
                    </a:p>
                  </a:txBody>
                  <a:tcPr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0" dirty="0">
                          <a:solidFill>
                            <a:srgbClr val="002060"/>
                          </a:solidFill>
                        </a:rPr>
                        <a:t>Employee Benefits Season</a:t>
                      </a:r>
                    </a:p>
                  </a:txBody>
                  <a:tcPr marR="18288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4814853"/>
                  </a:ext>
                </a:extLst>
              </a:tr>
              <a:tr h="913216">
                <a:tc>
                  <a:txBody>
                    <a:bodyPr/>
                    <a:lstStyle/>
                    <a:p>
                      <a:pPr algn="ctr"/>
                      <a:r>
                        <a:rPr lang="en-US" sz="1400" dirty="0">
                          <a:solidFill>
                            <a:schemeClr val="bg1"/>
                          </a:solidFill>
                        </a:rPr>
                        <a:t>DEC</a:t>
                      </a:r>
                    </a:p>
                  </a:txBody>
                  <a:tcPr anchor="ctr">
                    <a:lnL>
                      <a:noFill/>
                    </a:lnL>
                    <a:lnR>
                      <a:noFill/>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l">
                        <a:lnSpc>
                          <a:spcPct val="150000"/>
                        </a:lnSpc>
                      </a:pPr>
                      <a:r>
                        <a:rPr lang="en-US" sz="1400" dirty="0">
                          <a:solidFill>
                            <a:schemeClr val="tx1"/>
                          </a:solidFill>
                        </a:rPr>
                        <a:t>Healthcare costs in retirement: A closer look at Medicare</a:t>
                      </a:r>
                    </a:p>
                    <a:p>
                      <a:pPr marL="0" marR="0" lvl="0" indent="0" algn="l" defTabSz="685800" rtl="0" eaLnBrk="1" fontAlgn="auto" latinLnBrk="0" hangingPunct="1">
                        <a:lnSpc>
                          <a:spcPct val="150000"/>
                        </a:lnSpc>
                        <a:spcBef>
                          <a:spcPts val="0"/>
                        </a:spcBef>
                        <a:spcAft>
                          <a:spcPts val="0"/>
                        </a:spcAft>
                        <a:buClrTx/>
                        <a:buSzTx/>
                        <a:buFontTx/>
                        <a:buNone/>
                        <a:tabLst/>
                        <a:defRPr/>
                      </a:pPr>
                      <a:r>
                        <a:rPr lang="en-US" sz="1400" dirty="0">
                          <a:solidFill>
                            <a:schemeClr val="tx1"/>
                          </a:solidFill>
                        </a:rPr>
                        <a:t>Financial wellness for changing times</a:t>
                      </a:r>
                    </a:p>
                    <a:p>
                      <a:pPr algn="l">
                        <a:lnSpc>
                          <a:spcPct val="150000"/>
                        </a:lnSpc>
                      </a:pPr>
                      <a:r>
                        <a:rPr lang="en-US" sz="1400" dirty="0">
                          <a:solidFill>
                            <a:schemeClr val="tx1"/>
                          </a:solidFill>
                        </a:rPr>
                        <a:t>Financial strategies for caregivers</a:t>
                      </a:r>
                    </a:p>
                  </a:txBody>
                  <a:tcPr marR="182880" anchor="ctr">
                    <a:lnL>
                      <a:noFill/>
                    </a:lnL>
                    <a:lnR w="12700" cap="flat" cmpd="sng" algn="ctr">
                      <a:solidFill>
                        <a:schemeClr val="tx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34279424"/>
                  </a:ext>
                </a:extLst>
              </a:tr>
            </a:tbl>
          </a:graphicData>
        </a:graphic>
      </p:graphicFrame>
      <p:graphicFrame>
        <p:nvGraphicFramePr>
          <p:cNvPr id="24" name="Table 5">
            <a:extLst>
              <a:ext uri="{FF2B5EF4-FFF2-40B4-BE49-F238E27FC236}">
                <a16:creationId xmlns:a16="http://schemas.microsoft.com/office/drawing/2014/main" id="{78828A64-0448-C0CD-ACF8-DDBCE0D7506E}"/>
              </a:ext>
            </a:extLst>
          </p:cNvPr>
          <p:cNvGraphicFramePr>
            <a:graphicFrameLocks noGrp="1"/>
          </p:cNvGraphicFramePr>
          <p:nvPr>
            <p:extLst>
              <p:ext uri="{D42A27DB-BD31-4B8C-83A1-F6EECF244321}">
                <p14:modId xmlns:p14="http://schemas.microsoft.com/office/powerpoint/2010/main" val="2449735570"/>
              </p:ext>
            </p:extLst>
          </p:nvPr>
        </p:nvGraphicFramePr>
        <p:xfrm>
          <a:off x="6328391" y="1767339"/>
          <a:ext cx="5058294" cy="1357106"/>
        </p:xfrm>
        <a:graphic>
          <a:graphicData uri="http://schemas.openxmlformats.org/drawingml/2006/table">
            <a:tbl>
              <a:tblPr firstRow="1" bandRow="1">
                <a:tableStyleId>{2D5ABB26-0587-4C30-8999-92F81FD0307C}</a:tableStyleId>
              </a:tblPr>
              <a:tblGrid>
                <a:gridCol w="669174">
                  <a:extLst>
                    <a:ext uri="{9D8B030D-6E8A-4147-A177-3AD203B41FA5}">
                      <a16:colId xmlns:a16="http://schemas.microsoft.com/office/drawing/2014/main" val="4099938704"/>
                    </a:ext>
                  </a:extLst>
                </a:gridCol>
                <a:gridCol w="4389120">
                  <a:extLst>
                    <a:ext uri="{9D8B030D-6E8A-4147-A177-3AD203B41FA5}">
                      <a16:colId xmlns:a16="http://schemas.microsoft.com/office/drawing/2014/main" val="3876692166"/>
                    </a:ext>
                  </a:extLst>
                </a:gridCol>
              </a:tblGrid>
              <a:tr h="338693">
                <a:tc>
                  <a:txBody>
                    <a:bodyPr/>
                    <a:lstStyle/>
                    <a:p>
                      <a:pPr algn="ctr"/>
                      <a:r>
                        <a:rPr lang="en-US" sz="1400" b="0" dirty="0">
                          <a:solidFill>
                            <a:srgbClr val="002060"/>
                          </a:solidFill>
                        </a:rPr>
                        <a:t>Q2</a:t>
                      </a:r>
                    </a:p>
                  </a:txBody>
                  <a:tcPr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0" dirty="0">
                          <a:solidFill>
                            <a:srgbClr val="002060"/>
                          </a:solidFill>
                        </a:rPr>
                        <a:t>Homebuying Season</a:t>
                      </a:r>
                    </a:p>
                  </a:txBody>
                  <a:tcPr marR="18288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4814853"/>
                  </a:ext>
                </a:extLst>
              </a:tr>
              <a:tr h="911012">
                <a:tc>
                  <a:txBody>
                    <a:bodyPr/>
                    <a:lstStyle/>
                    <a:p>
                      <a:pPr algn="ctr"/>
                      <a:r>
                        <a:rPr lang="en-US" sz="1400" dirty="0">
                          <a:solidFill>
                            <a:schemeClr val="bg1"/>
                          </a:solidFill>
                        </a:rPr>
                        <a:t>MAY</a:t>
                      </a:r>
                    </a:p>
                  </a:txBody>
                  <a:tcPr anchor="ctr">
                    <a:lnL>
                      <a:noFill/>
                    </a:lnL>
                    <a:lnR>
                      <a:noFill/>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lang="en-US" sz="1400" dirty="0">
                          <a:solidFill>
                            <a:schemeClr val="tx1"/>
                          </a:solidFill>
                        </a:rPr>
                        <a:t>Financial wellness for changing times</a:t>
                      </a:r>
                    </a:p>
                    <a:p>
                      <a:pPr algn="l">
                        <a:lnSpc>
                          <a:spcPct val="150000"/>
                        </a:lnSpc>
                      </a:pPr>
                      <a:r>
                        <a:rPr lang="en-US" sz="1400" dirty="0">
                          <a:solidFill>
                            <a:schemeClr val="tx1"/>
                          </a:solidFill>
                        </a:rPr>
                        <a:t>Finances: What I wish I knew yesterday</a:t>
                      </a:r>
                    </a:p>
                    <a:p>
                      <a:pPr algn="l">
                        <a:lnSpc>
                          <a:spcPct val="150000"/>
                        </a:lnSpc>
                      </a:pPr>
                      <a:r>
                        <a:rPr lang="en-US" sz="1400" dirty="0">
                          <a:solidFill>
                            <a:schemeClr val="tx1"/>
                          </a:solidFill>
                        </a:rPr>
                        <a:t>Keys to homeownership: What you need to know</a:t>
                      </a:r>
                    </a:p>
                  </a:txBody>
                  <a:tcPr marR="182880" anchor="ctr">
                    <a:lnL>
                      <a:noFill/>
                    </a:lnL>
                    <a:lnR w="12700" cap="flat" cmpd="sng" algn="ctr">
                      <a:solidFill>
                        <a:schemeClr val="tx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34279424"/>
                  </a:ext>
                </a:extLst>
              </a:tr>
            </a:tbl>
          </a:graphicData>
        </a:graphic>
      </p:graphicFrame>
    </p:spTree>
    <p:extLst>
      <p:ext uri="{BB962C8B-B14F-4D97-AF65-F5344CB8AC3E}">
        <p14:creationId xmlns:p14="http://schemas.microsoft.com/office/powerpoint/2010/main" val="20687706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p:tgtEl>
                                          <p:spTgt spid="7"/>
                                        </p:tgtEl>
                                        <p:attrNameLst>
                                          <p:attrName>ppt_y</p:attrName>
                                        </p:attrNameLst>
                                      </p:cBhvr>
                                      <p:tavLst>
                                        <p:tav tm="0">
                                          <p:val>
                                            <p:strVal val="#ppt_y+#ppt_h*1.125000"/>
                                          </p:val>
                                        </p:tav>
                                        <p:tav tm="100000">
                                          <p:val>
                                            <p:strVal val="#ppt_y"/>
                                          </p:val>
                                        </p:tav>
                                      </p:tavLst>
                                    </p:anim>
                                    <p:animEffect transition="in" filter="wipe(up)">
                                      <p:cBhvr>
                                        <p:cTn id="8" dur="1000"/>
                                        <p:tgtEl>
                                          <p:spTgt spid="7"/>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1000"/>
                                        <p:tgtEl>
                                          <p:spTgt spid="26"/>
                                        </p:tgtEl>
                                        <p:attrNameLst>
                                          <p:attrName>ppt_y</p:attrName>
                                        </p:attrNameLst>
                                      </p:cBhvr>
                                      <p:tavLst>
                                        <p:tav tm="0">
                                          <p:val>
                                            <p:strVal val="#ppt_y+#ppt_h*1.125000"/>
                                          </p:val>
                                        </p:tav>
                                        <p:tav tm="100000">
                                          <p:val>
                                            <p:strVal val="#ppt_y"/>
                                          </p:val>
                                        </p:tav>
                                      </p:tavLst>
                                    </p:anim>
                                    <p:animEffect transition="in" filter="wipe(up)">
                                      <p:cBhvr>
                                        <p:cTn id="13" dur="1000"/>
                                        <p:tgtEl>
                                          <p:spTgt spid="26"/>
                                        </p:tgtEl>
                                      </p:cBhvr>
                                    </p:animEffect>
                                  </p:childTnLst>
                                </p:cTn>
                              </p:par>
                            </p:childTnLst>
                          </p:cTn>
                        </p:par>
                        <p:par>
                          <p:cTn id="14" fill="hold">
                            <p:stCondLst>
                              <p:cond delay="2000"/>
                            </p:stCondLst>
                            <p:childTnLst>
                              <p:par>
                                <p:cTn id="15" presetID="1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1000"/>
                                        <p:tgtEl>
                                          <p:spTgt spid="24"/>
                                        </p:tgtEl>
                                        <p:attrNameLst>
                                          <p:attrName>ppt_y</p:attrName>
                                        </p:attrNameLst>
                                      </p:cBhvr>
                                      <p:tavLst>
                                        <p:tav tm="0">
                                          <p:val>
                                            <p:strVal val="#ppt_y+#ppt_h*1.125000"/>
                                          </p:val>
                                        </p:tav>
                                        <p:tav tm="100000">
                                          <p:val>
                                            <p:strVal val="#ppt_y"/>
                                          </p:val>
                                        </p:tav>
                                      </p:tavLst>
                                    </p:anim>
                                    <p:animEffect transition="in" filter="wipe(up)">
                                      <p:cBhvr>
                                        <p:cTn id="18" dur="1000"/>
                                        <p:tgtEl>
                                          <p:spTgt spid="24"/>
                                        </p:tgtEl>
                                      </p:cBhvr>
                                    </p:animEffect>
                                  </p:childTnLst>
                                </p:cTn>
                              </p:par>
                            </p:childTnLst>
                          </p:cTn>
                        </p:par>
                        <p:par>
                          <p:cTn id="19" fill="hold">
                            <p:stCondLst>
                              <p:cond delay="3000"/>
                            </p:stCondLst>
                            <p:childTnLst>
                              <p:par>
                                <p:cTn id="20" presetID="12" presetClass="entr" presetSubtype="4"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1000"/>
                                        <p:tgtEl>
                                          <p:spTgt spid="23"/>
                                        </p:tgtEl>
                                        <p:attrNameLst>
                                          <p:attrName>ppt_y</p:attrName>
                                        </p:attrNameLst>
                                      </p:cBhvr>
                                      <p:tavLst>
                                        <p:tav tm="0">
                                          <p:val>
                                            <p:strVal val="#ppt_y+#ppt_h*1.125000"/>
                                          </p:val>
                                        </p:tav>
                                        <p:tav tm="100000">
                                          <p:val>
                                            <p:strVal val="#ppt_y"/>
                                          </p:val>
                                        </p:tav>
                                      </p:tavLst>
                                    </p:anim>
                                    <p:animEffect transition="in" filter="wipe(up)">
                                      <p:cBhvr>
                                        <p:cTn id="2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C5696FE-8E36-D326-00C9-15A4B0640390}"/>
              </a:ext>
            </a:extLst>
          </p:cNvPr>
          <p:cNvSpPr>
            <a:spLocks noGrp="1"/>
          </p:cNvSpPr>
          <p:nvPr>
            <p:ph type="body" sz="quarter" idx="10"/>
          </p:nvPr>
        </p:nvSpPr>
        <p:spPr/>
        <p:txBody>
          <a:bodyPr/>
          <a:lstStyle/>
          <a:p>
            <a:r>
              <a:rPr lang="en-US" sz="2800" dirty="0">
                <a:solidFill>
                  <a:schemeClr val="accent3"/>
                </a:solidFill>
                <a:latin typeface="+mj-lt"/>
                <a:cs typeface="Calibri" panose="020F0502020204030204" pitchFamily="34" charset="0"/>
              </a:rPr>
              <a:t>Looking back at 2024: </a:t>
            </a:r>
            <a:br>
              <a:rPr lang="en-US" sz="2800" dirty="0">
                <a:solidFill>
                  <a:schemeClr val="accent3"/>
                </a:solidFill>
                <a:latin typeface="+mj-lt"/>
                <a:cs typeface="Calibri Light" panose="020F0302020204030204" pitchFamily="34" charset="0"/>
              </a:rPr>
            </a:br>
            <a:r>
              <a:rPr lang="en-US" sz="2800" dirty="0">
                <a:solidFill>
                  <a:schemeClr val="accent3"/>
                </a:solidFill>
                <a:latin typeface="+mj-lt"/>
                <a:cs typeface="Calibri Light" panose="020F0302020204030204" pitchFamily="34" charset="0"/>
              </a:rPr>
              <a:t>Accomplishments and impact</a:t>
            </a:r>
          </a:p>
        </p:txBody>
      </p:sp>
    </p:spTree>
    <p:extLst>
      <p:ext uri="{BB962C8B-B14F-4D97-AF65-F5344CB8AC3E}">
        <p14:creationId xmlns:p14="http://schemas.microsoft.com/office/powerpoint/2010/main" val="3120227230"/>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5E01446-9EAA-7BA1-74FA-64730F836392}"/>
              </a:ext>
            </a:extLst>
          </p:cNvPr>
          <p:cNvSpPr txBox="1"/>
          <p:nvPr/>
        </p:nvSpPr>
        <p:spPr>
          <a:xfrm>
            <a:off x="457200" y="4609840"/>
            <a:ext cx="3858208" cy="1311128"/>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EDUCATION EVENTS &amp; WEBINAR SERIES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Expanded calendar</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Diverse topics &amp; engaging formats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Multi-touchpoint promotion</a:t>
            </a:r>
          </a:p>
        </p:txBody>
      </p:sp>
      <p:sp>
        <p:nvSpPr>
          <p:cNvPr id="3" name="Slide Number Placeholder 4">
            <a:extLst>
              <a:ext uri="{FF2B5EF4-FFF2-40B4-BE49-F238E27FC236}">
                <a16:creationId xmlns:a16="http://schemas.microsoft.com/office/drawing/2014/main" id="{35584000-BB7F-4CBC-2498-97CF3503C030}"/>
              </a:ext>
            </a:extLst>
          </p:cNvPr>
          <p:cNvSpPr txBox="1">
            <a:spLocks/>
          </p:cNvSpPr>
          <p:nvPr/>
        </p:nvSpPr>
        <p:spPr>
          <a:xfrm>
            <a:off x="11673612" y="6476077"/>
            <a:ext cx="427175" cy="23237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Light" panose="020F0302020204030204" pitchFamily="34" charset="0"/>
                <a:ea typeface="+mn-ea"/>
                <a:cs typeface="Calibri Light" panose="020F030202020403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7</a:t>
            </a:fld>
            <a:endParaRPr kumimoji="0" lang="en-US" sz="8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p:txBody>
      </p:sp>
      <p:sp>
        <p:nvSpPr>
          <p:cNvPr id="4" name="TextBox 3">
            <a:extLst>
              <a:ext uri="{FF2B5EF4-FFF2-40B4-BE49-F238E27FC236}">
                <a16:creationId xmlns:a16="http://schemas.microsoft.com/office/drawing/2014/main" id="{5E2700DC-2DE3-F83C-F44D-CBB6C8E7EB14}"/>
              </a:ext>
            </a:extLst>
          </p:cNvPr>
          <p:cNvSpPr txBox="1"/>
          <p:nvPr/>
        </p:nvSpPr>
        <p:spPr>
          <a:xfrm>
            <a:off x="4295638" y="1580530"/>
            <a:ext cx="3181878" cy="1234184"/>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ONE-ON-ONE CONSULTATIONS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Available throughout the year</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Helping participants prepare </a:t>
            </a:r>
            <a:b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b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to retire</a:t>
            </a:r>
          </a:p>
        </p:txBody>
      </p:sp>
      <p:sp>
        <p:nvSpPr>
          <p:cNvPr id="6" name="TextBox 5">
            <a:extLst>
              <a:ext uri="{FF2B5EF4-FFF2-40B4-BE49-F238E27FC236}">
                <a16:creationId xmlns:a16="http://schemas.microsoft.com/office/drawing/2014/main" id="{651CB9DB-5115-F58E-BCFB-886942754606}"/>
              </a:ext>
            </a:extLst>
          </p:cNvPr>
          <p:cNvSpPr txBox="1"/>
          <p:nvPr/>
        </p:nvSpPr>
        <p:spPr>
          <a:xfrm>
            <a:off x="457200" y="3059233"/>
            <a:ext cx="3332335" cy="1311128"/>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FINANCIAL WELLNESS PROGRAMS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Audiocasts, on-demand videos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myFuture blog &amp; quarterly email</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Benefits OnLine Education Center</a:t>
            </a:r>
          </a:p>
        </p:txBody>
      </p:sp>
      <p:sp>
        <p:nvSpPr>
          <p:cNvPr id="14" name="TextBox 13">
            <a:extLst>
              <a:ext uri="{FF2B5EF4-FFF2-40B4-BE49-F238E27FC236}">
                <a16:creationId xmlns:a16="http://schemas.microsoft.com/office/drawing/2014/main" id="{86DF7B73-67A6-C845-856A-3AFDAABB38E4}"/>
              </a:ext>
            </a:extLst>
          </p:cNvPr>
          <p:cNvSpPr txBox="1"/>
          <p:nvPr/>
        </p:nvSpPr>
        <p:spPr>
          <a:xfrm>
            <a:off x="457200" y="1580530"/>
            <a:ext cx="3464880" cy="1234184"/>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ACTIONABLE TOUCHPOINTS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Next step personalized messages, notifications, emails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Targeted, in-time campaigns</a:t>
            </a:r>
          </a:p>
        </p:txBody>
      </p:sp>
      <p:sp>
        <p:nvSpPr>
          <p:cNvPr id="15" name="TextBox 14">
            <a:extLst>
              <a:ext uri="{FF2B5EF4-FFF2-40B4-BE49-F238E27FC236}">
                <a16:creationId xmlns:a16="http://schemas.microsoft.com/office/drawing/2014/main" id="{17CDED83-A701-DC3E-F42C-8CF94B4C148C}"/>
              </a:ext>
            </a:extLst>
          </p:cNvPr>
          <p:cNvSpPr txBox="1"/>
          <p:nvPr/>
        </p:nvSpPr>
        <p:spPr>
          <a:xfrm>
            <a:off x="4295638" y="3059233"/>
            <a:ext cx="3181878" cy="1311128"/>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12069"/>
                </a:solidFill>
                <a:effectLst/>
                <a:uLnTx/>
                <a:uFillTx/>
                <a:latin typeface="Calibri Light" panose="020F0302020204030204" pitchFamily="34" charset="0"/>
                <a:ea typeface="+mn-ea"/>
                <a:cs typeface="Calibri Light" panose="020F0302020204030204" pitchFamily="34" charset="0"/>
              </a:rPr>
              <a:t>ADDITIONAL ACTIVITIES</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t>
            </a:r>
            <a:r>
              <a:rPr kumimoji="0" lang="en-US" sz="1600" b="0" i="0" u="none" strike="noStrike" kern="1200" cap="none" spc="0" normalizeH="0" baseline="0" noProof="0" dirty="0" err="1">
                <a:ln>
                  <a:noFill/>
                </a:ln>
                <a:solidFill>
                  <a:srgbClr val="000000"/>
                </a:solidFill>
                <a:effectLst/>
                <a:uLnTx/>
                <a:uFillTx/>
                <a:latin typeface="Calibri Light" panose="020F0302020204030204" pitchFamily="34" charset="0"/>
                <a:ea typeface="+mn-ea"/>
                <a:cs typeface="Calibri Light" panose="020F0302020204030204" pitchFamily="34" charset="0"/>
              </a:rPr>
              <a:t>tbd</a:t>
            </a: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t>
            </a:r>
            <a:r>
              <a:rPr kumimoji="0" lang="en-US" sz="1600" b="0" i="0" u="none" strike="noStrike" kern="1200" cap="none" spc="0" normalizeH="0" baseline="0" noProof="0" dirty="0" err="1">
                <a:ln>
                  <a:noFill/>
                </a:ln>
                <a:solidFill>
                  <a:srgbClr val="000000"/>
                </a:solidFill>
                <a:effectLst/>
                <a:uLnTx/>
                <a:uFillTx/>
                <a:latin typeface="Calibri Light" panose="020F0302020204030204" pitchFamily="34" charset="0"/>
                <a:ea typeface="+mn-ea"/>
                <a:cs typeface="Calibri Light" panose="020F0302020204030204" pitchFamily="34" charset="0"/>
              </a:rPr>
              <a:t>tbd</a:t>
            </a: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t>
            </a:r>
            <a:r>
              <a:rPr kumimoji="0" lang="en-US" sz="1600" b="0" i="0" u="none" strike="noStrike" kern="1200" cap="none" spc="0" normalizeH="0" baseline="0" noProof="0" dirty="0" err="1">
                <a:ln>
                  <a:noFill/>
                </a:ln>
                <a:solidFill>
                  <a:srgbClr val="000000"/>
                </a:solidFill>
                <a:effectLst/>
                <a:uLnTx/>
                <a:uFillTx/>
                <a:latin typeface="Calibri Light" panose="020F0302020204030204" pitchFamily="34" charset="0"/>
                <a:ea typeface="+mn-ea"/>
                <a:cs typeface="Calibri Light" panose="020F0302020204030204" pitchFamily="34" charset="0"/>
              </a:rPr>
              <a:t>tbd</a:t>
            </a:r>
            <a:r>
              <a:rPr kumimoji="0" lang="en-US" sz="16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a:t>
            </a:r>
          </a:p>
        </p:txBody>
      </p:sp>
      <p:sp>
        <p:nvSpPr>
          <p:cNvPr id="8" name="Slide Number Placeholder 7">
            <a:extLst>
              <a:ext uri="{FF2B5EF4-FFF2-40B4-BE49-F238E27FC236}">
                <a16:creationId xmlns:a16="http://schemas.microsoft.com/office/drawing/2014/main" id="{79B78680-79CD-32E4-378F-38E979141FD3}"/>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7</a:t>
            </a:fld>
            <a:endParaRPr kumimoji="0" lang="en-US" sz="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0" name="Title 9">
            <a:extLst>
              <a:ext uri="{FF2B5EF4-FFF2-40B4-BE49-F238E27FC236}">
                <a16:creationId xmlns:a16="http://schemas.microsoft.com/office/drawing/2014/main" id="{21D55671-0149-EC9C-CB4F-B13BC9C639F8}"/>
              </a:ext>
            </a:extLst>
          </p:cNvPr>
          <p:cNvSpPr>
            <a:spLocks noGrp="1"/>
          </p:cNvSpPr>
          <p:nvPr>
            <p:ph type="title"/>
          </p:nvPr>
        </p:nvSpPr>
        <p:spPr/>
        <p:txBody>
          <a:bodyPr/>
          <a:lstStyle/>
          <a:p>
            <a:pPr lvl="0"/>
            <a:r>
              <a:rPr lang="en-US" sz="3200" noProof="0" dirty="0"/>
              <a:t>Driving key actions in 2024</a:t>
            </a:r>
            <a:endParaRPr lang="en-US" sz="3200" dirty="0"/>
          </a:p>
        </p:txBody>
      </p:sp>
      <p:sp>
        <p:nvSpPr>
          <p:cNvPr id="22" name="Freeform 23">
            <a:extLst>
              <a:ext uri="{FF2B5EF4-FFF2-40B4-BE49-F238E27FC236}">
                <a16:creationId xmlns:a16="http://schemas.microsoft.com/office/drawing/2014/main" id="{FD041DDE-00FF-4050-FE50-A5CE45B3DED0}"/>
              </a:ext>
            </a:extLst>
          </p:cNvPr>
          <p:cNvSpPr/>
          <p:nvPr/>
        </p:nvSpPr>
        <p:spPr>
          <a:xfrm>
            <a:off x="9585564" y="5696445"/>
            <a:ext cx="2098841" cy="1176480"/>
          </a:xfrm>
          <a:custGeom>
            <a:avLst/>
            <a:gdLst>
              <a:gd name="connsiteX0" fmla="*/ 1385835 w 4580876"/>
              <a:gd name="connsiteY0" fmla="*/ 0 h 2567756"/>
              <a:gd name="connsiteX1" fmla="*/ 3195039 w 4580876"/>
              <a:gd name="connsiteY1" fmla="*/ 0 h 2567756"/>
              <a:gd name="connsiteX2" fmla="*/ 3610731 w 4580876"/>
              <a:gd name="connsiteY2" fmla="*/ 243259 h 2567756"/>
              <a:gd name="connsiteX3" fmla="*/ 4515335 w 4580876"/>
              <a:gd name="connsiteY3" fmla="*/ 1809094 h 2567756"/>
              <a:gd name="connsiteX4" fmla="*/ 4515335 w 4580876"/>
              <a:gd name="connsiteY4" fmla="*/ 2288527 h 2567756"/>
              <a:gd name="connsiteX5" fmla="*/ 4354021 w 4580876"/>
              <a:gd name="connsiteY5" fmla="*/ 2567756 h 2567756"/>
              <a:gd name="connsiteX6" fmla="*/ 226855 w 4580876"/>
              <a:gd name="connsiteY6" fmla="*/ 2567756 h 2567756"/>
              <a:gd name="connsiteX7" fmla="*/ 65541 w 4580876"/>
              <a:gd name="connsiteY7" fmla="*/ 2288527 h 2567756"/>
              <a:gd name="connsiteX8" fmla="*/ 65541 w 4580876"/>
              <a:gd name="connsiteY8" fmla="*/ 1809094 h 2567756"/>
              <a:gd name="connsiteX9" fmla="*/ 970143 w 4580876"/>
              <a:gd name="connsiteY9" fmla="*/ 243259 h 2567756"/>
              <a:gd name="connsiteX10" fmla="*/ 1385835 w 4580876"/>
              <a:gd name="connsiteY10" fmla="*/ 0 h 2567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80876" h="2567756">
                <a:moveTo>
                  <a:pt x="1385835" y="0"/>
                </a:moveTo>
                <a:lnTo>
                  <a:pt x="3195039" y="0"/>
                </a:lnTo>
                <a:cubicBezTo>
                  <a:pt x="3365095" y="0"/>
                  <a:pt x="3523343" y="92108"/>
                  <a:pt x="3610731" y="243259"/>
                </a:cubicBezTo>
                <a:lnTo>
                  <a:pt x="4515335" y="1809094"/>
                </a:lnTo>
                <a:cubicBezTo>
                  <a:pt x="4602723" y="1955522"/>
                  <a:pt x="4602723" y="2142099"/>
                  <a:pt x="4515335" y="2288527"/>
                </a:cubicBezTo>
                <a:lnTo>
                  <a:pt x="4354021" y="2567756"/>
                </a:lnTo>
                <a:lnTo>
                  <a:pt x="226855" y="2567756"/>
                </a:lnTo>
                <a:lnTo>
                  <a:pt x="65541" y="2288527"/>
                </a:lnTo>
                <a:cubicBezTo>
                  <a:pt x="-21847" y="2142099"/>
                  <a:pt x="-21847" y="1955522"/>
                  <a:pt x="65541" y="1809094"/>
                </a:cubicBezTo>
                <a:lnTo>
                  <a:pt x="970143" y="243259"/>
                </a:lnTo>
                <a:cubicBezTo>
                  <a:pt x="1052809" y="92108"/>
                  <a:pt x="1213419" y="0"/>
                  <a:pt x="1385835" y="0"/>
                </a:cubicBezTo>
                <a:close/>
              </a:path>
            </a:pathLst>
          </a:custGeom>
          <a:solidFill>
            <a:schemeClr val="accent5"/>
          </a:solidFill>
          <a:ln cap="flat">
            <a:noFill/>
            <a:prstDash val="solid"/>
          </a:ln>
          <a:effectLst/>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sp>
        <p:nvSpPr>
          <p:cNvPr id="27" name="Freeform 23">
            <a:extLst>
              <a:ext uri="{FF2B5EF4-FFF2-40B4-BE49-F238E27FC236}">
                <a16:creationId xmlns:a16="http://schemas.microsoft.com/office/drawing/2014/main" id="{C1C94ED9-F33E-904A-905A-882B63B36C1D}"/>
              </a:ext>
            </a:extLst>
          </p:cNvPr>
          <p:cNvSpPr/>
          <p:nvPr/>
        </p:nvSpPr>
        <p:spPr>
          <a:xfrm flipV="1">
            <a:off x="9550205" y="201233"/>
            <a:ext cx="2098841" cy="1176480"/>
          </a:xfrm>
          <a:custGeom>
            <a:avLst/>
            <a:gdLst>
              <a:gd name="connsiteX0" fmla="*/ 1385835 w 4580876"/>
              <a:gd name="connsiteY0" fmla="*/ 0 h 2567756"/>
              <a:gd name="connsiteX1" fmla="*/ 3195039 w 4580876"/>
              <a:gd name="connsiteY1" fmla="*/ 0 h 2567756"/>
              <a:gd name="connsiteX2" fmla="*/ 3610731 w 4580876"/>
              <a:gd name="connsiteY2" fmla="*/ 243259 h 2567756"/>
              <a:gd name="connsiteX3" fmla="*/ 4515335 w 4580876"/>
              <a:gd name="connsiteY3" fmla="*/ 1809094 h 2567756"/>
              <a:gd name="connsiteX4" fmla="*/ 4515335 w 4580876"/>
              <a:gd name="connsiteY4" fmla="*/ 2288527 h 2567756"/>
              <a:gd name="connsiteX5" fmla="*/ 4354021 w 4580876"/>
              <a:gd name="connsiteY5" fmla="*/ 2567756 h 2567756"/>
              <a:gd name="connsiteX6" fmla="*/ 226855 w 4580876"/>
              <a:gd name="connsiteY6" fmla="*/ 2567756 h 2567756"/>
              <a:gd name="connsiteX7" fmla="*/ 65541 w 4580876"/>
              <a:gd name="connsiteY7" fmla="*/ 2288527 h 2567756"/>
              <a:gd name="connsiteX8" fmla="*/ 65541 w 4580876"/>
              <a:gd name="connsiteY8" fmla="*/ 1809094 h 2567756"/>
              <a:gd name="connsiteX9" fmla="*/ 970143 w 4580876"/>
              <a:gd name="connsiteY9" fmla="*/ 243259 h 2567756"/>
              <a:gd name="connsiteX10" fmla="*/ 1385835 w 4580876"/>
              <a:gd name="connsiteY10" fmla="*/ 0 h 2567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80876" h="2567756">
                <a:moveTo>
                  <a:pt x="1385835" y="0"/>
                </a:moveTo>
                <a:lnTo>
                  <a:pt x="3195039" y="0"/>
                </a:lnTo>
                <a:cubicBezTo>
                  <a:pt x="3365095" y="0"/>
                  <a:pt x="3523343" y="92108"/>
                  <a:pt x="3610731" y="243259"/>
                </a:cubicBezTo>
                <a:lnTo>
                  <a:pt x="4515335" y="1809094"/>
                </a:lnTo>
                <a:cubicBezTo>
                  <a:pt x="4602723" y="1955522"/>
                  <a:pt x="4602723" y="2142099"/>
                  <a:pt x="4515335" y="2288527"/>
                </a:cubicBezTo>
                <a:lnTo>
                  <a:pt x="4354021" y="2567756"/>
                </a:lnTo>
                <a:lnTo>
                  <a:pt x="226855" y="2567756"/>
                </a:lnTo>
                <a:lnTo>
                  <a:pt x="65541" y="2288527"/>
                </a:lnTo>
                <a:cubicBezTo>
                  <a:pt x="-21847" y="2142099"/>
                  <a:pt x="-21847" y="1955522"/>
                  <a:pt x="65541" y="1809094"/>
                </a:cubicBezTo>
                <a:lnTo>
                  <a:pt x="970143" y="243259"/>
                </a:lnTo>
                <a:cubicBezTo>
                  <a:pt x="1052809" y="92108"/>
                  <a:pt x="1213419" y="0"/>
                  <a:pt x="1385835" y="0"/>
                </a:cubicBezTo>
                <a:close/>
              </a:path>
            </a:pathLst>
          </a:custGeom>
          <a:solidFill>
            <a:schemeClr val="accent4"/>
          </a:solidFill>
          <a:ln cap="flat">
            <a:noFill/>
            <a:prstDash val="solid"/>
          </a:ln>
          <a:effectLst/>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sp>
        <p:nvSpPr>
          <p:cNvPr id="28" name="Freeform: Shape 27">
            <a:extLst>
              <a:ext uri="{FF2B5EF4-FFF2-40B4-BE49-F238E27FC236}">
                <a16:creationId xmlns:a16="http://schemas.microsoft.com/office/drawing/2014/main" id="{64B15B30-B154-B354-6506-B2D928E3943C}"/>
              </a:ext>
            </a:extLst>
          </p:cNvPr>
          <p:cNvSpPr/>
          <p:nvPr/>
        </p:nvSpPr>
        <p:spPr bwMode="auto">
          <a:xfrm>
            <a:off x="-1" y="-4656"/>
            <a:ext cx="12192000" cy="463305"/>
          </a:xfrm>
          <a:custGeom>
            <a:avLst/>
            <a:gdLst>
              <a:gd name="connsiteX0" fmla="*/ 0 w 12192000"/>
              <a:gd name="connsiteY0" fmla="*/ 0 h 463305"/>
              <a:gd name="connsiteX1" fmla="*/ 12192000 w 12192000"/>
              <a:gd name="connsiteY1" fmla="*/ 0 h 463305"/>
              <a:gd name="connsiteX2" fmla="*/ 12192000 w 12192000"/>
              <a:gd name="connsiteY2" fmla="*/ 463305 h 463305"/>
              <a:gd name="connsiteX3" fmla="*/ 11959245 w 12192000"/>
              <a:gd name="connsiteY3" fmla="*/ 450461 h 463305"/>
              <a:gd name="connsiteX4" fmla="*/ 470281 w 12192000"/>
              <a:gd name="connsiteY4" fmla="*/ 243379 h 463305"/>
              <a:gd name="connsiteX5" fmla="*/ 0 w 12192000"/>
              <a:gd name="connsiteY5" fmla="*/ 262663 h 46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63305">
                <a:moveTo>
                  <a:pt x="0" y="0"/>
                </a:moveTo>
                <a:lnTo>
                  <a:pt x="12192000" y="0"/>
                </a:lnTo>
                <a:lnTo>
                  <a:pt x="12192000" y="463305"/>
                </a:lnTo>
                <a:lnTo>
                  <a:pt x="11959245" y="450461"/>
                </a:lnTo>
                <a:cubicBezTo>
                  <a:pt x="8352721" y="262584"/>
                  <a:pt x="4023957" y="119487"/>
                  <a:pt x="470281" y="243379"/>
                </a:cubicBezTo>
                <a:lnTo>
                  <a:pt x="0" y="262663"/>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ndParaRPr>
          </a:p>
        </p:txBody>
      </p:sp>
      <p:grpSp>
        <p:nvGrpSpPr>
          <p:cNvPr id="32" name="Group 31">
            <a:extLst>
              <a:ext uri="{FF2B5EF4-FFF2-40B4-BE49-F238E27FC236}">
                <a16:creationId xmlns:a16="http://schemas.microsoft.com/office/drawing/2014/main" id="{CB4352C9-D5B6-512F-8EE2-9BA3B6057569}"/>
              </a:ext>
            </a:extLst>
          </p:cNvPr>
          <p:cNvGrpSpPr/>
          <p:nvPr/>
        </p:nvGrpSpPr>
        <p:grpSpPr>
          <a:xfrm>
            <a:off x="9580555" y="1552301"/>
            <a:ext cx="2098301" cy="1877427"/>
            <a:chOff x="9474005" y="1845448"/>
            <a:chExt cx="2098301" cy="1877427"/>
          </a:xfrm>
          <a:effectLst/>
        </p:grpSpPr>
        <p:sp>
          <p:nvSpPr>
            <p:cNvPr id="23" name="Freeform: Shape 22">
              <a:extLst>
                <a:ext uri="{FF2B5EF4-FFF2-40B4-BE49-F238E27FC236}">
                  <a16:creationId xmlns:a16="http://schemas.microsoft.com/office/drawing/2014/main" id="{8DD57656-DB43-0243-DD19-2801381FCB91}"/>
                </a:ext>
              </a:extLst>
            </p:cNvPr>
            <p:cNvSpPr/>
            <p:nvPr/>
          </p:nvSpPr>
          <p:spPr>
            <a:xfrm>
              <a:off x="9474005" y="1845448"/>
              <a:ext cx="2098301" cy="1877427"/>
            </a:xfrm>
            <a:custGeom>
              <a:avLst/>
              <a:gdLst/>
              <a:ahLst/>
              <a:cxnLst>
                <a:cxn ang="3cd4">
                  <a:pos x="hc" y="t"/>
                </a:cxn>
                <a:cxn ang="cd2">
                  <a:pos x="l" y="vc"/>
                </a:cxn>
                <a:cxn ang="cd4">
                  <a:pos x="hc" y="b"/>
                </a:cxn>
                <a:cxn ang="0">
                  <a:pos x="r" y="vc"/>
                </a:cxn>
              </a:cxnLst>
              <a:rect l="l" t="t" r="r" b="b"/>
              <a:pathLst>
                <a:path w="1939" h="1735">
                  <a:moveTo>
                    <a:pt x="1912" y="969"/>
                  </a:moveTo>
                  <a:lnTo>
                    <a:pt x="1529" y="1632"/>
                  </a:lnTo>
                  <a:cubicBezTo>
                    <a:pt x="1492" y="1695"/>
                    <a:pt x="1425" y="1735"/>
                    <a:pt x="1353" y="1735"/>
                  </a:cubicBezTo>
                  <a:lnTo>
                    <a:pt x="587" y="1735"/>
                  </a:lnTo>
                  <a:cubicBezTo>
                    <a:pt x="514" y="1735"/>
                    <a:pt x="446" y="1695"/>
                    <a:pt x="411" y="1632"/>
                  </a:cubicBezTo>
                  <a:lnTo>
                    <a:pt x="28" y="969"/>
                  </a:lnTo>
                  <a:cubicBezTo>
                    <a:pt x="-9" y="907"/>
                    <a:pt x="-9" y="828"/>
                    <a:pt x="28" y="766"/>
                  </a:cubicBezTo>
                  <a:lnTo>
                    <a:pt x="411" y="103"/>
                  </a:lnTo>
                  <a:cubicBezTo>
                    <a:pt x="446" y="39"/>
                    <a:pt x="514" y="0"/>
                    <a:pt x="587" y="0"/>
                  </a:cubicBezTo>
                  <a:lnTo>
                    <a:pt x="1353" y="0"/>
                  </a:lnTo>
                  <a:cubicBezTo>
                    <a:pt x="1425" y="0"/>
                    <a:pt x="1492" y="39"/>
                    <a:pt x="1529" y="103"/>
                  </a:cubicBezTo>
                  <a:lnTo>
                    <a:pt x="1912" y="766"/>
                  </a:lnTo>
                  <a:cubicBezTo>
                    <a:pt x="1949" y="828"/>
                    <a:pt x="1949" y="907"/>
                    <a:pt x="1912" y="969"/>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pic>
          <p:nvPicPr>
            <p:cNvPr id="21" name="Graphic 20">
              <a:extLst>
                <a:ext uri="{FF2B5EF4-FFF2-40B4-BE49-F238E27FC236}">
                  <a16:creationId xmlns:a16="http://schemas.microsoft.com/office/drawing/2014/main" id="{3B8C916F-FA31-3706-A712-2CC15698B546}"/>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135853" y="2446837"/>
              <a:ext cx="774604" cy="739396"/>
            </a:xfrm>
            <a:prstGeom prst="rect">
              <a:avLst/>
            </a:prstGeom>
          </p:spPr>
        </p:pic>
      </p:grpSp>
      <p:grpSp>
        <p:nvGrpSpPr>
          <p:cNvPr id="31" name="Group 30">
            <a:extLst>
              <a:ext uri="{FF2B5EF4-FFF2-40B4-BE49-F238E27FC236}">
                <a16:creationId xmlns:a16="http://schemas.microsoft.com/office/drawing/2014/main" id="{70FB06C8-2318-70A8-4398-8B868AA7C4C8}"/>
              </a:ext>
            </a:extLst>
          </p:cNvPr>
          <p:cNvGrpSpPr/>
          <p:nvPr/>
        </p:nvGrpSpPr>
        <p:grpSpPr>
          <a:xfrm>
            <a:off x="7742834" y="2570722"/>
            <a:ext cx="2098301" cy="1877427"/>
            <a:chOff x="7521125" y="2949199"/>
            <a:chExt cx="2098301" cy="1877427"/>
          </a:xfrm>
          <a:effectLst/>
        </p:grpSpPr>
        <p:sp>
          <p:nvSpPr>
            <p:cNvPr id="24" name="Freeform: Shape 23">
              <a:extLst>
                <a:ext uri="{FF2B5EF4-FFF2-40B4-BE49-F238E27FC236}">
                  <a16:creationId xmlns:a16="http://schemas.microsoft.com/office/drawing/2014/main" id="{42D3B9B6-1CCC-06E6-0786-CEA05AA26324}"/>
                </a:ext>
              </a:extLst>
            </p:cNvPr>
            <p:cNvSpPr/>
            <p:nvPr/>
          </p:nvSpPr>
          <p:spPr>
            <a:xfrm>
              <a:off x="7521125" y="2949199"/>
              <a:ext cx="2098301" cy="1877427"/>
            </a:xfrm>
            <a:custGeom>
              <a:avLst/>
              <a:gdLst/>
              <a:ahLst/>
              <a:cxnLst>
                <a:cxn ang="3cd4">
                  <a:pos x="hc" y="t"/>
                </a:cxn>
                <a:cxn ang="cd2">
                  <a:pos x="l" y="vc"/>
                </a:cxn>
                <a:cxn ang="cd4">
                  <a:pos x="hc" y="b"/>
                </a:cxn>
                <a:cxn ang="0">
                  <a:pos x="r" y="vc"/>
                </a:cxn>
              </a:cxnLst>
              <a:rect l="l" t="t" r="r" b="b"/>
              <a:pathLst>
                <a:path w="1939" h="1735">
                  <a:moveTo>
                    <a:pt x="1912" y="969"/>
                  </a:moveTo>
                  <a:lnTo>
                    <a:pt x="1529" y="1632"/>
                  </a:lnTo>
                  <a:cubicBezTo>
                    <a:pt x="1492" y="1695"/>
                    <a:pt x="1425" y="1735"/>
                    <a:pt x="1353" y="1735"/>
                  </a:cubicBezTo>
                  <a:lnTo>
                    <a:pt x="587" y="1735"/>
                  </a:lnTo>
                  <a:cubicBezTo>
                    <a:pt x="514" y="1735"/>
                    <a:pt x="446" y="1695"/>
                    <a:pt x="411" y="1632"/>
                  </a:cubicBezTo>
                  <a:lnTo>
                    <a:pt x="28" y="969"/>
                  </a:lnTo>
                  <a:cubicBezTo>
                    <a:pt x="-9" y="907"/>
                    <a:pt x="-9" y="828"/>
                    <a:pt x="28" y="766"/>
                  </a:cubicBezTo>
                  <a:lnTo>
                    <a:pt x="411" y="103"/>
                  </a:lnTo>
                  <a:cubicBezTo>
                    <a:pt x="446" y="39"/>
                    <a:pt x="514" y="0"/>
                    <a:pt x="587" y="0"/>
                  </a:cubicBezTo>
                  <a:lnTo>
                    <a:pt x="1353" y="0"/>
                  </a:lnTo>
                  <a:cubicBezTo>
                    <a:pt x="1425" y="0"/>
                    <a:pt x="1492" y="39"/>
                    <a:pt x="1529" y="103"/>
                  </a:cubicBezTo>
                  <a:lnTo>
                    <a:pt x="1912" y="766"/>
                  </a:lnTo>
                  <a:cubicBezTo>
                    <a:pt x="1949" y="828"/>
                    <a:pt x="1949" y="907"/>
                    <a:pt x="1912" y="969"/>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pic>
          <p:nvPicPr>
            <p:cNvPr id="26" name="Picture 25">
              <a:extLst>
                <a:ext uri="{FF2B5EF4-FFF2-40B4-BE49-F238E27FC236}">
                  <a16:creationId xmlns:a16="http://schemas.microsoft.com/office/drawing/2014/main" id="{49ECDB3B-6520-DACE-F45A-39631D38A564}"/>
                </a:ext>
              </a:extLst>
            </p:cNvPr>
            <p:cNvPicPr>
              <a:picLocks noChangeAspect="1"/>
            </p:cNvPicPr>
            <p:nvPr/>
          </p:nvPicPr>
          <p:blipFill>
            <a:blip r:embed="rId5" cstate="screen">
              <a:biLevel thresh="25000"/>
              <a:extLst>
                <a:ext uri="{28A0092B-C50C-407E-A947-70E740481C1C}">
                  <a14:useLocalDpi xmlns:a14="http://schemas.microsoft.com/office/drawing/2010/main"/>
                </a:ext>
              </a:extLst>
            </a:blip>
            <a:stretch>
              <a:fillRect/>
            </a:stretch>
          </p:blipFill>
          <p:spPr>
            <a:xfrm>
              <a:off x="8213054" y="3530691"/>
              <a:ext cx="714441" cy="714441"/>
            </a:xfrm>
            <a:prstGeom prst="rect">
              <a:avLst/>
            </a:prstGeom>
          </p:spPr>
        </p:pic>
      </p:grpSp>
      <p:grpSp>
        <p:nvGrpSpPr>
          <p:cNvPr id="30" name="Group 29">
            <a:extLst>
              <a:ext uri="{FF2B5EF4-FFF2-40B4-BE49-F238E27FC236}">
                <a16:creationId xmlns:a16="http://schemas.microsoft.com/office/drawing/2014/main" id="{F5690BF0-87AE-B5F9-A87B-A3EBC067F7B1}"/>
              </a:ext>
            </a:extLst>
          </p:cNvPr>
          <p:cNvGrpSpPr/>
          <p:nvPr/>
        </p:nvGrpSpPr>
        <p:grpSpPr>
          <a:xfrm>
            <a:off x="7742835" y="526294"/>
            <a:ext cx="2098301" cy="1877427"/>
            <a:chOff x="7521125" y="693744"/>
            <a:chExt cx="2098301" cy="1877427"/>
          </a:xfrm>
          <a:effectLst/>
        </p:grpSpPr>
        <p:sp>
          <p:nvSpPr>
            <p:cNvPr id="16" name="Freeform: Shape 15">
              <a:extLst>
                <a:ext uri="{FF2B5EF4-FFF2-40B4-BE49-F238E27FC236}">
                  <a16:creationId xmlns:a16="http://schemas.microsoft.com/office/drawing/2014/main" id="{8DABCF68-7D7C-4F37-F47F-31D82DF30482}"/>
                </a:ext>
              </a:extLst>
            </p:cNvPr>
            <p:cNvSpPr/>
            <p:nvPr/>
          </p:nvSpPr>
          <p:spPr>
            <a:xfrm>
              <a:off x="7521125" y="693744"/>
              <a:ext cx="2098301" cy="1877427"/>
            </a:xfrm>
            <a:custGeom>
              <a:avLst/>
              <a:gdLst/>
              <a:ahLst/>
              <a:cxnLst>
                <a:cxn ang="3cd4">
                  <a:pos x="hc" y="t"/>
                </a:cxn>
                <a:cxn ang="cd2">
                  <a:pos x="l" y="vc"/>
                </a:cxn>
                <a:cxn ang="cd4">
                  <a:pos x="hc" y="b"/>
                </a:cxn>
                <a:cxn ang="0">
                  <a:pos x="r" y="vc"/>
                </a:cxn>
              </a:cxnLst>
              <a:rect l="l" t="t" r="r" b="b"/>
              <a:pathLst>
                <a:path w="1939" h="1735">
                  <a:moveTo>
                    <a:pt x="1912" y="969"/>
                  </a:moveTo>
                  <a:lnTo>
                    <a:pt x="1529" y="1632"/>
                  </a:lnTo>
                  <a:cubicBezTo>
                    <a:pt x="1492" y="1695"/>
                    <a:pt x="1425" y="1735"/>
                    <a:pt x="1353" y="1735"/>
                  </a:cubicBezTo>
                  <a:lnTo>
                    <a:pt x="587" y="1735"/>
                  </a:lnTo>
                  <a:cubicBezTo>
                    <a:pt x="514" y="1735"/>
                    <a:pt x="446" y="1695"/>
                    <a:pt x="411" y="1632"/>
                  </a:cubicBezTo>
                  <a:lnTo>
                    <a:pt x="28" y="969"/>
                  </a:lnTo>
                  <a:cubicBezTo>
                    <a:pt x="-9" y="907"/>
                    <a:pt x="-9" y="828"/>
                    <a:pt x="28" y="766"/>
                  </a:cubicBezTo>
                  <a:lnTo>
                    <a:pt x="411" y="103"/>
                  </a:lnTo>
                  <a:cubicBezTo>
                    <a:pt x="446" y="39"/>
                    <a:pt x="514" y="0"/>
                    <a:pt x="587" y="0"/>
                  </a:cubicBezTo>
                  <a:lnTo>
                    <a:pt x="1353" y="0"/>
                  </a:lnTo>
                  <a:cubicBezTo>
                    <a:pt x="1425" y="0"/>
                    <a:pt x="1492" y="39"/>
                    <a:pt x="1529" y="103"/>
                  </a:cubicBezTo>
                  <a:lnTo>
                    <a:pt x="1912" y="766"/>
                  </a:lnTo>
                  <a:cubicBezTo>
                    <a:pt x="1949" y="828"/>
                    <a:pt x="1949" y="907"/>
                    <a:pt x="1912" y="969"/>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pic>
          <p:nvPicPr>
            <p:cNvPr id="43" name="Picture 42">
              <a:extLst>
                <a:ext uri="{FF2B5EF4-FFF2-40B4-BE49-F238E27FC236}">
                  <a16:creationId xmlns:a16="http://schemas.microsoft.com/office/drawing/2014/main" id="{FFE51E48-7873-0096-6D90-90424F65AF3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8202362" y="1236742"/>
              <a:ext cx="791430" cy="791430"/>
            </a:xfrm>
            <a:prstGeom prst="rect">
              <a:avLst/>
            </a:prstGeom>
          </p:spPr>
        </p:pic>
      </p:grpSp>
      <p:grpSp>
        <p:nvGrpSpPr>
          <p:cNvPr id="33" name="Group 32">
            <a:extLst>
              <a:ext uri="{FF2B5EF4-FFF2-40B4-BE49-F238E27FC236}">
                <a16:creationId xmlns:a16="http://schemas.microsoft.com/office/drawing/2014/main" id="{35B0ADFC-6C20-EA29-C80A-0FCFCDB15A6D}"/>
              </a:ext>
            </a:extLst>
          </p:cNvPr>
          <p:cNvGrpSpPr/>
          <p:nvPr/>
        </p:nvGrpSpPr>
        <p:grpSpPr>
          <a:xfrm>
            <a:off x="9580360" y="3624373"/>
            <a:ext cx="2098301" cy="1877427"/>
            <a:chOff x="9474005" y="4106037"/>
            <a:chExt cx="2098301" cy="1877427"/>
          </a:xfrm>
          <a:effectLst/>
        </p:grpSpPr>
        <p:sp>
          <p:nvSpPr>
            <p:cNvPr id="25" name="Freeform: Shape 24">
              <a:extLst>
                <a:ext uri="{FF2B5EF4-FFF2-40B4-BE49-F238E27FC236}">
                  <a16:creationId xmlns:a16="http://schemas.microsoft.com/office/drawing/2014/main" id="{C4BA7D64-2ABB-2C1F-6878-F5AC8E4ABCA3}"/>
                </a:ext>
              </a:extLst>
            </p:cNvPr>
            <p:cNvSpPr/>
            <p:nvPr/>
          </p:nvSpPr>
          <p:spPr>
            <a:xfrm>
              <a:off x="9474005" y="4106037"/>
              <a:ext cx="2098301" cy="1877427"/>
            </a:xfrm>
            <a:custGeom>
              <a:avLst/>
              <a:gdLst/>
              <a:ahLst/>
              <a:cxnLst>
                <a:cxn ang="3cd4">
                  <a:pos x="hc" y="t"/>
                </a:cxn>
                <a:cxn ang="cd2">
                  <a:pos x="l" y="vc"/>
                </a:cxn>
                <a:cxn ang="cd4">
                  <a:pos x="hc" y="b"/>
                </a:cxn>
                <a:cxn ang="0">
                  <a:pos x="r" y="vc"/>
                </a:cxn>
              </a:cxnLst>
              <a:rect l="l" t="t" r="r" b="b"/>
              <a:pathLst>
                <a:path w="1939" h="1735">
                  <a:moveTo>
                    <a:pt x="1912" y="969"/>
                  </a:moveTo>
                  <a:lnTo>
                    <a:pt x="1529" y="1632"/>
                  </a:lnTo>
                  <a:cubicBezTo>
                    <a:pt x="1492" y="1695"/>
                    <a:pt x="1425" y="1735"/>
                    <a:pt x="1353" y="1735"/>
                  </a:cubicBezTo>
                  <a:lnTo>
                    <a:pt x="587" y="1735"/>
                  </a:lnTo>
                  <a:cubicBezTo>
                    <a:pt x="514" y="1735"/>
                    <a:pt x="446" y="1695"/>
                    <a:pt x="411" y="1632"/>
                  </a:cubicBezTo>
                  <a:lnTo>
                    <a:pt x="28" y="969"/>
                  </a:lnTo>
                  <a:cubicBezTo>
                    <a:pt x="-9" y="907"/>
                    <a:pt x="-9" y="828"/>
                    <a:pt x="28" y="766"/>
                  </a:cubicBezTo>
                  <a:lnTo>
                    <a:pt x="411" y="103"/>
                  </a:lnTo>
                  <a:cubicBezTo>
                    <a:pt x="446" y="39"/>
                    <a:pt x="514" y="0"/>
                    <a:pt x="587" y="0"/>
                  </a:cubicBezTo>
                  <a:lnTo>
                    <a:pt x="1353" y="0"/>
                  </a:lnTo>
                  <a:cubicBezTo>
                    <a:pt x="1425" y="0"/>
                    <a:pt x="1492" y="39"/>
                    <a:pt x="1529" y="103"/>
                  </a:cubicBezTo>
                  <a:lnTo>
                    <a:pt x="1912" y="766"/>
                  </a:lnTo>
                  <a:cubicBezTo>
                    <a:pt x="1949" y="828"/>
                    <a:pt x="1949" y="907"/>
                    <a:pt x="1912" y="969"/>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sp>
          <p:nvSpPr>
            <p:cNvPr id="19" name="Graphic 15">
              <a:extLst>
                <a:ext uri="{FF2B5EF4-FFF2-40B4-BE49-F238E27FC236}">
                  <a16:creationId xmlns:a16="http://schemas.microsoft.com/office/drawing/2014/main" id="{775D5551-6C3B-4EEB-1727-C3D29F286F4A}"/>
                </a:ext>
              </a:extLst>
            </p:cNvPr>
            <p:cNvSpPr/>
            <p:nvPr/>
          </p:nvSpPr>
          <p:spPr>
            <a:xfrm>
              <a:off x="10128548" y="4705367"/>
              <a:ext cx="765081" cy="678766"/>
            </a:xfrm>
            <a:custGeom>
              <a:avLst/>
              <a:gdLst>
                <a:gd name="connsiteX0" fmla="*/ 104706 w 520566"/>
                <a:gd name="connsiteY0" fmla="*/ 461837 h 461837"/>
                <a:gd name="connsiteX1" fmla="*/ 111841 w 520566"/>
                <a:gd name="connsiteY1" fmla="*/ 357265 h 461837"/>
                <a:gd name="connsiteX2" fmla="*/ 0 w 520566"/>
                <a:gd name="connsiteY2" fmla="*/ 196135 h 461837"/>
                <a:gd name="connsiteX3" fmla="*/ 260319 w 520566"/>
                <a:gd name="connsiteY3" fmla="*/ 0 h 461837"/>
                <a:gd name="connsiteX4" fmla="*/ 520567 w 520566"/>
                <a:gd name="connsiteY4" fmla="*/ 196135 h 461837"/>
                <a:gd name="connsiteX5" fmla="*/ 260319 w 520566"/>
                <a:gd name="connsiteY5" fmla="*/ 392237 h 461837"/>
                <a:gd name="connsiteX6" fmla="*/ 217537 w 520566"/>
                <a:gd name="connsiteY6" fmla="*/ 389446 h 461837"/>
                <a:gd name="connsiteX7" fmla="*/ 104706 w 520566"/>
                <a:gd name="connsiteY7" fmla="*/ 461837 h 461837"/>
                <a:gd name="connsiteX8" fmla="*/ 260319 w 520566"/>
                <a:gd name="connsiteY8" fmla="*/ 17585 h 461837"/>
                <a:gd name="connsiteX9" fmla="*/ 17646 w 520566"/>
                <a:gd name="connsiteY9" fmla="*/ 196135 h 461837"/>
                <a:gd name="connsiteX10" fmla="*/ 124981 w 520566"/>
                <a:gd name="connsiteY10" fmla="*/ 344222 h 461837"/>
                <a:gd name="connsiteX11" fmla="*/ 130236 w 520566"/>
                <a:gd name="connsiteY11" fmla="*/ 346841 h 461837"/>
                <a:gd name="connsiteX12" fmla="*/ 124696 w 520566"/>
                <a:gd name="connsiteY12" fmla="*/ 428092 h 461837"/>
                <a:gd name="connsiteX13" fmla="*/ 213418 w 520566"/>
                <a:gd name="connsiteY13" fmla="*/ 371166 h 461837"/>
                <a:gd name="connsiteX14" fmla="*/ 216642 w 520566"/>
                <a:gd name="connsiteY14" fmla="*/ 371595 h 461837"/>
                <a:gd name="connsiteX15" fmla="*/ 260319 w 520566"/>
                <a:gd name="connsiteY15" fmla="*/ 374653 h 461837"/>
                <a:gd name="connsiteX16" fmla="*/ 502921 w 520566"/>
                <a:gd name="connsiteY16" fmla="*/ 196135 h 461837"/>
                <a:gd name="connsiteX17" fmla="*/ 260319 w 520566"/>
                <a:gd name="connsiteY17" fmla="*/ 17585 h 461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566" h="461837">
                  <a:moveTo>
                    <a:pt x="104706" y="461837"/>
                  </a:moveTo>
                  <a:lnTo>
                    <a:pt x="111841" y="357265"/>
                  </a:lnTo>
                  <a:cubicBezTo>
                    <a:pt x="41686" y="320464"/>
                    <a:pt x="0" y="260583"/>
                    <a:pt x="0" y="196135"/>
                  </a:cubicBezTo>
                  <a:cubicBezTo>
                    <a:pt x="0" y="87983"/>
                    <a:pt x="116778" y="0"/>
                    <a:pt x="260319" y="0"/>
                  </a:cubicBezTo>
                  <a:cubicBezTo>
                    <a:pt x="403824" y="0"/>
                    <a:pt x="520567" y="87983"/>
                    <a:pt x="520567" y="196135"/>
                  </a:cubicBezTo>
                  <a:cubicBezTo>
                    <a:pt x="520567" y="304261"/>
                    <a:pt x="403824" y="392237"/>
                    <a:pt x="260319" y="392237"/>
                  </a:cubicBezTo>
                  <a:cubicBezTo>
                    <a:pt x="246747" y="392237"/>
                    <a:pt x="232376" y="391302"/>
                    <a:pt x="217537" y="389446"/>
                  </a:cubicBezTo>
                  <a:lnTo>
                    <a:pt x="104706" y="461837"/>
                  </a:lnTo>
                  <a:close/>
                  <a:moveTo>
                    <a:pt x="260319" y="17585"/>
                  </a:moveTo>
                  <a:cubicBezTo>
                    <a:pt x="126506" y="17585"/>
                    <a:pt x="17646" y="97686"/>
                    <a:pt x="17646" y="196135"/>
                  </a:cubicBezTo>
                  <a:cubicBezTo>
                    <a:pt x="17646" y="255373"/>
                    <a:pt x="57773" y="310736"/>
                    <a:pt x="124981" y="344222"/>
                  </a:cubicBezTo>
                  <a:lnTo>
                    <a:pt x="130236" y="346841"/>
                  </a:lnTo>
                  <a:lnTo>
                    <a:pt x="124696" y="428092"/>
                  </a:lnTo>
                  <a:lnTo>
                    <a:pt x="213418" y="371166"/>
                  </a:lnTo>
                  <a:lnTo>
                    <a:pt x="216642" y="371595"/>
                  </a:lnTo>
                  <a:cubicBezTo>
                    <a:pt x="231850" y="373622"/>
                    <a:pt x="246549" y="374653"/>
                    <a:pt x="260319" y="374653"/>
                  </a:cubicBezTo>
                  <a:cubicBezTo>
                    <a:pt x="394087" y="374653"/>
                    <a:pt x="502921" y="294569"/>
                    <a:pt x="502921" y="196135"/>
                  </a:cubicBezTo>
                  <a:cubicBezTo>
                    <a:pt x="502921" y="97686"/>
                    <a:pt x="394087" y="17585"/>
                    <a:pt x="260319" y="17585"/>
                  </a:cubicBezTo>
                  <a:close/>
                </a:path>
              </a:pathLst>
            </a:custGeom>
            <a:solidFill>
              <a:schemeClr val="bg1"/>
            </a:solidFill>
            <a:ln w="1746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821E9241-D740-E009-AA02-4EA1820BD49B}"/>
              </a:ext>
            </a:extLst>
          </p:cNvPr>
          <p:cNvGrpSpPr/>
          <p:nvPr/>
        </p:nvGrpSpPr>
        <p:grpSpPr>
          <a:xfrm>
            <a:off x="7742834" y="4678024"/>
            <a:ext cx="2098301" cy="1877427"/>
            <a:chOff x="7666634" y="4678024"/>
            <a:chExt cx="2098301" cy="1877427"/>
          </a:xfrm>
          <a:effectLst/>
        </p:grpSpPr>
        <p:sp>
          <p:nvSpPr>
            <p:cNvPr id="36" name="Freeform: Shape 35">
              <a:extLst>
                <a:ext uri="{FF2B5EF4-FFF2-40B4-BE49-F238E27FC236}">
                  <a16:creationId xmlns:a16="http://schemas.microsoft.com/office/drawing/2014/main" id="{7464575C-C541-D6C4-BE33-7D2FC047D769}"/>
                </a:ext>
              </a:extLst>
            </p:cNvPr>
            <p:cNvSpPr/>
            <p:nvPr/>
          </p:nvSpPr>
          <p:spPr>
            <a:xfrm>
              <a:off x="7666634" y="4678024"/>
              <a:ext cx="2098301" cy="1877427"/>
            </a:xfrm>
            <a:custGeom>
              <a:avLst/>
              <a:gdLst/>
              <a:ahLst/>
              <a:cxnLst>
                <a:cxn ang="3cd4">
                  <a:pos x="hc" y="t"/>
                </a:cxn>
                <a:cxn ang="cd2">
                  <a:pos x="l" y="vc"/>
                </a:cxn>
                <a:cxn ang="cd4">
                  <a:pos x="hc" y="b"/>
                </a:cxn>
                <a:cxn ang="0">
                  <a:pos x="r" y="vc"/>
                </a:cxn>
              </a:cxnLst>
              <a:rect l="l" t="t" r="r" b="b"/>
              <a:pathLst>
                <a:path w="1939" h="1735">
                  <a:moveTo>
                    <a:pt x="1912" y="969"/>
                  </a:moveTo>
                  <a:lnTo>
                    <a:pt x="1529" y="1632"/>
                  </a:lnTo>
                  <a:cubicBezTo>
                    <a:pt x="1492" y="1695"/>
                    <a:pt x="1425" y="1735"/>
                    <a:pt x="1353" y="1735"/>
                  </a:cubicBezTo>
                  <a:lnTo>
                    <a:pt x="587" y="1735"/>
                  </a:lnTo>
                  <a:cubicBezTo>
                    <a:pt x="514" y="1735"/>
                    <a:pt x="446" y="1695"/>
                    <a:pt x="411" y="1632"/>
                  </a:cubicBezTo>
                  <a:lnTo>
                    <a:pt x="28" y="969"/>
                  </a:lnTo>
                  <a:cubicBezTo>
                    <a:pt x="-9" y="907"/>
                    <a:pt x="-9" y="828"/>
                    <a:pt x="28" y="766"/>
                  </a:cubicBezTo>
                  <a:lnTo>
                    <a:pt x="411" y="103"/>
                  </a:lnTo>
                  <a:cubicBezTo>
                    <a:pt x="446" y="39"/>
                    <a:pt x="514" y="0"/>
                    <a:pt x="587" y="0"/>
                  </a:cubicBezTo>
                  <a:lnTo>
                    <a:pt x="1353" y="0"/>
                  </a:lnTo>
                  <a:cubicBezTo>
                    <a:pt x="1425" y="0"/>
                    <a:pt x="1492" y="39"/>
                    <a:pt x="1529" y="103"/>
                  </a:cubicBezTo>
                  <a:lnTo>
                    <a:pt x="1912" y="766"/>
                  </a:lnTo>
                  <a:cubicBezTo>
                    <a:pt x="1949" y="828"/>
                    <a:pt x="1949" y="907"/>
                    <a:pt x="1912" y="969"/>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pic>
          <p:nvPicPr>
            <p:cNvPr id="40" name="Picture 39">
              <a:extLst>
                <a:ext uri="{FF2B5EF4-FFF2-40B4-BE49-F238E27FC236}">
                  <a16:creationId xmlns:a16="http://schemas.microsoft.com/office/drawing/2014/main" id="{4083B957-1052-82D6-8FEF-90C917BE553C}"/>
                </a:ext>
              </a:extLst>
            </p:cNvPr>
            <p:cNvPicPr>
              <a:picLocks noChangeAspect="1"/>
            </p:cNvPicPr>
            <p:nvPr/>
          </p:nvPicPr>
          <p:blipFill>
            <a:blip r:embed="rId8" cstate="screen">
              <a:biLevel thresh="25000"/>
              <a:extLst>
                <a:ext uri="{28A0092B-C50C-407E-A947-70E740481C1C}">
                  <a14:useLocalDpi xmlns:a14="http://schemas.microsoft.com/office/drawing/2010/main"/>
                </a:ext>
              </a:extLst>
            </a:blip>
            <a:stretch>
              <a:fillRect/>
            </a:stretch>
          </p:blipFill>
          <p:spPr>
            <a:xfrm>
              <a:off x="8358563" y="5276371"/>
              <a:ext cx="654264" cy="654264"/>
            </a:xfrm>
            <a:prstGeom prst="rect">
              <a:avLst/>
            </a:prstGeom>
          </p:spPr>
        </p:pic>
      </p:grpSp>
      <p:sp>
        <p:nvSpPr>
          <p:cNvPr id="17" name="TextBox 16">
            <a:extLst>
              <a:ext uri="{FF2B5EF4-FFF2-40B4-BE49-F238E27FC236}">
                <a16:creationId xmlns:a16="http://schemas.microsoft.com/office/drawing/2014/main" id="{77E4AC22-9609-499E-913F-A91EC44C4FEF}"/>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ea typeface="+mn-ea"/>
                <a:cs typeface="Calibri Light" panose="020F0302020204030204" pitchFamily="34" charset="0"/>
              </a:rPr>
              <a:t>For DC/integrated or Equity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ea typeface="+mn-ea"/>
                <a:cs typeface="Calibri Light" panose="020F0302020204030204" pitchFamily="34" charset="0"/>
              </a:rPr>
              <a:t>Refer to appendix for alternate </a:t>
            </a: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Lower mkt </a:t>
            </a: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ea typeface="+mn-ea"/>
                <a:cs typeface="Calibri Light" panose="020F0302020204030204" pitchFamily="34" charset="0"/>
              </a:rPr>
              <a:t>version</a:t>
            </a:r>
          </a:p>
        </p:txBody>
      </p:sp>
    </p:spTree>
    <p:extLst>
      <p:ext uri="{BB962C8B-B14F-4D97-AF65-F5344CB8AC3E}">
        <p14:creationId xmlns:p14="http://schemas.microsoft.com/office/powerpoint/2010/main" val="16680125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6"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Table 21">
            <a:extLst>
              <a:ext uri="{FF2B5EF4-FFF2-40B4-BE49-F238E27FC236}">
                <a16:creationId xmlns:a16="http://schemas.microsoft.com/office/drawing/2014/main" id="{7E0E64AB-E523-70F7-B6B7-5417AE6BC7E2}"/>
              </a:ext>
            </a:extLst>
          </p:cNvPr>
          <p:cNvGraphicFramePr>
            <a:graphicFrameLocks noGrp="1"/>
          </p:cNvGraphicFramePr>
          <p:nvPr>
            <p:extLst>
              <p:ext uri="{D42A27DB-BD31-4B8C-83A1-F6EECF244321}">
                <p14:modId xmlns:p14="http://schemas.microsoft.com/office/powerpoint/2010/main" val="3838439722"/>
              </p:ext>
            </p:extLst>
          </p:nvPr>
        </p:nvGraphicFramePr>
        <p:xfrm>
          <a:off x="2377156" y="1318014"/>
          <a:ext cx="6675120" cy="4325112"/>
        </p:xfrm>
        <a:graphic>
          <a:graphicData uri="http://schemas.openxmlformats.org/drawingml/2006/table">
            <a:tbl>
              <a:tblPr firstRow="1" bandRow="1">
                <a:effectLst/>
                <a:tableStyleId>{5C22544A-7EE6-4342-B048-85BDC9FD1C3A}</a:tableStyleId>
              </a:tblPr>
              <a:tblGrid>
                <a:gridCol w="3383280">
                  <a:extLst>
                    <a:ext uri="{9D8B030D-6E8A-4147-A177-3AD203B41FA5}">
                      <a16:colId xmlns:a16="http://schemas.microsoft.com/office/drawing/2014/main" val="101480242"/>
                    </a:ext>
                  </a:extLst>
                </a:gridCol>
                <a:gridCol w="1005840">
                  <a:extLst>
                    <a:ext uri="{9D8B030D-6E8A-4147-A177-3AD203B41FA5}">
                      <a16:colId xmlns:a16="http://schemas.microsoft.com/office/drawing/2014/main" val="1188914020"/>
                    </a:ext>
                  </a:extLst>
                </a:gridCol>
                <a:gridCol w="1005840">
                  <a:extLst>
                    <a:ext uri="{9D8B030D-6E8A-4147-A177-3AD203B41FA5}">
                      <a16:colId xmlns:a16="http://schemas.microsoft.com/office/drawing/2014/main" val="1866238773"/>
                    </a:ext>
                  </a:extLst>
                </a:gridCol>
                <a:gridCol w="1280160">
                  <a:extLst>
                    <a:ext uri="{9D8B030D-6E8A-4147-A177-3AD203B41FA5}">
                      <a16:colId xmlns:a16="http://schemas.microsoft.com/office/drawing/2014/main" val="4225672767"/>
                    </a:ext>
                  </a:extLst>
                </a:gridCol>
              </a:tblGrid>
              <a:tr h="301752">
                <a:tc>
                  <a:txBody>
                    <a:bodyPr/>
                    <a:lstStyle/>
                    <a:p>
                      <a:r>
                        <a:rPr lang="en-US" b="0" dirty="0">
                          <a:solidFill>
                            <a:schemeClr val="bg1"/>
                          </a:solidFill>
                        </a:rPr>
                        <a:t>Metric</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3"/>
                    </a:solidFill>
                  </a:tcPr>
                </a:tc>
                <a:tc>
                  <a:txBody>
                    <a:bodyPr/>
                    <a:lstStyle/>
                    <a:p>
                      <a:r>
                        <a:rPr lang="en-US" b="0" dirty="0">
                          <a:solidFill>
                            <a:schemeClr val="bg1"/>
                          </a:solidFill>
                        </a:rPr>
                        <a:t>2023 Result</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3"/>
                    </a:solidFill>
                  </a:tcPr>
                </a:tc>
                <a:tc>
                  <a:txBody>
                    <a:bodyPr/>
                    <a:lstStyle/>
                    <a:p>
                      <a:r>
                        <a:rPr lang="en-US" b="0" dirty="0">
                          <a:solidFill>
                            <a:schemeClr val="bg1"/>
                          </a:solidFill>
                        </a:rPr>
                        <a:t>2024 Result</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3"/>
                    </a:solidFill>
                  </a:tcPr>
                </a:tc>
                <a:tc>
                  <a:txBody>
                    <a:bodyPr/>
                    <a:lstStyle/>
                    <a:p>
                      <a:r>
                        <a:rPr lang="en-US" b="0" dirty="0">
                          <a:solidFill>
                            <a:schemeClr val="bg1"/>
                          </a:solidFill>
                        </a:rPr>
                        <a:t>Change YOY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287203095"/>
                  </a:ext>
                </a:extLst>
              </a:tr>
              <a:tr h="365760">
                <a:tc>
                  <a:txBody>
                    <a:bodyPr/>
                    <a:lstStyle/>
                    <a:p>
                      <a:r>
                        <a:rPr lang="en-US" sz="1350" dirty="0">
                          <a:solidFill>
                            <a:schemeClr val="tx1"/>
                          </a:solidFill>
                        </a:rPr>
                        <a:t>[Education email opt-ins]</a:t>
                      </a:r>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350" dirty="0">
                          <a:solidFill>
                            <a:schemeClr val="tx1"/>
                          </a:solidFill>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0000"/>
                          </a:solidFill>
                          <a:effectLst/>
                          <a:uLnTx/>
                          <a:uFillTx/>
                          <a:latin typeface="Calibri"/>
                          <a:ea typeface="+mn-ea"/>
                          <a:cs typeface="+mn-cs"/>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350" b="0" i="0" u="none" strike="noStrike" kern="1200" cap="none" spc="0" normalizeH="0" baseline="0" noProof="0" dirty="0">
                          <a:ln>
                            <a:noFill/>
                          </a:ln>
                          <a:solidFill>
                            <a:srgbClr val="00B050"/>
                          </a:solidFill>
                          <a:effectLst/>
                          <a:uLnTx/>
                          <a:uFillTx/>
                          <a:latin typeface="+mn-lt"/>
                          <a:ea typeface="+mn-ea"/>
                          <a:cs typeface="+mn-cs"/>
                        </a:rPr>
                        <a:t>↑</a:t>
                      </a:r>
                      <a:r>
                        <a:rPr kumimoji="0" lang="en-US" sz="1350" b="0" i="0" u="none" strike="noStrike" kern="1200" cap="none" spc="0" normalizeH="0" baseline="0" noProof="0" dirty="0">
                          <a:ln>
                            <a:noFill/>
                          </a:ln>
                          <a:solidFill>
                            <a:schemeClr val="accent1"/>
                          </a:solidFill>
                          <a:effectLst/>
                          <a:uLnTx/>
                          <a:uFillTx/>
                          <a:latin typeface="+mn-lt"/>
                          <a:ea typeface="+mn-ea"/>
                          <a:cs typeface="+mn-cs"/>
                        </a:rPr>
                        <a:t>↓</a:t>
                      </a:r>
                      <a:r>
                        <a:rPr kumimoji="0" lang="en-US" sz="1350" b="0" i="0" u="none" strike="noStrike" kern="1200" cap="none" spc="0" normalizeH="0" baseline="0" noProof="0" dirty="0">
                          <a:ln>
                            <a:noFill/>
                          </a:ln>
                          <a:solidFill>
                            <a:srgbClr val="000000"/>
                          </a:solidFill>
                          <a:effectLst/>
                          <a:uLnTx/>
                          <a:uFillTx/>
                          <a:latin typeface="+mn-lt"/>
                          <a:ea typeface="+mn-ea"/>
                          <a:cs typeface="+mn-cs"/>
                        </a:rPr>
                        <a:t> </a:t>
                      </a:r>
                      <a:r>
                        <a:rPr lang="en-US" sz="1350" dirty="0">
                          <a:solidFill>
                            <a:schemeClr val="tx1"/>
                          </a:solidFill>
                        </a:rPr>
                        <a:t>XX pp</a:t>
                      </a:r>
                    </a:p>
                  </a:txBody>
                  <a:tcPr marT="91440">
                    <a:lnL w="12700" cap="flat" cmpd="sng" algn="ctr">
                      <a:noFill/>
                      <a:prstDash val="solid"/>
                      <a:round/>
                      <a:headEnd type="none" w="med" len="med"/>
                      <a:tailEnd type="none" w="med" len="med"/>
                    </a:lnL>
                    <a:lnR w="12700" cmpd="sng">
                      <a:noFill/>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50423856"/>
                  </a:ext>
                </a:extLst>
              </a:tr>
              <a:tr h="365760">
                <a:tc>
                  <a:txBody>
                    <a:bodyPr/>
                    <a:lstStyle/>
                    <a:p>
                      <a:r>
                        <a:rPr lang="en-US" sz="1350" dirty="0">
                          <a:solidFill>
                            <a:schemeClr val="tx1"/>
                          </a:solidFill>
                        </a:rPr>
                        <a:t>[Avg. monthly Benefits OnLine users]</a:t>
                      </a:r>
                    </a:p>
                  </a:txBody>
                  <a:tcPr>
                    <a:lnL w="12700" cmpd="sng">
                      <a:noFill/>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350" dirty="0">
                          <a:solidFill>
                            <a:schemeClr val="tx1"/>
                          </a:solidFill>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0000"/>
                          </a:solidFill>
                          <a:effectLst/>
                          <a:uLnTx/>
                          <a:uFillTx/>
                          <a:latin typeface="Calibri"/>
                          <a:ea typeface="+mn-ea"/>
                          <a:cs typeface="+mn-cs"/>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350" b="0" i="0" u="none" strike="noStrike" kern="1200" cap="none" spc="0" normalizeH="0" baseline="0" noProof="0" dirty="0">
                          <a:ln>
                            <a:noFill/>
                          </a:ln>
                          <a:solidFill>
                            <a:srgbClr val="00B050"/>
                          </a:solidFill>
                          <a:effectLst/>
                          <a:uLnTx/>
                          <a:uFillTx/>
                          <a:latin typeface="+mn-lt"/>
                          <a:ea typeface="+mn-ea"/>
                          <a:cs typeface="+mn-cs"/>
                        </a:rPr>
                        <a:t>↑</a:t>
                      </a:r>
                      <a:r>
                        <a:rPr kumimoji="0" lang="en-US" sz="1350" b="0" i="0" u="none" strike="noStrike" kern="1200" cap="none" spc="0" normalizeH="0" baseline="0" noProof="0" dirty="0">
                          <a:ln>
                            <a:noFill/>
                          </a:ln>
                          <a:solidFill>
                            <a:schemeClr val="accent1"/>
                          </a:solidFill>
                          <a:effectLst/>
                          <a:uLnTx/>
                          <a:uFillTx/>
                          <a:latin typeface="+mn-lt"/>
                          <a:ea typeface="+mn-ea"/>
                          <a:cs typeface="+mn-cs"/>
                        </a:rPr>
                        <a:t>↓</a:t>
                      </a:r>
                      <a:r>
                        <a:rPr kumimoji="0" lang="en-US" sz="1350" b="0" i="0" u="none" strike="noStrike" kern="1200" cap="none" spc="0" normalizeH="0" baseline="0" noProof="0" dirty="0">
                          <a:ln>
                            <a:noFill/>
                          </a:ln>
                          <a:solidFill>
                            <a:srgbClr val="000000"/>
                          </a:solidFill>
                          <a:effectLst/>
                          <a:uLnTx/>
                          <a:uFillTx/>
                          <a:latin typeface="+mn-lt"/>
                          <a:ea typeface="+mn-ea"/>
                          <a:cs typeface="+mn-cs"/>
                        </a:rPr>
                        <a:t> </a:t>
                      </a:r>
                      <a:r>
                        <a:rPr lang="en-US" sz="1350" dirty="0">
                          <a:solidFill>
                            <a:schemeClr val="tx1"/>
                          </a:solidFill>
                        </a:rPr>
                        <a:t>XX pp</a:t>
                      </a:r>
                    </a:p>
                  </a:txBody>
                  <a:tcPr>
                    <a:lnL w="12700" cap="flat" cmpd="sng" algn="ctr">
                      <a:noFill/>
                      <a:prstDash val="solid"/>
                      <a:round/>
                      <a:headEnd type="none" w="med" len="med"/>
                      <a:tailEnd type="none" w="med" len="med"/>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464667"/>
                  </a:ext>
                </a:extLst>
              </a:tr>
              <a:tr h="365760">
                <a:tc>
                  <a:txBody>
                    <a:bodyPr/>
                    <a:lstStyle/>
                    <a:p>
                      <a:r>
                        <a:rPr lang="en-US" sz="1350" dirty="0">
                          <a:solidFill>
                            <a:schemeClr val="tx1"/>
                          </a:solidFill>
                        </a:rPr>
                        <a:t>[Avg. monthly app users]</a:t>
                      </a:r>
                    </a:p>
                  </a:txBody>
                  <a:tcPr>
                    <a:lnL w="12700" cmpd="sng">
                      <a:noFill/>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350" dirty="0">
                          <a:solidFill>
                            <a:schemeClr val="tx1"/>
                          </a:solidFill>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0000"/>
                          </a:solidFill>
                          <a:effectLst/>
                          <a:uLnTx/>
                          <a:uFillTx/>
                          <a:latin typeface="Calibri"/>
                          <a:ea typeface="+mn-ea"/>
                          <a:cs typeface="+mn-cs"/>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350" b="0" i="0" u="none" strike="noStrike" kern="1200" cap="none" spc="0" normalizeH="0" baseline="0" noProof="0" dirty="0">
                          <a:ln>
                            <a:noFill/>
                          </a:ln>
                          <a:solidFill>
                            <a:srgbClr val="00B050"/>
                          </a:solidFill>
                          <a:effectLst/>
                          <a:uLnTx/>
                          <a:uFillTx/>
                          <a:latin typeface="+mn-lt"/>
                          <a:ea typeface="+mn-ea"/>
                          <a:cs typeface="+mn-cs"/>
                        </a:rPr>
                        <a:t>↑</a:t>
                      </a:r>
                      <a:r>
                        <a:rPr kumimoji="0" lang="en-US" sz="1350" b="0" i="0" u="none" strike="noStrike" kern="1200" cap="none" spc="0" normalizeH="0" baseline="0" noProof="0" dirty="0">
                          <a:ln>
                            <a:noFill/>
                          </a:ln>
                          <a:solidFill>
                            <a:schemeClr val="accent1"/>
                          </a:solidFill>
                          <a:effectLst/>
                          <a:uLnTx/>
                          <a:uFillTx/>
                          <a:latin typeface="+mn-lt"/>
                          <a:ea typeface="+mn-ea"/>
                          <a:cs typeface="+mn-cs"/>
                        </a:rPr>
                        <a:t>↓</a:t>
                      </a:r>
                      <a:r>
                        <a:rPr kumimoji="0" lang="en-US" sz="1350" b="0" i="0" u="none" strike="noStrike" kern="1200" cap="none" spc="0" normalizeH="0" baseline="0" noProof="0" dirty="0">
                          <a:ln>
                            <a:noFill/>
                          </a:ln>
                          <a:solidFill>
                            <a:srgbClr val="000000"/>
                          </a:solidFill>
                          <a:effectLst/>
                          <a:uLnTx/>
                          <a:uFillTx/>
                          <a:latin typeface="+mn-lt"/>
                          <a:ea typeface="+mn-ea"/>
                          <a:cs typeface="+mn-cs"/>
                        </a:rPr>
                        <a:t> </a:t>
                      </a:r>
                      <a:r>
                        <a:rPr lang="en-US" sz="1350" dirty="0">
                          <a:solidFill>
                            <a:schemeClr val="tx1"/>
                          </a:solidFill>
                        </a:rPr>
                        <a:t>XX pp</a:t>
                      </a:r>
                    </a:p>
                  </a:txBody>
                  <a:tcPr>
                    <a:lnL w="12700" cap="flat" cmpd="sng" algn="ctr">
                      <a:noFill/>
                      <a:prstDash val="solid"/>
                      <a:round/>
                      <a:headEnd type="none" w="med" len="med"/>
                      <a:tailEnd type="none" w="med" len="med"/>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69390199"/>
                  </a:ext>
                </a:extLst>
              </a:tr>
              <a:tr h="365760">
                <a:tc>
                  <a:txBody>
                    <a:bodyPr/>
                    <a:lstStyle/>
                    <a:p>
                      <a:endParaRPr lang="en-US" sz="800" dirty="0">
                        <a:solidFill>
                          <a:schemeClr val="bg1"/>
                        </a:solidFill>
                      </a:endParaRPr>
                    </a:p>
                  </a:txBody>
                  <a:tcP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sz="1350" dirty="0">
                        <a:solidFill>
                          <a:schemeClr val="bg1"/>
                        </a:solidFill>
                      </a:endParaRPr>
                    </a:p>
                  </a:txBody>
                  <a:tcP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sz="1350" dirty="0">
                        <a:solidFill>
                          <a:schemeClr val="bg1"/>
                        </a:solidFill>
                      </a:endParaRPr>
                    </a:p>
                  </a:txBody>
                  <a:tcP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285750" indent="-285750">
                        <a:buFontTx/>
                        <a:buChar char="-"/>
                      </a:pPr>
                      <a:endParaRPr lang="en-US" sz="1350" dirty="0">
                        <a:solidFill>
                          <a:schemeClr val="tx1"/>
                        </a:solidFill>
                      </a:endParaRPr>
                    </a:p>
                  </a:txBody>
                  <a:tcP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06313268"/>
                  </a:ext>
                </a:extLst>
              </a:tr>
              <a:tr h="365760">
                <a:tc>
                  <a:txBody>
                    <a:bodyPr/>
                    <a:lstStyle/>
                    <a:p>
                      <a:r>
                        <a:rPr lang="en-US" sz="1350" dirty="0">
                          <a:solidFill>
                            <a:schemeClr val="tx1"/>
                          </a:solidFill>
                        </a:rPr>
                        <a:t>[Plan participation rate]</a:t>
                      </a:r>
                    </a:p>
                  </a:txBody>
                  <a:tcPr>
                    <a:lnL w="12700" cmpd="sng">
                      <a:noFill/>
                    </a:lnL>
                    <a:lnR w="12700" cap="flat" cmpd="sng" algn="ctr">
                      <a:noFill/>
                      <a:prstDash val="solid"/>
                      <a:round/>
                      <a:headEnd type="none" w="med" len="med"/>
                      <a:tailEnd type="none" w="med" len="med"/>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350" dirty="0">
                          <a:solidFill>
                            <a:schemeClr val="tx1"/>
                          </a:solidFill>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0000"/>
                          </a:solidFill>
                          <a:effectLst/>
                          <a:uLnTx/>
                          <a:uFillTx/>
                          <a:latin typeface="Calibri"/>
                          <a:ea typeface="+mn-ea"/>
                          <a:cs typeface="+mn-cs"/>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350" b="0" i="0" u="none" strike="noStrike" kern="1200" cap="none" spc="0" normalizeH="0" baseline="0" noProof="0" dirty="0">
                          <a:ln>
                            <a:noFill/>
                          </a:ln>
                          <a:solidFill>
                            <a:srgbClr val="00B050"/>
                          </a:solidFill>
                          <a:effectLst/>
                          <a:uLnTx/>
                          <a:uFillTx/>
                          <a:latin typeface="+mn-lt"/>
                          <a:ea typeface="+mn-ea"/>
                          <a:cs typeface="+mn-cs"/>
                        </a:rPr>
                        <a:t>↑</a:t>
                      </a:r>
                      <a:r>
                        <a:rPr kumimoji="0" lang="en-US" sz="1350" b="0" i="0" u="none" strike="noStrike" kern="1200" cap="none" spc="0" normalizeH="0" baseline="0" noProof="0" dirty="0">
                          <a:ln>
                            <a:noFill/>
                          </a:ln>
                          <a:solidFill>
                            <a:schemeClr val="accent1"/>
                          </a:solidFill>
                          <a:effectLst/>
                          <a:uLnTx/>
                          <a:uFillTx/>
                          <a:latin typeface="+mn-lt"/>
                          <a:ea typeface="+mn-ea"/>
                          <a:cs typeface="+mn-cs"/>
                        </a:rPr>
                        <a:t>↓</a:t>
                      </a:r>
                      <a:r>
                        <a:rPr kumimoji="0" lang="en-US" sz="1350" b="0" i="0" u="none" strike="noStrike" kern="1200" cap="none" spc="0" normalizeH="0" baseline="0" noProof="0" dirty="0">
                          <a:ln>
                            <a:noFill/>
                          </a:ln>
                          <a:solidFill>
                            <a:srgbClr val="000000"/>
                          </a:solidFill>
                          <a:effectLst/>
                          <a:uLnTx/>
                          <a:uFillTx/>
                          <a:latin typeface="+mn-lt"/>
                          <a:ea typeface="+mn-ea"/>
                          <a:cs typeface="+mn-cs"/>
                        </a:rPr>
                        <a:t> </a:t>
                      </a:r>
                      <a:r>
                        <a:rPr lang="en-US" sz="1350" dirty="0">
                          <a:solidFill>
                            <a:schemeClr val="tx1"/>
                          </a:solidFill>
                        </a:rPr>
                        <a:t>XX pp</a:t>
                      </a:r>
                    </a:p>
                  </a:txBody>
                  <a:tcPr>
                    <a:lnL w="12700" cap="flat" cmpd="sng" algn="ctr">
                      <a:noFill/>
                      <a:prstDash val="solid"/>
                      <a:round/>
                      <a:headEnd type="none" w="med" len="med"/>
                      <a:tailEnd type="none" w="med" len="med"/>
                    </a:lnL>
                    <a:lnR w="12700" cmpd="sng">
                      <a:noFill/>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1860425"/>
                  </a:ext>
                </a:extLst>
              </a:tr>
              <a:tr h="365760">
                <a:tc>
                  <a:txBody>
                    <a:bodyPr/>
                    <a:lstStyle/>
                    <a:p>
                      <a:r>
                        <a:rPr lang="en-US" sz="1350" dirty="0">
                          <a:solidFill>
                            <a:schemeClr val="tx1"/>
                          </a:solidFill>
                        </a:rPr>
                        <a:t>[Avg. pre-tax contribution rate]</a:t>
                      </a:r>
                    </a:p>
                  </a:txBody>
                  <a:tcPr>
                    <a:lnL w="12700" cmpd="sng">
                      <a:noFill/>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350" dirty="0">
                          <a:solidFill>
                            <a:schemeClr val="tx1"/>
                          </a:solidFill>
                        </a:rPr>
                        <a:t>X.XX%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0000"/>
                          </a:solidFill>
                          <a:effectLst/>
                          <a:uLnTx/>
                          <a:uFillTx/>
                          <a:latin typeface="Calibri"/>
                          <a:ea typeface="+mn-ea"/>
                          <a:cs typeface="+mn-cs"/>
                        </a:rPr>
                        <a:t>X.XX%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350" b="0" i="0" u="none" strike="noStrike" kern="1200" cap="none" spc="0" normalizeH="0" baseline="0" noProof="0" dirty="0">
                          <a:ln>
                            <a:noFill/>
                          </a:ln>
                          <a:solidFill>
                            <a:srgbClr val="00B050"/>
                          </a:solidFill>
                          <a:effectLst/>
                          <a:uLnTx/>
                          <a:uFillTx/>
                          <a:latin typeface="+mn-lt"/>
                          <a:ea typeface="+mn-ea"/>
                          <a:cs typeface="+mn-cs"/>
                        </a:rPr>
                        <a:t>↑</a:t>
                      </a:r>
                      <a:r>
                        <a:rPr kumimoji="0" lang="en-US" sz="1350" b="0" i="0" u="none" strike="noStrike" kern="1200" cap="none" spc="0" normalizeH="0" baseline="0" noProof="0" dirty="0">
                          <a:ln>
                            <a:noFill/>
                          </a:ln>
                          <a:solidFill>
                            <a:schemeClr val="accent1"/>
                          </a:solidFill>
                          <a:effectLst/>
                          <a:uLnTx/>
                          <a:uFillTx/>
                          <a:latin typeface="+mn-lt"/>
                          <a:ea typeface="+mn-ea"/>
                          <a:cs typeface="+mn-cs"/>
                        </a:rPr>
                        <a:t>↓</a:t>
                      </a:r>
                      <a:r>
                        <a:rPr kumimoji="0" lang="en-US" sz="1350" b="0" i="0" u="none" strike="noStrike" kern="1200" cap="none" spc="0" normalizeH="0" baseline="0" noProof="0" dirty="0">
                          <a:ln>
                            <a:noFill/>
                          </a:ln>
                          <a:solidFill>
                            <a:srgbClr val="000000"/>
                          </a:solidFill>
                          <a:effectLst/>
                          <a:uLnTx/>
                          <a:uFillTx/>
                          <a:latin typeface="+mn-lt"/>
                          <a:ea typeface="+mn-ea"/>
                          <a:cs typeface="+mn-cs"/>
                        </a:rPr>
                        <a:t> </a:t>
                      </a:r>
                      <a:r>
                        <a:rPr lang="en-US" sz="1350" dirty="0">
                          <a:solidFill>
                            <a:schemeClr val="tx1"/>
                          </a:solidFill>
                        </a:rPr>
                        <a:t>XX pp</a:t>
                      </a:r>
                    </a:p>
                  </a:txBody>
                  <a:tcPr>
                    <a:lnL w="12700" cap="flat" cmpd="sng" algn="ctr">
                      <a:noFill/>
                      <a:prstDash val="solid"/>
                      <a:round/>
                      <a:headEnd type="none" w="med" len="med"/>
                      <a:tailEnd type="none" w="med" len="med"/>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87670847"/>
                  </a:ext>
                </a:extLst>
              </a:tr>
              <a:tr h="365760">
                <a:tc>
                  <a:txBody>
                    <a:bodyPr/>
                    <a:lstStyle/>
                    <a:p>
                      <a:r>
                        <a:rPr lang="en-US" sz="1350" dirty="0">
                          <a:solidFill>
                            <a:schemeClr val="tx1"/>
                          </a:solidFill>
                        </a:rPr>
                        <a:t>[Personal Retirement Strategy utilization]</a:t>
                      </a:r>
                    </a:p>
                  </a:txBody>
                  <a:tcPr>
                    <a:lnL w="12700" cmpd="sng">
                      <a:noFill/>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350" dirty="0">
                          <a:solidFill>
                            <a:schemeClr val="tx1"/>
                          </a:solidFill>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0000"/>
                          </a:solidFill>
                          <a:effectLst/>
                          <a:uLnTx/>
                          <a:uFillTx/>
                          <a:latin typeface="Calibri"/>
                          <a:ea typeface="+mn-ea"/>
                          <a:cs typeface="+mn-cs"/>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350" b="0" i="0" u="none" strike="noStrike" kern="1200" cap="none" spc="0" normalizeH="0" baseline="0" noProof="0" dirty="0">
                          <a:ln>
                            <a:noFill/>
                          </a:ln>
                          <a:solidFill>
                            <a:srgbClr val="00B050"/>
                          </a:solidFill>
                          <a:effectLst/>
                          <a:uLnTx/>
                          <a:uFillTx/>
                          <a:latin typeface="+mn-lt"/>
                          <a:ea typeface="+mn-ea"/>
                          <a:cs typeface="+mn-cs"/>
                        </a:rPr>
                        <a:t>↑</a:t>
                      </a:r>
                      <a:r>
                        <a:rPr kumimoji="0" lang="en-US" sz="1350" b="0" i="0" u="none" strike="noStrike" kern="1200" cap="none" spc="0" normalizeH="0" baseline="0" noProof="0" dirty="0">
                          <a:ln>
                            <a:noFill/>
                          </a:ln>
                          <a:solidFill>
                            <a:schemeClr val="accent1"/>
                          </a:solidFill>
                          <a:effectLst/>
                          <a:uLnTx/>
                          <a:uFillTx/>
                          <a:latin typeface="+mn-lt"/>
                          <a:ea typeface="+mn-ea"/>
                          <a:cs typeface="+mn-cs"/>
                        </a:rPr>
                        <a:t>↓</a:t>
                      </a:r>
                      <a:r>
                        <a:rPr kumimoji="0" lang="en-US" sz="1350" b="0" i="0" u="none" strike="noStrike" kern="1200" cap="none" spc="0" normalizeH="0" baseline="0" noProof="0" dirty="0">
                          <a:ln>
                            <a:noFill/>
                          </a:ln>
                          <a:solidFill>
                            <a:srgbClr val="000000"/>
                          </a:solidFill>
                          <a:effectLst/>
                          <a:uLnTx/>
                          <a:uFillTx/>
                          <a:latin typeface="+mn-lt"/>
                          <a:ea typeface="+mn-ea"/>
                          <a:cs typeface="+mn-cs"/>
                        </a:rPr>
                        <a:t> </a:t>
                      </a:r>
                      <a:r>
                        <a:rPr lang="en-US" sz="1350" dirty="0">
                          <a:solidFill>
                            <a:schemeClr val="tx1"/>
                          </a:solidFill>
                        </a:rPr>
                        <a:t>XX pp</a:t>
                      </a:r>
                    </a:p>
                  </a:txBody>
                  <a:tcPr>
                    <a:lnL w="12700" cap="flat" cmpd="sng" algn="ctr">
                      <a:noFill/>
                      <a:prstDash val="solid"/>
                      <a:round/>
                      <a:headEnd type="none" w="med" len="med"/>
                      <a:tailEnd type="none" w="med" len="med"/>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2863947"/>
                  </a:ext>
                </a:extLst>
              </a:tr>
              <a:tr h="365760">
                <a:tc>
                  <a:txBody>
                    <a:bodyPr/>
                    <a:lstStyle/>
                    <a:p>
                      <a:endParaRPr lang="en-US" sz="1350" dirty="0">
                        <a:solidFill>
                          <a:schemeClr val="bg1"/>
                        </a:solidFill>
                      </a:endParaRPr>
                    </a:p>
                  </a:txBody>
                  <a:tcP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sz="1350" dirty="0">
                        <a:solidFill>
                          <a:schemeClr val="bg1"/>
                        </a:solidFill>
                      </a:endParaRPr>
                    </a:p>
                  </a:txBody>
                  <a:tcP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sz="1350" dirty="0">
                        <a:solidFill>
                          <a:schemeClr val="bg1"/>
                        </a:solidFill>
                      </a:endParaRPr>
                    </a:p>
                  </a:txBody>
                  <a:tcP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285750" indent="-285750">
                        <a:buFontTx/>
                        <a:buChar char="-"/>
                      </a:pPr>
                      <a:endParaRPr lang="en-US" sz="1350" dirty="0">
                        <a:solidFill>
                          <a:schemeClr val="tx1"/>
                        </a:solidFill>
                      </a:endParaRPr>
                    </a:p>
                  </a:txBody>
                  <a:tcP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56137558"/>
                  </a:ext>
                </a:extLst>
              </a:tr>
              <a:tr h="365760">
                <a:tc>
                  <a:txBody>
                    <a:bodyPr/>
                    <a:lstStyle/>
                    <a:p>
                      <a:r>
                        <a:rPr lang="en-US" sz="1350" dirty="0">
                          <a:solidFill>
                            <a:schemeClr val="tx1"/>
                          </a:solidFill>
                        </a:rPr>
                        <a:t>[Event attendees]</a:t>
                      </a:r>
                    </a:p>
                  </a:txBody>
                  <a:tcPr>
                    <a:lnL w="12700" cmpd="sng">
                      <a:noFill/>
                    </a:lnL>
                    <a:lnR w="12700" cap="flat" cmpd="sng" algn="ctr">
                      <a:noFill/>
                      <a:prstDash val="solid"/>
                      <a:round/>
                      <a:headEnd type="none" w="med" len="med"/>
                      <a:tailEnd type="none" w="med" len="med"/>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350" dirty="0">
                          <a:solidFill>
                            <a:schemeClr val="tx1"/>
                          </a:solidFill>
                        </a:rPr>
                        <a:t>X,XXX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350" dirty="0">
                          <a:solidFill>
                            <a:schemeClr val="tx1"/>
                          </a:solidFill>
                        </a:rPr>
                        <a:t>X,XXX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350" b="0" i="0" u="none" strike="noStrike" kern="1200" cap="none" spc="0" normalizeH="0" baseline="0" noProof="0" dirty="0">
                          <a:ln>
                            <a:noFill/>
                          </a:ln>
                          <a:solidFill>
                            <a:srgbClr val="00B050"/>
                          </a:solidFill>
                          <a:effectLst/>
                          <a:uLnTx/>
                          <a:uFillTx/>
                          <a:latin typeface="+mn-lt"/>
                          <a:ea typeface="+mn-ea"/>
                          <a:cs typeface="+mn-cs"/>
                        </a:rPr>
                        <a:t>↑</a:t>
                      </a:r>
                      <a:r>
                        <a:rPr kumimoji="0" lang="en-US" sz="1350" b="0" i="0" u="none" strike="noStrike" kern="1200" cap="none" spc="0" normalizeH="0" baseline="0" noProof="0" dirty="0">
                          <a:ln>
                            <a:noFill/>
                          </a:ln>
                          <a:solidFill>
                            <a:schemeClr val="accent1"/>
                          </a:solidFill>
                          <a:effectLst/>
                          <a:uLnTx/>
                          <a:uFillTx/>
                          <a:latin typeface="+mn-lt"/>
                          <a:ea typeface="+mn-ea"/>
                          <a:cs typeface="+mn-cs"/>
                        </a:rPr>
                        <a:t>↓</a:t>
                      </a:r>
                      <a:r>
                        <a:rPr kumimoji="0" lang="en-US" sz="1350" b="0" i="0" u="none" strike="noStrike" kern="1200" cap="none" spc="0" normalizeH="0" baseline="0" noProof="0" dirty="0">
                          <a:ln>
                            <a:noFill/>
                          </a:ln>
                          <a:solidFill>
                            <a:srgbClr val="000000"/>
                          </a:solidFill>
                          <a:effectLst/>
                          <a:uLnTx/>
                          <a:uFillTx/>
                          <a:latin typeface="+mn-lt"/>
                          <a:ea typeface="+mn-ea"/>
                          <a:cs typeface="+mn-cs"/>
                        </a:rPr>
                        <a:t> </a:t>
                      </a:r>
                      <a:r>
                        <a:rPr lang="en-US" sz="1350" dirty="0">
                          <a:solidFill>
                            <a:schemeClr val="tx1"/>
                          </a:solidFill>
                        </a:rPr>
                        <a:t>X,XXX</a:t>
                      </a:r>
                    </a:p>
                  </a:txBody>
                  <a:tcPr>
                    <a:lnL w="12700" cap="flat" cmpd="sng" algn="ctr">
                      <a:noFill/>
                      <a:prstDash val="solid"/>
                      <a:round/>
                      <a:headEnd type="none" w="med" len="med"/>
                      <a:tailEnd type="none" w="med" len="med"/>
                    </a:lnL>
                    <a:lnR w="12700" cmpd="sng">
                      <a:noFill/>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6301348"/>
                  </a:ext>
                </a:extLst>
              </a:tr>
              <a:tr h="365760">
                <a:tc>
                  <a:txBody>
                    <a:bodyPr/>
                    <a:lstStyle/>
                    <a:p>
                      <a:r>
                        <a:rPr lang="en-US" sz="1350" dirty="0">
                          <a:solidFill>
                            <a:schemeClr val="tx1"/>
                          </a:solidFill>
                        </a:rPr>
                        <a:t>[Financial Wellness assessment participation]</a:t>
                      </a:r>
                    </a:p>
                  </a:txBody>
                  <a:tcPr>
                    <a:lnL w="12700" cmpd="sng">
                      <a:noFill/>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350" dirty="0">
                          <a:solidFill>
                            <a:schemeClr val="tx1"/>
                          </a:solidFill>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350" dirty="0">
                          <a:solidFill>
                            <a:schemeClr val="tx1"/>
                          </a:solidFill>
                        </a:rPr>
                        <a:t>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350" b="0" i="0" u="none" strike="noStrike" kern="1200" cap="none" spc="0" normalizeH="0" baseline="0" noProof="0" dirty="0">
                          <a:ln>
                            <a:noFill/>
                          </a:ln>
                          <a:solidFill>
                            <a:srgbClr val="00B050"/>
                          </a:solidFill>
                          <a:effectLst/>
                          <a:uLnTx/>
                          <a:uFillTx/>
                          <a:latin typeface="+mn-lt"/>
                          <a:ea typeface="+mn-ea"/>
                          <a:cs typeface="+mn-cs"/>
                        </a:rPr>
                        <a:t>↑</a:t>
                      </a:r>
                      <a:r>
                        <a:rPr kumimoji="0" lang="en-US" sz="1350" b="0" i="0" u="none" strike="noStrike" kern="1200" cap="none" spc="0" normalizeH="0" baseline="0" noProof="0" dirty="0">
                          <a:ln>
                            <a:noFill/>
                          </a:ln>
                          <a:solidFill>
                            <a:schemeClr val="accent1"/>
                          </a:solidFill>
                          <a:effectLst/>
                          <a:uLnTx/>
                          <a:uFillTx/>
                          <a:latin typeface="+mn-lt"/>
                          <a:ea typeface="+mn-ea"/>
                          <a:cs typeface="+mn-cs"/>
                        </a:rPr>
                        <a:t>↓</a:t>
                      </a:r>
                      <a:r>
                        <a:rPr kumimoji="0" lang="en-US" sz="1350" b="0" i="0" u="none" strike="noStrike" kern="1200" cap="none" spc="0" normalizeH="0" baseline="0" noProof="0" dirty="0">
                          <a:ln>
                            <a:noFill/>
                          </a:ln>
                          <a:solidFill>
                            <a:srgbClr val="000000"/>
                          </a:solidFill>
                          <a:effectLst/>
                          <a:uLnTx/>
                          <a:uFillTx/>
                          <a:latin typeface="+mn-lt"/>
                          <a:ea typeface="+mn-ea"/>
                          <a:cs typeface="+mn-cs"/>
                        </a:rPr>
                        <a:t> </a:t>
                      </a:r>
                      <a:r>
                        <a:rPr lang="en-US" sz="1350" dirty="0">
                          <a:solidFill>
                            <a:schemeClr val="tx1"/>
                          </a:solidFill>
                        </a:rPr>
                        <a:t>XX pp</a:t>
                      </a:r>
                    </a:p>
                  </a:txBody>
                  <a:tcPr>
                    <a:lnL w="12700" cap="flat" cmpd="sng" algn="ctr">
                      <a:noFill/>
                      <a:prstDash val="solid"/>
                      <a:round/>
                      <a:headEnd type="none" w="med" len="med"/>
                      <a:tailEnd type="none" w="med" len="med"/>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35473072"/>
                  </a:ext>
                </a:extLst>
              </a:tr>
              <a:tr h="365760">
                <a:tc>
                  <a:txBody>
                    <a:bodyPr/>
                    <a:lstStyle/>
                    <a:p>
                      <a:r>
                        <a:rPr lang="en-US" sz="1350" dirty="0">
                          <a:solidFill>
                            <a:schemeClr val="tx1"/>
                          </a:solidFill>
                        </a:rPr>
                        <a:t>[Avg. Financial Wellness score]</a:t>
                      </a:r>
                    </a:p>
                  </a:txBody>
                  <a:tcPr>
                    <a:lnL w="12700" cmpd="sng">
                      <a:noFill/>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350" dirty="0">
                          <a:solidFill>
                            <a:schemeClr val="tx1"/>
                          </a:solidFill>
                        </a:rPr>
                        <a:t>XX.XX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350" dirty="0">
                          <a:solidFill>
                            <a:schemeClr val="tx1"/>
                          </a:solidFill>
                        </a:rPr>
                        <a:t>XX.XX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350" b="0" i="0" u="none" strike="noStrike" kern="1200" cap="none" spc="0" normalizeH="0" baseline="0" noProof="0" dirty="0">
                          <a:ln>
                            <a:noFill/>
                          </a:ln>
                          <a:solidFill>
                            <a:srgbClr val="00B050"/>
                          </a:solidFill>
                          <a:effectLst/>
                          <a:uLnTx/>
                          <a:uFillTx/>
                          <a:latin typeface="+mn-lt"/>
                          <a:ea typeface="+mn-ea"/>
                          <a:cs typeface="+mn-cs"/>
                        </a:rPr>
                        <a:t>↑</a:t>
                      </a:r>
                      <a:r>
                        <a:rPr kumimoji="0" lang="en-US" sz="1350" b="0" i="0" u="none" strike="noStrike" kern="1200" cap="none" spc="0" normalizeH="0" baseline="0" noProof="0" dirty="0">
                          <a:ln>
                            <a:noFill/>
                          </a:ln>
                          <a:solidFill>
                            <a:schemeClr val="accent1"/>
                          </a:solidFill>
                          <a:effectLst/>
                          <a:uLnTx/>
                          <a:uFillTx/>
                          <a:latin typeface="+mn-lt"/>
                          <a:ea typeface="+mn-ea"/>
                          <a:cs typeface="+mn-cs"/>
                        </a:rPr>
                        <a:t>↓</a:t>
                      </a:r>
                      <a:r>
                        <a:rPr kumimoji="0" lang="en-US" sz="1350" b="0" i="0" u="none" strike="noStrike" kern="1200" cap="none" spc="0" normalizeH="0" baseline="0" noProof="0" dirty="0">
                          <a:ln>
                            <a:noFill/>
                          </a:ln>
                          <a:solidFill>
                            <a:srgbClr val="000000"/>
                          </a:solidFill>
                          <a:effectLst/>
                          <a:uLnTx/>
                          <a:uFillTx/>
                          <a:latin typeface="+mn-lt"/>
                          <a:ea typeface="+mn-ea"/>
                          <a:cs typeface="+mn-cs"/>
                        </a:rPr>
                        <a:t> </a:t>
                      </a:r>
                      <a:r>
                        <a:rPr lang="en-US" sz="1350" dirty="0">
                          <a:solidFill>
                            <a:schemeClr val="tx1"/>
                          </a:solidFill>
                        </a:rPr>
                        <a:t>XX.XX</a:t>
                      </a:r>
                    </a:p>
                  </a:txBody>
                  <a:tcPr>
                    <a:lnL w="12700" cap="flat" cmpd="sng" algn="ctr">
                      <a:noFill/>
                      <a:prstDash val="solid"/>
                      <a:round/>
                      <a:headEnd type="none" w="med" len="med"/>
                      <a:tailEnd type="none" w="med" len="med"/>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76995508"/>
                  </a:ext>
                </a:extLst>
              </a:tr>
            </a:tbl>
          </a:graphicData>
        </a:graphic>
      </p:graphicFrame>
      <p:sp>
        <p:nvSpPr>
          <p:cNvPr id="20" name="Slide Number Placeholder 30">
            <a:extLst>
              <a:ext uri="{FF2B5EF4-FFF2-40B4-BE49-F238E27FC236}">
                <a16:creationId xmlns:a16="http://schemas.microsoft.com/office/drawing/2014/main" id="{3DC66FC8-6B3C-764D-DE0D-0F4264BB8EA2}"/>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8</a:t>
            </a:fld>
            <a:endParaRPr kumimoji="0" lang="en-US" sz="800" b="0" i="0" u="none" strike="noStrike" kern="1200" cap="none" spc="0" normalizeH="0" baseline="0" noProof="0" dirty="0">
              <a:ln>
                <a:noFill/>
              </a:ln>
              <a:effectLst/>
              <a:uLnTx/>
              <a:uFillTx/>
              <a:latin typeface="Calibri"/>
              <a:ea typeface="+mn-ea"/>
              <a:cs typeface="+mn-cs"/>
            </a:endParaRPr>
          </a:p>
        </p:txBody>
      </p:sp>
      <p:sp>
        <p:nvSpPr>
          <p:cNvPr id="7" name="Title 6">
            <a:extLst>
              <a:ext uri="{FF2B5EF4-FFF2-40B4-BE49-F238E27FC236}">
                <a16:creationId xmlns:a16="http://schemas.microsoft.com/office/drawing/2014/main" id="{C113F1A1-BA88-3B79-BD16-171D6C39F2C2}"/>
              </a:ext>
            </a:extLst>
          </p:cNvPr>
          <p:cNvSpPr>
            <a:spLocks noGrp="1"/>
          </p:cNvSpPr>
          <p:nvPr>
            <p:ph type="title"/>
          </p:nvPr>
        </p:nvSpPr>
        <p:spPr/>
        <p:txBody>
          <a:bodyPr/>
          <a:lstStyle/>
          <a:p>
            <a:pPr lvl="0"/>
            <a:r>
              <a:rPr lang="en-US" sz="3200" noProof="0" dirty="0"/>
              <a:t>2024 outcomes</a:t>
            </a:r>
            <a:br>
              <a:rPr lang="en-US" sz="3200" noProof="0" dirty="0"/>
            </a:br>
            <a:endParaRPr lang="en-US" sz="3200" dirty="0"/>
          </a:p>
        </p:txBody>
      </p:sp>
      <p:sp>
        <p:nvSpPr>
          <p:cNvPr id="47" name="TextBox 46">
            <a:extLst>
              <a:ext uri="{FF2B5EF4-FFF2-40B4-BE49-F238E27FC236}">
                <a16:creationId xmlns:a16="http://schemas.microsoft.com/office/drawing/2014/main" id="{5BC09502-A506-90CB-E969-93BD8196C38B}"/>
              </a:ext>
            </a:extLst>
          </p:cNvPr>
          <p:cNvSpPr txBox="1">
            <a:spLocks/>
          </p:cNvSpPr>
          <p:nvPr/>
        </p:nvSpPr>
        <p:spPr>
          <a:xfrm>
            <a:off x="9101959" y="1975409"/>
            <a:ext cx="2832482" cy="2700739"/>
          </a:xfrm>
          <a:prstGeom prst="rect">
            <a:avLst/>
          </a:prstGeom>
          <a:solidFill>
            <a:schemeClr val="bg1"/>
          </a:solidFill>
          <a:ln w="19050">
            <a:noFill/>
          </a:ln>
          <a:effectLst/>
        </p:spPr>
        <p:txBody>
          <a:bodyPr wrap="square" lIns="274320" tIns="182880" rIns="274320" bIns="182880" rtlCol="0" anchor="ctr">
            <a:spAutoFit/>
          </a:bodyPr>
          <a:lstStyle/>
          <a:p>
            <a:pPr marL="0" marR="0" lvl="0" indent="0" algn="l" defTabSz="457200" rtl="0" eaLnBrk="1" fontAlgn="auto" latinLnBrk="0" hangingPunct="1">
              <a:lnSpc>
                <a:spcPct val="100000"/>
              </a:lnSpc>
              <a:spcBef>
                <a:spcPts val="0"/>
              </a:spcBef>
              <a:spcAft>
                <a:spcPts val="1200"/>
              </a:spcAft>
              <a:buClrTx/>
              <a:buSzTx/>
              <a:buFontTx/>
              <a:buNone/>
              <a:tabLst/>
              <a:defRPr/>
            </a:pPr>
            <a:r>
              <a:rPr kumimoji="0" lang="en-US"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Headwind and tailwind observations:</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400" dirty="0">
                <a:solidFill>
                  <a:srgbClr val="000000"/>
                </a:solidFill>
                <a:latin typeface="Calibri Light" panose="020F0302020204030204" pitchFamily="34" charset="0"/>
                <a:cs typeface="Calibri Light" panose="020F0302020204030204" pitchFamily="34" charset="0"/>
              </a:rPr>
              <a:t>[</a:t>
            </a: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Current economic landscape]</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[Population changes</a:t>
            </a:r>
            <a:b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b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in the plan]</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a:t>
            </a:r>
            <a:r>
              <a:rPr lang="en-US" sz="1400" dirty="0">
                <a:solidFill>
                  <a:srgbClr val="000000"/>
                </a:solidFill>
                <a:latin typeface="Calibri Light" panose="020F0302020204030204" pitchFamily="34" charset="0"/>
                <a:cs typeface="Calibri Light" panose="020F0302020204030204" pitchFamily="34" charset="0"/>
              </a:rPr>
              <a:t>Your internal event promotion is working</a:t>
            </a: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a:t>
            </a:r>
            <a:r>
              <a:rPr kumimoji="0" lang="en-US" sz="1400" b="0" i="0" u="none" strike="noStrike" kern="1200" cap="none" spc="0" normalizeH="0" baseline="0" noProof="0" dirty="0" err="1">
                <a:ln>
                  <a:noFill/>
                </a:ln>
                <a:solidFill>
                  <a:srgbClr val="000000"/>
                </a:solidFill>
                <a:effectLst/>
                <a:uLnTx/>
                <a:uFillTx/>
                <a:latin typeface="Calibri Light" panose="020F0302020204030204" pitchFamily="34" charset="0"/>
                <a:cs typeface="Calibri Light" panose="020F0302020204030204" pitchFamily="34" charset="0"/>
              </a:rPr>
              <a:t>tbd</a:t>
            </a:r>
            <a:r>
              <a:rPr kumimoji="0" lang="en-US" sz="14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a:t>
            </a:r>
          </a:p>
        </p:txBody>
      </p:sp>
      <p:sp>
        <p:nvSpPr>
          <p:cNvPr id="30" name="TextBox 29">
            <a:extLst>
              <a:ext uri="{FF2B5EF4-FFF2-40B4-BE49-F238E27FC236}">
                <a16:creationId xmlns:a16="http://schemas.microsoft.com/office/drawing/2014/main" id="{6B728922-88A6-46A7-8954-290DAD4AA537}"/>
              </a:ext>
            </a:extLst>
          </p:cNvPr>
          <p:cNvSpPr txBox="1"/>
          <p:nvPr/>
        </p:nvSpPr>
        <p:spPr>
          <a:xfrm>
            <a:off x="7620000" y="0"/>
            <a:ext cx="4572000" cy="461665"/>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For DC/integrated clients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Light" panose="020F0302020204030204" pitchFamily="34" charset="0"/>
                <a:cs typeface="Calibri Light" panose="020F0302020204030204" pitchFamily="34" charset="0"/>
              </a:rPr>
              <a:t>Refer to appendix for alternate Equity version</a:t>
            </a:r>
          </a:p>
        </p:txBody>
      </p:sp>
      <p:grpSp>
        <p:nvGrpSpPr>
          <p:cNvPr id="8" name="Group 7">
            <a:extLst>
              <a:ext uri="{FF2B5EF4-FFF2-40B4-BE49-F238E27FC236}">
                <a16:creationId xmlns:a16="http://schemas.microsoft.com/office/drawing/2014/main" id="{65878C9B-2FC2-550A-AE0E-8CEC72A3C4F6}"/>
              </a:ext>
            </a:extLst>
          </p:cNvPr>
          <p:cNvGrpSpPr/>
          <p:nvPr/>
        </p:nvGrpSpPr>
        <p:grpSpPr>
          <a:xfrm>
            <a:off x="384175" y="3189337"/>
            <a:ext cx="1958906" cy="914400"/>
            <a:chOff x="384175" y="2826571"/>
            <a:chExt cx="1958906" cy="914400"/>
          </a:xfrm>
        </p:grpSpPr>
        <p:sp>
          <p:nvSpPr>
            <p:cNvPr id="13" name="Rectangle 12">
              <a:extLst>
                <a:ext uri="{FF2B5EF4-FFF2-40B4-BE49-F238E27FC236}">
                  <a16:creationId xmlns:a16="http://schemas.microsoft.com/office/drawing/2014/main" id="{1C00A748-59B6-9536-CDAC-DEF2051D0852}"/>
                </a:ext>
              </a:extLst>
            </p:cNvPr>
            <p:cNvSpPr/>
            <p:nvPr/>
          </p:nvSpPr>
          <p:spPr>
            <a:xfrm>
              <a:off x="1022822" y="2826571"/>
              <a:ext cx="1320259"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4"/>
                  </a:solidFill>
                  <a:effectLst/>
                  <a:uLnTx/>
                  <a:uFillTx/>
                  <a:latin typeface="Calibri Light" panose="020F0302020204030204" pitchFamily="34" charset="0"/>
                  <a:cs typeface="Calibri Light" panose="020F0302020204030204" pitchFamily="34" charset="0"/>
                </a:rPr>
                <a:t>IMPROVE PLAN HEALTH</a:t>
              </a:r>
            </a:p>
          </p:txBody>
        </p:sp>
        <p:pic>
          <p:nvPicPr>
            <p:cNvPr id="25" name="Graphic 24">
              <a:extLst>
                <a:ext uri="{FF2B5EF4-FFF2-40B4-BE49-F238E27FC236}">
                  <a16:creationId xmlns:a16="http://schemas.microsoft.com/office/drawing/2014/main" id="{6A7A2083-E7F7-81BC-2BEE-E4AD8DF66F7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84175" y="2997227"/>
              <a:ext cx="573088" cy="573088"/>
            </a:xfrm>
            <a:prstGeom prst="rect">
              <a:avLst/>
            </a:prstGeom>
          </p:spPr>
        </p:pic>
      </p:grpSp>
      <p:grpSp>
        <p:nvGrpSpPr>
          <p:cNvPr id="9" name="Group 8">
            <a:extLst>
              <a:ext uri="{FF2B5EF4-FFF2-40B4-BE49-F238E27FC236}">
                <a16:creationId xmlns:a16="http://schemas.microsoft.com/office/drawing/2014/main" id="{39E4A23D-C116-8338-78A0-79855C6EDB68}"/>
              </a:ext>
            </a:extLst>
          </p:cNvPr>
          <p:cNvGrpSpPr/>
          <p:nvPr/>
        </p:nvGrpSpPr>
        <p:grpSpPr>
          <a:xfrm>
            <a:off x="448362" y="4599836"/>
            <a:ext cx="1939238" cy="914400"/>
            <a:chOff x="448362" y="4193801"/>
            <a:chExt cx="1939238" cy="914400"/>
          </a:xfrm>
        </p:grpSpPr>
        <p:sp>
          <p:nvSpPr>
            <p:cNvPr id="5" name="Rectangle 4">
              <a:extLst>
                <a:ext uri="{FF2B5EF4-FFF2-40B4-BE49-F238E27FC236}">
                  <a16:creationId xmlns:a16="http://schemas.microsoft.com/office/drawing/2014/main" id="{128ACF4E-10BE-3687-6882-17BB1381F1A8}"/>
                </a:ext>
              </a:extLst>
            </p:cNvPr>
            <p:cNvSpPr/>
            <p:nvPr/>
          </p:nvSpPr>
          <p:spPr>
            <a:xfrm>
              <a:off x="906463" y="4193801"/>
              <a:ext cx="1481137"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5"/>
                  </a:solidFill>
                  <a:effectLst/>
                  <a:uLnTx/>
                  <a:uFillTx/>
                  <a:latin typeface="Calibri Light" panose="020F0302020204030204" pitchFamily="34" charset="0"/>
                  <a:cs typeface="Calibri Light" panose="020F0302020204030204" pitchFamily="34" charset="0"/>
                </a:rPr>
                <a:t>EXPAND FINANCIAL WELLNESS</a:t>
              </a:r>
            </a:p>
          </p:txBody>
        </p:sp>
        <p:pic>
          <p:nvPicPr>
            <p:cNvPr id="27" name="Graphic 26">
              <a:extLst>
                <a:ext uri="{FF2B5EF4-FFF2-40B4-BE49-F238E27FC236}">
                  <a16:creationId xmlns:a16="http://schemas.microsoft.com/office/drawing/2014/main" id="{80E97FCA-386B-522A-9BC3-97EBD3213CFE}"/>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48362" y="4402557"/>
              <a:ext cx="451717" cy="496888"/>
            </a:xfrm>
            <a:prstGeom prst="rect">
              <a:avLst/>
            </a:prstGeom>
          </p:spPr>
        </p:pic>
      </p:grpSp>
      <p:sp>
        <p:nvSpPr>
          <p:cNvPr id="2" name="TextBox 1">
            <a:extLst>
              <a:ext uri="{FF2B5EF4-FFF2-40B4-BE49-F238E27FC236}">
                <a16:creationId xmlns:a16="http://schemas.microsoft.com/office/drawing/2014/main" id="{634DF075-04E9-14D1-D702-FFC20D615CA2}"/>
              </a:ext>
            </a:extLst>
          </p:cNvPr>
          <p:cNvSpPr txBox="1"/>
          <p:nvPr/>
        </p:nvSpPr>
        <p:spPr>
          <a:xfrm>
            <a:off x="418177" y="5889971"/>
            <a:ext cx="3968270" cy="261610"/>
          </a:xfrm>
          <a:prstGeom prst="rect">
            <a:avLst/>
          </a:prstGeom>
          <a:noFill/>
        </p:spPr>
        <p:txBody>
          <a:bodyPr wrap="square" lIns="0" rIns="0" rtlCol="0">
            <a:spAutoFit/>
          </a:bodyPr>
          <a:lstStyle/>
          <a:p>
            <a:pPr marL="0" marR="0" lvl="0" indent="0" defTabSz="3429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Data as of [December 31, 2024].</a:t>
            </a:r>
          </a:p>
        </p:txBody>
      </p:sp>
      <p:grpSp>
        <p:nvGrpSpPr>
          <p:cNvPr id="6" name="Group 5">
            <a:extLst>
              <a:ext uri="{FF2B5EF4-FFF2-40B4-BE49-F238E27FC236}">
                <a16:creationId xmlns:a16="http://schemas.microsoft.com/office/drawing/2014/main" id="{17F67366-DCB0-4342-71A5-7E5D9652A225}"/>
              </a:ext>
            </a:extLst>
          </p:cNvPr>
          <p:cNvGrpSpPr/>
          <p:nvPr/>
        </p:nvGrpSpPr>
        <p:grpSpPr>
          <a:xfrm>
            <a:off x="479752" y="1758085"/>
            <a:ext cx="2081851" cy="914400"/>
            <a:chOff x="479752" y="1758085"/>
            <a:chExt cx="2081851" cy="914400"/>
          </a:xfrm>
        </p:grpSpPr>
        <p:sp>
          <p:nvSpPr>
            <p:cNvPr id="4" name="Rectangle 3">
              <a:extLst>
                <a:ext uri="{FF2B5EF4-FFF2-40B4-BE49-F238E27FC236}">
                  <a16:creationId xmlns:a16="http://schemas.microsoft.com/office/drawing/2014/main" id="{4BC3D6D6-23FC-1586-92B6-CD27F2BBCEDF}"/>
                </a:ext>
              </a:extLst>
            </p:cNvPr>
            <p:cNvSpPr/>
            <p:nvPr/>
          </p:nvSpPr>
          <p:spPr>
            <a:xfrm>
              <a:off x="985871" y="1758085"/>
              <a:ext cx="1575732"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DRIVE DIGITAL ENGAGEMENT</a:t>
              </a:r>
            </a:p>
          </p:txBody>
        </p:sp>
        <p:pic>
          <p:nvPicPr>
            <p:cNvPr id="3" name="Picture 2">
              <a:extLst>
                <a:ext uri="{FF2B5EF4-FFF2-40B4-BE49-F238E27FC236}">
                  <a16:creationId xmlns:a16="http://schemas.microsoft.com/office/drawing/2014/main" id="{4875574C-3CD1-B8BD-89CE-F65809ABFE4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9752" y="1910764"/>
              <a:ext cx="381933" cy="545501"/>
            </a:xfrm>
            <a:prstGeom prst="rect">
              <a:avLst/>
            </a:prstGeom>
          </p:spPr>
        </p:pic>
      </p:grpSp>
    </p:spTree>
    <p:extLst>
      <p:ext uri="{BB962C8B-B14F-4D97-AF65-F5344CB8AC3E}">
        <p14:creationId xmlns:p14="http://schemas.microsoft.com/office/powerpoint/2010/main" val="399826952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30">
            <a:extLst>
              <a:ext uri="{FF2B5EF4-FFF2-40B4-BE49-F238E27FC236}">
                <a16:creationId xmlns:a16="http://schemas.microsoft.com/office/drawing/2014/main" id="{59F853C2-C193-FE41-4742-71EC0E921335}"/>
              </a:ext>
            </a:extLst>
          </p:cNvPr>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EC5D5AB-B764-5F49-B40E-C8C2872225AC}" type="slidenum">
              <a:rPr kumimoji="0" lang="en-US" sz="800" b="0" i="0" u="none" strike="noStrike" kern="1200" cap="none" spc="0" normalizeH="0" baseline="0" noProof="0" smtClean="0">
                <a:ln>
                  <a:noFill/>
                </a:ln>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dirty="0">
              <a:ln>
                <a:noFill/>
              </a:ln>
              <a:effectLst/>
              <a:uLnTx/>
              <a:uFillTx/>
              <a:latin typeface="Calibri"/>
              <a:ea typeface="+mn-ea"/>
              <a:cs typeface="+mn-cs"/>
            </a:endParaRPr>
          </a:p>
        </p:txBody>
      </p:sp>
      <p:sp>
        <p:nvSpPr>
          <p:cNvPr id="8" name="Title 7">
            <a:extLst>
              <a:ext uri="{FF2B5EF4-FFF2-40B4-BE49-F238E27FC236}">
                <a16:creationId xmlns:a16="http://schemas.microsoft.com/office/drawing/2014/main" id="{1AB77441-D9DB-B127-3291-6B29EB2EE4C8}"/>
              </a:ext>
            </a:extLst>
          </p:cNvPr>
          <p:cNvSpPr>
            <a:spLocks noGrp="1"/>
          </p:cNvSpPr>
          <p:nvPr>
            <p:ph type="title"/>
          </p:nvPr>
        </p:nvSpPr>
        <p:spPr/>
        <p:txBody>
          <a:bodyPr/>
          <a:lstStyle/>
          <a:p>
            <a:pPr lvl="0"/>
            <a:r>
              <a:rPr lang="en-US" sz="3200" noProof="0" dirty="0"/>
              <a:t>Your Event Registration &amp; Attendance Trends </a:t>
            </a:r>
            <a:br>
              <a:rPr lang="en-US" sz="3200" noProof="0" dirty="0"/>
            </a:br>
            <a:endParaRPr lang="en-US" sz="3200" dirty="0"/>
          </a:p>
        </p:txBody>
      </p:sp>
      <p:graphicFrame>
        <p:nvGraphicFramePr>
          <p:cNvPr id="21" name="Table 21">
            <a:extLst>
              <a:ext uri="{FF2B5EF4-FFF2-40B4-BE49-F238E27FC236}">
                <a16:creationId xmlns:a16="http://schemas.microsoft.com/office/drawing/2014/main" id="{21ABFEDE-8954-7761-9F96-66CF43E4044C}"/>
              </a:ext>
            </a:extLst>
          </p:cNvPr>
          <p:cNvGraphicFramePr>
            <a:graphicFrameLocks noGrp="1"/>
          </p:cNvGraphicFramePr>
          <p:nvPr>
            <p:extLst>
              <p:ext uri="{D42A27DB-BD31-4B8C-83A1-F6EECF244321}">
                <p14:modId xmlns:p14="http://schemas.microsoft.com/office/powerpoint/2010/main" val="2635843168"/>
              </p:ext>
            </p:extLst>
          </p:nvPr>
        </p:nvGraphicFramePr>
        <p:xfrm>
          <a:off x="2618787" y="1314450"/>
          <a:ext cx="5486400" cy="4229100"/>
        </p:xfrm>
        <a:graphic>
          <a:graphicData uri="http://schemas.openxmlformats.org/drawingml/2006/table">
            <a:tbl>
              <a:tblPr firstRow="1" bandRow="1">
                <a:effectLst/>
                <a:tableStyleId>{5C22544A-7EE6-4342-B048-85BDC9FD1C3A}</a:tableStyleId>
              </a:tblPr>
              <a:tblGrid>
                <a:gridCol w="1371600">
                  <a:extLst>
                    <a:ext uri="{9D8B030D-6E8A-4147-A177-3AD203B41FA5}">
                      <a16:colId xmlns:a16="http://schemas.microsoft.com/office/drawing/2014/main" val="101480242"/>
                    </a:ext>
                  </a:extLst>
                </a:gridCol>
                <a:gridCol w="1371600">
                  <a:extLst>
                    <a:ext uri="{9D8B030D-6E8A-4147-A177-3AD203B41FA5}">
                      <a16:colId xmlns:a16="http://schemas.microsoft.com/office/drawing/2014/main" val="1188914020"/>
                    </a:ext>
                  </a:extLst>
                </a:gridCol>
                <a:gridCol w="1371600">
                  <a:extLst>
                    <a:ext uri="{9D8B030D-6E8A-4147-A177-3AD203B41FA5}">
                      <a16:colId xmlns:a16="http://schemas.microsoft.com/office/drawing/2014/main" val="1866238773"/>
                    </a:ext>
                  </a:extLst>
                </a:gridCol>
                <a:gridCol w="1371600">
                  <a:extLst>
                    <a:ext uri="{9D8B030D-6E8A-4147-A177-3AD203B41FA5}">
                      <a16:colId xmlns:a16="http://schemas.microsoft.com/office/drawing/2014/main" val="4225672767"/>
                    </a:ext>
                  </a:extLst>
                </a:gridCol>
              </a:tblGrid>
              <a:tr h="273466">
                <a:tc>
                  <a:txBody>
                    <a:bodyPr/>
                    <a:lstStyle/>
                    <a:p>
                      <a:pPr algn="ctr"/>
                      <a:r>
                        <a:rPr lang="en-US" b="0" dirty="0">
                          <a:solidFill>
                            <a:schemeClr val="bg1"/>
                          </a:solidFill>
                        </a:rPr>
                        <a:t>Year </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3"/>
                    </a:solidFill>
                  </a:tcPr>
                </a:tc>
                <a:tc>
                  <a:txBody>
                    <a:bodyPr/>
                    <a:lstStyle/>
                    <a:p>
                      <a:pPr algn="ctr"/>
                      <a:r>
                        <a:rPr lang="en-US" b="0" dirty="0">
                          <a:solidFill>
                            <a:schemeClr val="bg1"/>
                          </a:solidFill>
                        </a:rPr>
                        <a:t>Registration </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3"/>
                    </a:solidFill>
                  </a:tcPr>
                </a:tc>
                <a:tc>
                  <a:txBody>
                    <a:bodyPr/>
                    <a:lstStyle/>
                    <a:p>
                      <a:pPr algn="ctr"/>
                      <a:r>
                        <a:rPr lang="en-US" b="0" dirty="0">
                          <a:solidFill>
                            <a:schemeClr val="bg1"/>
                          </a:solidFill>
                        </a:rPr>
                        <a:t>Attendance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3"/>
                    </a:solidFill>
                  </a:tcPr>
                </a:tc>
                <a:tc>
                  <a:txBody>
                    <a:bodyPr/>
                    <a:lstStyle/>
                    <a:p>
                      <a:pPr algn="ctr"/>
                      <a:r>
                        <a:rPr lang="en-US" sz="1350" b="0" dirty="0">
                          <a:solidFill>
                            <a:schemeClr val="bg1"/>
                          </a:solidFill>
                        </a:rPr>
                        <a:t>Pull Through %</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287203095"/>
                  </a:ext>
                </a:extLst>
              </a:tr>
              <a:tr h="370840">
                <a:tc>
                  <a:txBody>
                    <a:bodyPr/>
                    <a:lstStyle/>
                    <a:p>
                      <a:pPr marL="0" algn="ctr" defTabSz="685800" rtl="0" eaLnBrk="1" latinLnBrk="0" hangingPunct="1"/>
                      <a:r>
                        <a:rPr lang="en-US" sz="1350" kern="1200" dirty="0">
                          <a:solidFill>
                            <a:schemeClr val="tx1"/>
                          </a:solidFill>
                          <a:latin typeface="+mn-lt"/>
                          <a:ea typeface="+mn-ea"/>
                          <a:cs typeface="+mn-cs"/>
                        </a:rPr>
                        <a:t>2022</a:t>
                      </a:r>
                    </a:p>
                  </a:txBody>
                  <a:tcPr anchor="ctr">
                    <a:lnL w="12700" cmpd="sng">
                      <a:noFill/>
                    </a:lnL>
                    <a:lnR w="12700" cap="flat" cmpd="sng" algn="ctr">
                      <a:no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685800" rtl="0" eaLnBrk="1" latinLnBrk="0" hangingPunct="1"/>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50" kern="1200" dirty="0">
                          <a:solidFill>
                            <a:schemeClr val="tx1"/>
                          </a:solidFill>
                          <a:latin typeface="+mn-lt"/>
                          <a:ea typeface="+mn-ea"/>
                          <a:cs typeface="+mn-cs"/>
                        </a:rPr>
                        <a:t>[xx%]</a:t>
                      </a:r>
                    </a:p>
                  </a:txBody>
                  <a:tcPr anchor="ctr">
                    <a:lnL w="12700" cap="flat" cmpd="sng" algn="ctr">
                      <a:noFill/>
                      <a:prstDash val="solid"/>
                      <a:round/>
                      <a:headEnd type="none" w="med" len="med"/>
                      <a:tailEnd type="none" w="med" len="med"/>
                    </a:lnL>
                    <a:lnR w="12700" cmpd="sng">
                      <a:noFill/>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50423856"/>
                  </a:ext>
                </a:extLst>
              </a:tr>
              <a:tr h="370840">
                <a:tc>
                  <a:txBody>
                    <a:bodyPr/>
                    <a:lstStyle/>
                    <a:p>
                      <a:pPr marL="0" algn="ctr" defTabSz="685800" rtl="0" eaLnBrk="1" latinLnBrk="0" hangingPunct="1"/>
                      <a:r>
                        <a:rPr lang="en-US" sz="1350" kern="1200" dirty="0">
                          <a:solidFill>
                            <a:schemeClr val="tx1"/>
                          </a:solidFill>
                          <a:latin typeface="+mn-lt"/>
                          <a:ea typeface="+mn-ea"/>
                          <a:cs typeface="+mn-cs"/>
                        </a:rPr>
                        <a:t>2023</a:t>
                      </a:r>
                    </a:p>
                  </a:txBody>
                  <a:tcPr anchor="ctr">
                    <a:lnL w="12700" cmpd="sng">
                      <a:noFill/>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685800" rtl="0" eaLnBrk="1" latinLnBrk="0" hangingPunct="1"/>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50" kern="1200" dirty="0">
                          <a:solidFill>
                            <a:schemeClr val="tx1"/>
                          </a:solidFill>
                          <a:latin typeface="+mn-lt"/>
                          <a:ea typeface="+mn-ea"/>
                          <a:cs typeface="+mn-cs"/>
                        </a:rPr>
                        <a:t>[xx%]</a:t>
                      </a:r>
                    </a:p>
                  </a:txBody>
                  <a:tcPr anchor="ctr">
                    <a:lnL w="12700" cap="flat" cmpd="sng" algn="ctr">
                      <a:noFill/>
                      <a:prstDash val="solid"/>
                      <a:round/>
                      <a:headEnd type="none" w="med" len="med"/>
                      <a:tailEnd type="none" w="med" len="med"/>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464667"/>
                  </a:ext>
                </a:extLst>
              </a:tr>
              <a:tr h="370840">
                <a:tc>
                  <a:txBody>
                    <a:bodyPr/>
                    <a:lstStyle/>
                    <a:p>
                      <a:pPr marL="0" algn="ctr" defTabSz="685800" rtl="0" eaLnBrk="1" latinLnBrk="0" hangingPunct="1"/>
                      <a:r>
                        <a:rPr lang="en-US" sz="1350" kern="1200" dirty="0">
                          <a:solidFill>
                            <a:schemeClr val="tx1"/>
                          </a:solidFill>
                          <a:latin typeface="+mn-lt"/>
                          <a:ea typeface="+mn-ea"/>
                          <a:cs typeface="+mn-cs"/>
                        </a:rPr>
                        <a:t>2024</a:t>
                      </a:r>
                    </a:p>
                  </a:txBody>
                  <a:tcPr anchor="ctr">
                    <a:lnL w="12700" cmpd="sng">
                      <a:noFill/>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685800" rtl="0" eaLnBrk="1" latinLnBrk="0" hangingPunct="1"/>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50" kern="1200" dirty="0">
                          <a:solidFill>
                            <a:schemeClr val="tx1"/>
                          </a:solidFill>
                          <a:latin typeface="+mn-lt"/>
                          <a:ea typeface="+mn-ea"/>
                          <a:cs typeface="+mn-cs"/>
                        </a:rPr>
                        <a:t>[xx%]</a:t>
                      </a:r>
                    </a:p>
                  </a:txBody>
                  <a:tcPr anchor="ctr">
                    <a:lnL w="12700" cap="flat" cmpd="sng" algn="ctr">
                      <a:noFill/>
                      <a:prstDash val="solid"/>
                      <a:round/>
                      <a:headEnd type="none" w="med" len="med"/>
                      <a:tailEnd type="none" w="med" len="med"/>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69390199"/>
                  </a:ext>
                </a:extLst>
              </a:tr>
              <a:tr h="0">
                <a:tc>
                  <a:txBody>
                    <a:bodyPr/>
                    <a:lstStyle/>
                    <a:p>
                      <a:pPr algn="ctr"/>
                      <a:endParaRPr lang="en-US" sz="800" dirty="0">
                        <a:solidFill>
                          <a:schemeClr val="bg1"/>
                        </a:solidFill>
                      </a:endParaRPr>
                    </a:p>
                  </a:txBody>
                  <a:tcPr anchor="ct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algn="ctr" defTabSz="685800" rtl="0" eaLnBrk="1" latinLnBrk="0" hangingPunct="1"/>
                      <a:endParaRPr lang="en-US" sz="1350" kern="1200" dirty="0">
                        <a:solidFill>
                          <a:schemeClr val="tx1"/>
                        </a:solidFill>
                        <a:latin typeface="+mn-lt"/>
                        <a:ea typeface="+mn-ea"/>
                        <a:cs typeface="+mn-cs"/>
                      </a:endParaRPr>
                    </a:p>
                  </a:txBody>
                  <a:tcPr anchor="ct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US" sz="1350" kern="1200" dirty="0">
                        <a:solidFill>
                          <a:schemeClr val="tx1"/>
                        </a:solidFill>
                        <a:latin typeface="+mn-lt"/>
                        <a:ea typeface="+mn-ea"/>
                        <a:cs typeface="+mn-cs"/>
                      </a:endParaRPr>
                    </a:p>
                  </a:txBody>
                  <a:tcPr anchor="ct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350" kern="1200" dirty="0">
                        <a:solidFill>
                          <a:schemeClr val="tx1"/>
                        </a:solidFill>
                        <a:latin typeface="+mn-lt"/>
                        <a:ea typeface="+mn-ea"/>
                        <a:cs typeface="+mn-cs"/>
                      </a:endParaRPr>
                    </a:p>
                  </a:txBody>
                  <a:tcPr anchor="ct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06313268"/>
                  </a:ext>
                </a:extLst>
              </a:tr>
              <a:tr h="370840">
                <a:tc>
                  <a:txBody>
                    <a:bodyPr/>
                    <a:lstStyle/>
                    <a:p>
                      <a:pPr marL="0" algn="ctr" defTabSz="685800" rtl="0" eaLnBrk="1" latinLnBrk="0" hangingPunct="1"/>
                      <a:r>
                        <a:rPr lang="en-US" sz="1350" kern="1200" dirty="0">
                          <a:solidFill>
                            <a:schemeClr val="tx1"/>
                          </a:solidFill>
                          <a:latin typeface="+mn-lt"/>
                          <a:ea typeface="+mn-ea"/>
                          <a:cs typeface="+mn-cs"/>
                        </a:rPr>
                        <a:t>2022</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685800" rtl="0" eaLnBrk="1" latinLnBrk="0" hangingPunct="1"/>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50" kern="1200" dirty="0">
                          <a:solidFill>
                            <a:schemeClr val="tx1"/>
                          </a:solidFill>
                          <a:latin typeface="+mn-lt"/>
                          <a:ea typeface="+mn-ea"/>
                          <a:cs typeface="+mn-cs"/>
                        </a:rPr>
                        <a:t>[xx%]</a:t>
                      </a:r>
                    </a:p>
                  </a:txBody>
                  <a:tcPr anchor="ctr">
                    <a:lnL w="12700" cap="flat" cmpd="sng" algn="ctr">
                      <a:noFill/>
                      <a:prstDash val="solid"/>
                      <a:round/>
                      <a:headEnd type="none" w="med" len="med"/>
                      <a:tailEnd type="none" w="med" len="med"/>
                    </a:lnL>
                    <a:lnR w="12700" cmpd="sng">
                      <a:noFill/>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1860425"/>
                  </a:ext>
                </a:extLst>
              </a:tr>
              <a:tr h="370840">
                <a:tc>
                  <a:txBody>
                    <a:bodyPr/>
                    <a:lstStyle/>
                    <a:p>
                      <a:pPr marL="0" algn="ctr" defTabSz="685800" rtl="0" eaLnBrk="1" latinLnBrk="0" hangingPunct="1"/>
                      <a:r>
                        <a:rPr lang="en-US" sz="1350" kern="1200" dirty="0">
                          <a:solidFill>
                            <a:schemeClr val="tx1"/>
                          </a:solidFill>
                          <a:latin typeface="+mn-lt"/>
                          <a:ea typeface="+mn-ea"/>
                          <a:cs typeface="+mn-cs"/>
                        </a:rPr>
                        <a:t>2023</a:t>
                      </a:r>
                    </a:p>
                  </a:txBody>
                  <a:tcPr anchor="ctr">
                    <a:lnL w="12700" cmpd="sng">
                      <a:noFill/>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685800" rtl="0" eaLnBrk="1" latinLnBrk="0" hangingPunct="1"/>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50" kern="1200" dirty="0">
                          <a:solidFill>
                            <a:schemeClr val="tx1"/>
                          </a:solidFill>
                          <a:latin typeface="+mn-lt"/>
                          <a:ea typeface="+mn-ea"/>
                          <a:cs typeface="+mn-cs"/>
                        </a:rPr>
                        <a:t>[xx%]</a:t>
                      </a:r>
                    </a:p>
                  </a:txBody>
                  <a:tcPr anchor="ctr">
                    <a:lnL w="12700" cap="flat" cmpd="sng" algn="ctr">
                      <a:noFill/>
                      <a:prstDash val="solid"/>
                      <a:round/>
                      <a:headEnd type="none" w="med" len="med"/>
                      <a:tailEnd type="none" w="med" len="med"/>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87670847"/>
                  </a:ext>
                </a:extLst>
              </a:tr>
              <a:tr h="370840">
                <a:tc>
                  <a:txBody>
                    <a:bodyPr/>
                    <a:lstStyle/>
                    <a:p>
                      <a:pPr marL="0" algn="ctr" defTabSz="685800" rtl="0" eaLnBrk="1" latinLnBrk="0" hangingPunct="1"/>
                      <a:r>
                        <a:rPr lang="en-US" sz="1350" kern="1200" dirty="0">
                          <a:solidFill>
                            <a:schemeClr val="tx1"/>
                          </a:solidFill>
                          <a:latin typeface="+mn-lt"/>
                          <a:ea typeface="+mn-ea"/>
                          <a:cs typeface="+mn-cs"/>
                        </a:rPr>
                        <a:t>2024</a:t>
                      </a:r>
                    </a:p>
                  </a:txBody>
                  <a:tcPr anchor="ctr">
                    <a:lnL w="12700" cmpd="sng">
                      <a:noFill/>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685800" rtl="0" eaLnBrk="1" latinLnBrk="0" hangingPunct="1"/>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50" kern="1200" dirty="0">
                          <a:solidFill>
                            <a:schemeClr val="tx1"/>
                          </a:solidFill>
                          <a:latin typeface="+mn-lt"/>
                          <a:ea typeface="+mn-ea"/>
                          <a:cs typeface="+mn-cs"/>
                        </a:rPr>
                        <a:t>[xx%]</a:t>
                      </a:r>
                    </a:p>
                  </a:txBody>
                  <a:tcPr anchor="ctr">
                    <a:lnL w="12700" cap="flat" cmpd="sng" algn="ctr">
                      <a:noFill/>
                      <a:prstDash val="solid"/>
                      <a:round/>
                      <a:headEnd type="none" w="med" len="med"/>
                      <a:tailEnd type="none" w="med" len="med"/>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2863947"/>
                  </a:ext>
                </a:extLst>
              </a:tr>
              <a:tr h="156268">
                <a:tc>
                  <a:txBody>
                    <a:bodyPr/>
                    <a:lstStyle/>
                    <a:p>
                      <a:pPr algn="ctr"/>
                      <a:endParaRPr lang="en-US" sz="1350" dirty="0">
                        <a:solidFill>
                          <a:schemeClr val="bg1"/>
                        </a:solidFill>
                      </a:endParaRPr>
                    </a:p>
                  </a:txBody>
                  <a:tcPr anchor="ct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algn="ctr" defTabSz="685800" rtl="0" eaLnBrk="1" latinLnBrk="0" hangingPunct="1"/>
                      <a:endParaRPr lang="en-US" sz="1350" kern="1200" dirty="0">
                        <a:solidFill>
                          <a:schemeClr val="tx1"/>
                        </a:solidFill>
                        <a:latin typeface="+mn-lt"/>
                        <a:ea typeface="+mn-ea"/>
                        <a:cs typeface="+mn-cs"/>
                      </a:endParaRPr>
                    </a:p>
                  </a:txBody>
                  <a:tcPr anchor="ct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US" sz="1350" kern="1200" dirty="0">
                        <a:solidFill>
                          <a:schemeClr val="tx1"/>
                        </a:solidFill>
                        <a:latin typeface="+mn-lt"/>
                        <a:ea typeface="+mn-ea"/>
                        <a:cs typeface="+mn-cs"/>
                      </a:endParaRPr>
                    </a:p>
                  </a:txBody>
                  <a:tcPr anchor="ct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350" kern="1200" dirty="0">
                        <a:solidFill>
                          <a:schemeClr val="tx1"/>
                        </a:solidFill>
                        <a:latin typeface="+mn-lt"/>
                        <a:ea typeface="+mn-ea"/>
                        <a:cs typeface="+mn-cs"/>
                      </a:endParaRPr>
                    </a:p>
                  </a:txBody>
                  <a:tcPr anchor="ct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56137558"/>
                  </a:ext>
                </a:extLst>
              </a:tr>
              <a:tr h="370840">
                <a:tc>
                  <a:txBody>
                    <a:bodyPr/>
                    <a:lstStyle/>
                    <a:p>
                      <a:pPr marL="0" algn="ctr" defTabSz="685800" rtl="0" eaLnBrk="1" latinLnBrk="0" hangingPunct="1"/>
                      <a:r>
                        <a:rPr lang="en-US" sz="1350" kern="1200" dirty="0">
                          <a:solidFill>
                            <a:schemeClr val="tx1"/>
                          </a:solidFill>
                          <a:latin typeface="+mn-lt"/>
                          <a:ea typeface="+mn-ea"/>
                          <a:cs typeface="+mn-cs"/>
                        </a:rPr>
                        <a:t>2022</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685800" rtl="0" eaLnBrk="1" latinLnBrk="0" hangingPunct="1"/>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50" kern="1200" dirty="0">
                          <a:solidFill>
                            <a:schemeClr val="tx1"/>
                          </a:solidFill>
                          <a:latin typeface="+mn-lt"/>
                          <a:ea typeface="+mn-ea"/>
                          <a:cs typeface="+mn-cs"/>
                        </a:rPr>
                        <a:t>[xx%]</a:t>
                      </a:r>
                    </a:p>
                  </a:txBody>
                  <a:tcPr anchor="ctr">
                    <a:lnL w="12700" cap="flat" cmpd="sng" algn="ctr">
                      <a:noFill/>
                      <a:prstDash val="solid"/>
                      <a:round/>
                      <a:headEnd type="none" w="med" len="med"/>
                      <a:tailEnd type="none" w="med" len="med"/>
                    </a:lnL>
                    <a:lnR w="12700" cmpd="sng">
                      <a:noFill/>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6301348"/>
                  </a:ext>
                </a:extLst>
              </a:tr>
              <a:tr h="370840">
                <a:tc>
                  <a:txBody>
                    <a:bodyPr/>
                    <a:lstStyle/>
                    <a:p>
                      <a:pPr marL="0" algn="ctr" defTabSz="685800" rtl="0" eaLnBrk="1" latinLnBrk="0" hangingPunct="1"/>
                      <a:r>
                        <a:rPr lang="en-US" sz="1350" kern="1200" dirty="0">
                          <a:solidFill>
                            <a:schemeClr val="tx1"/>
                          </a:solidFill>
                          <a:latin typeface="+mn-lt"/>
                          <a:ea typeface="+mn-ea"/>
                          <a:cs typeface="+mn-cs"/>
                        </a:rPr>
                        <a:t>2023</a:t>
                      </a:r>
                    </a:p>
                  </a:txBody>
                  <a:tcPr anchor="ctr">
                    <a:lnL w="12700" cmpd="sng">
                      <a:noFill/>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685800" rtl="0" eaLnBrk="1" latinLnBrk="0" hangingPunct="1"/>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50" kern="1200" dirty="0">
                          <a:solidFill>
                            <a:schemeClr val="tx1"/>
                          </a:solidFill>
                          <a:latin typeface="+mn-lt"/>
                          <a:ea typeface="+mn-ea"/>
                          <a:cs typeface="+mn-cs"/>
                        </a:rPr>
                        <a:t>[xx%]</a:t>
                      </a:r>
                    </a:p>
                  </a:txBody>
                  <a:tcPr anchor="ctr">
                    <a:lnL w="12700" cap="flat" cmpd="sng" algn="ctr">
                      <a:noFill/>
                      <a:prstDash val="solid"/>
                      <a:round/>
                      <a:headEnd type="none" w="med" len="med"/>
                      <a:tailEnd type="none" w="med" len="med"/>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35473072"/>
                  </a:ext>
                </a:extLst>
              </a:tr>
              <a:tr h="370840">
                <a:tc>
                  <a:txBody>
                    <a:bodyPr/>
                    <a:lstStyle/>
                    <a:p>
                      <a:pPr marL="0" algn="ctr" defTabSz="685800" rtl="0" eaLnBrk="1" latinLnBrk="0" hangingPunct="1"/>
                      <a:r>
                        <a:rPr lang="en-US" sz="1350" kern="1200" dirty="0">
                          <a:solidFill>
                            <a:schemeClr val="tx1"/>
                          </a:solidFill>
                          <a:latin typeface="+mn-lt"/>
                          <a:ea typeface="+mn-ea"/>
                          <a:cs typeface="+mn-cs"/>
                        </a:rPr>
                        <a:t>2024</a:t>
                      </a:r>
                    </a:p>
                  </a:txBody>
                  <a:tcPr anchor="ctr">
                    <a:lnL w="12700" cmpd="sng">
                      <a:noFill/>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685800" rtl="0" eaLnBrk="1" latinLnBrk="0" hangingPunct="1"/>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350" kern="1200" dirty="0">
                          <a:solidFill>
                            <a:schemeClr val="tx1"/>
                          </a:solidFill>
                          <a:latin typeface="+mn-lt"/>
                          <a:ea typeface="+mn-ea"/>
                          <a:cs typeface="+mn-cs"/>
                        </a:rPr>
                        <a:t>[xxxx]</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50" kern="1200" dirty="0">
                          <a:solidFill>
                            <a:schemeClr val="tx1"/>
                          </a:solidFill>
                          <a:latin typeface="+mn-lt"/>
                          <a:ea typeface="+mn-ea"/>
                          <a:cs typeface="+mn-cs"/>
                        </a:rPr>
                        <a:t>[xx%]</a:t>
                      </a:r>
                    </a:p>
                  </a:txBody>
                  <a:tcPr anchor="ctr">
                    <a:lnL w="12700" cap="flat" cmpd="sng" algn="ctr">
                      <a:noFill/>
                      <a:prstDash val="solid"/>
                      <a:round/>
                      <a:headEnd type="none" w="med" len="med"/>
                      <a:tailEnd type="none" w="med" len="med"/>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76995508"/>
                  </a:ext>
                </a:extLst>
              </a:tr>
            </a:tbl>
          </a:graphicData>
        </a:graphic>
      </p:graphicFrame>
      <p:sp>
        <p:nvSpPr>
          <p:cNvPr id="39" name="TextBox 38">
            <a:extLst>
              <a:ext uri="{FF2B5EF4-FFF2-40B4-BE49-F238E27FC236}">
                <a16:creationId xmlns:a16="http://schemas.microsoft.com/office/drawing/2014/main" id="{424B87D7-84E9-F6F4-0F5D-C10E5D007BF2}"/>
              </a:ext>
            </a:extLst>
          </p:cNvPr>
          <p:cNvSpPr txBox="1"/>
          <p:nvPr/>
        </p:nvSpPr>
        <p:spPr>
          <a:xfrm>
            <a:off x="418177" y="5566121"/>
            <a:ext cx="3968270" cy="261610"/>
          </a:xfrm>
          <a:prstGeom prst="rect">
            <a:avLst/>
          </a:prstGeom>
          <a:noFill/>
        </p:spPr>
        <p:txBody>
          <a:bodyPr wrap="square" lIns="0" rIns="0" rtlCol="0">
            <a:spAutoFit/>
          </a:bodyPr>
          <a:lstStyle/>
          <a:p>
            <a:pPr marL="0" marR="0" lvl="0" indent="0" defTabSz="3429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Data as of [December 31, 2024].</a:t>
            </a:r>
          </a:p>
        </p:txBody>
      </p:sp>
      <p:sp>
        <p:nvSpPr>
          <p:cNvPr id="47" name="TextBox 46">
            <a:extLst>
              <a:ext uri="{FF2B5EF4-FFF2-40B4-BE49-F238E27FC236}">
                <a16:creationId xmlns:a16="http://schemas.microsoft.com/office/drawing/2014/main" id="{5BC09502-A506-90CB-E969-93BD8196C38B}"/>
              </a:ext>
            </a:extLst>
          </p:cNvPr>
          <p:cNvSpPr txBox="1">
            <a:spLocks/>
          </p:cNvSpPr>
          <p:nvPr/>
        </p:nvSpPr>
        <p:spPr>
          <a:xfrm>
            <a:off x="8497146" y="3374840"/>
            <a:ext cx="3200400" cy="1971496"/>
          </a:xfrm>
          <a:prstGeom prst="rect">
            <a:avLst/>
          </a:prstGeom>
          <a:solidFill>
            <a:schemeClr val="bg1"/>
          </a:solidFill>
          <a:ln w="19050">
            <a:noFill/>
          </a:ln>
          <a:effectLst/>
        </p:spPr>
        <p:txBody>
          <a:bodyPr wrap="square" lIns="274320" tIns="182880" rIns="274320" bIns="182880" rtlCol="0" anchor="ctr">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60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Headwind and tailwind observations:</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400" dirty="0">
                <a:solidFill>
                  <a:srgbClr val="000000"/>
                </a:solidFill>
                <a:latin typeface="Calibri Light" panose="020F0302020204030204" pitchFamily="34" charset="0"/>
                <a:cs typeface="Calibri Light" panose="020F0302020204030204" pitchFamily="34" charset="0"/>
              </a:rPr>
              <a:t>[Headwind]</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400" dirty="0">
                <a:solidFill>
                  <a:srgbClr val="000000"/>
                </a:solidFill>
                <a:latin typeface="Calibri Light" panose="020F0302020204030204" pitchFamily="34" charset="0"/>
                <a:cs typeface="Calibri Light" panose="020F0302020204030204" pitchFamily="34" charset="0"/>
              </a:rPr>
              <a:t>[Headwind]</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400" dirty="0">
                <a:solidFill>
                  <a:srgbClr val="000000"/>
                </a:solidFill>
                <a:latin typeface="Calibri Light" panose="020F0302020204030204" pitchFamily="34" charset="0"/>
                <a:cs typeface="Calibri Light" panose="020F0302020204030204" pitchFamily="34" charset="0"/>
              </a:rPr>
              <a:t>[Tailwind]</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400" dirty="0">
                <a:solidFill>
                  <a:srgbClr val="000000"/>
                </a:solidFill>
                <a:latin typeface="Calibri Light" panose="020F0302020204030204" pitchFamily="34" charset="0"/>
                <a:cs typeface="Calibri Light" panose="020F0302020204030204" pitchFamily="34" charset="0"/>
              </a:rPr>
              <a:t>[Tailwind]</a:t>
            </a:r>
          </a:p>
        </p:txBody>
      </p:sp>
      <p:sp>
        <p:nvSpPr>
          <p:cNvPr id="30" name="TextBox 29">
            <a:extLst>
              <a:ext uri="{FF2B5EF4-FFF2-40B4-BE49-F238E27FC236}">
                <a16:creationId xmlns:a16="http://schemas.microsoft.com/office/drawing/2014/main" id="{6B728922-88A6-46A7-8954-290DAD4AA537}"/>
              </a:ext>
            </a:extLst>
          </p:cNvPr>
          <p:cNvSpPr txBox="1"/>
          <p:nvPr/>
        </p:nvSpPr>
        <p:spPr>
          <a:xfrm>
            <a:off x="7620000" y="0"/>
            <a:ext cx="4572000" cy="1200329"/>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highlight>
                  <a:srgbClr val="FFFF00"/>
                </a:highlight>
                <a:uLnTx/>
                <a:uFillTx/>
                <a:latin typeface="Calibri"/>
                <a:ea typeface="+mn-ea"/>
                <a:cs typeface="+mn-cs"/>
              </a:rPr>
              <a:t>Insert your registration and attendance data from the past three years to show trends. Include Top 5 highly attended seminars to show client specific participant interests, leverage for future recommendations. Include any headwinds and tailwinds that either increased awareness/engagement or examples of actions that could improve awareness and attendance.</a:t>
            </a:r>
          </a:p>
        </p:txBody>
      </p:sp>
      <p:grpSp>
        <p:nvGrpSpPr>
          <p:cNvPr id="31" name="Group 30">
            <a:extLst>
              <a:ext uri="{FF2B5EF4-FFF2-40B4-BE49-F238E27FC236}">
                <a16:creationId xmlns:a16="http://schemas.microsoft.com/office/drawing/2014/main" id="{F83B0C2B-7754-C151-2428-B0CE3CDB2905}"/>
              </a:ext>
            </a:extLst>
          </p:cNvPr>
          <p:cNvGrpSpPr/>
          <p:nvPr/>
        </p:nvGrpSpPr>
        <p:grpSpPr>
          <a:xfrm>
            <a:off x="398462" y="1703836"/>
            <a:ext cx="2163141" cy="914400"/>
            <a:chOff x="398462" y="1437136"/>
            <a:chExt cx="2163141" cy="914400"/>
          </a:xfrm>
        </p:grpSpPr>
        <p:sp>
          <p:nvSpPr>
            <p:cNvPr id="4" name="Rectangle 3">
              <a:extLst>
                <a:ext uri="{FF2B5EF4-FFF2-40B4-BE49-F238E27FC236}">
                  <a16:creationId xmlns:a16="http://schemas.microsoft.com/office/drawing/2014/main" id="{4BC3D6D6-23FC-1586-92B6-CD27F2BBCEDF}"/>
                </a:ext>
              </a:extLst>
            </p:cNvPr>
            <p:cNvSpPr/>
            <p:nvPr/>
          </p:nvSpPr>
          <p:spPr>
            <a:xfrm>
              <a:off x="985871" y="1437136"/>
              <a:ext cx="1575732"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MERRILL EVENTS</a:t>
              </a:r>
            </a:p>
          </p:txBody>
        </p:sp>
        <p:pic>
          <p:nvPicPr>
            <p:cNvPr id="12" name="Graphic 11">
              <a:extLst>
                <a:ext uri="{FF2B5EF4-FFF2-40B4-BE49-F238E27FC236}">
                  <a16:creationId xmlns:a16="http://schemas.microsoft.com/office/drawing/2014/main" id="{6B75F167-DEE2-754A-6818-98A3594C5FB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98462" y="1682648"/>
              <a:ext cx="530225" cy="433820"/>
            </a:xfrm>
            <a:prstGeom prst="rect">
              <a:avLst/>
            </a:prstGeom>
          </p:spPr>
        </p:pic>
      </p:grpSp>
      <p:sp>
        <p:nvSpPr>
          <p:cNvPr id="7" name="TextBox 6">
            <a:extLst>
              <a:ext uri="{FF2B5EF4-FFF2-40B4-BE49-F238E27FC236}">
                <a16:creationId xmlns:a16="http://schemas.microsoft.com/office/drawing/2014/main" id="{6EE05D81-F06D-20CF-D149-8AFC22B7DE70}"/>
              </a:ext>
            </a:extLst>
          </p:cNvPr>
          <p:cNvSpPr txBox="1">
            <a:spLocks/>
          </p:cNvSpPr>
          <p:nvPr/>
        </p:nvSpPr>
        <p:spPr>
          <a:xfrm>
            <a:off x="8497146" y="1305362"/>
            <a:ext cx="3200400" cy="1923604"/>
          </a:xfrm>
          <a:prstGeom prst="rect">
            <a:avLst/>
          </a:prstGeom>
          <a:solidFill>
            <a:schemeClr val="bg1"/>
          </a:solidFill>
          <a:ln w="19050">
            <a:noFill/>
          </a:ln>
          <a:effectLst/>
        </p:spPr>
        <p:txBody>
          <a:bodyPr wrap="square" lIns="274320" tIns="182880" rIns="274320" bIns="182880" rtlCol="0" anchor="ctr">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600"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Top 2024 seminars attended:</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400" dirty="0">
                <a:solidFill>
                  <a:srgbClr val="000000"/>
                </a:solidFill>
                <a:latin typeface="Calibri Light" panose="020F0302020204030204" pitchFamily="34" charset="0"/>
                <a:cs typeface="Calibri Light" panose="020F0302020204030204" pitchFamily="34" charset="0"/>
              </a:rPr>
              <a:t>[Seminar 1]</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400" dirty="0">
                <a:solidFill>
                  <a:srgbClr val="000000"/>
                </a:solidFill>
                <a:latin typeface="Calibri Light" panose="020F0302020204030204" pitchFamily="34" charset="0"/>
                <a:cs typeface="Calibri Light" panose="020F0302020204030204" pitchFamily="34" charset="0"/>
              </a:rPr>
              <a:t>[Seminar 2]</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400" dirty="0">
                <a:solidFill>
                  <a:srgbClr val="000000"/>
                </a:solidFill>
                <a:latin typeface="Calibri Light" panose="020F0302020204030204" pitchFamily="34" charset="0"/>
                <a:cs typeface="Calibri Light" panose="020F0302020204030204" pitchFamily="34" charset="0"/>
              </a:rPr>
              <a:t>[Seminar 3]</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400" dirty="0">
                <a:solidFill>
                  <a:srgbClr val="000000"/>
                </a:solidFill>
                <a:latin typeface="Calibri Light" panose="020F0302020204030204" pitchFamily="34" charset="0"/>
                <a:cs typeface="Calibri Light" panose="020F0302020204030204" pitchFamily="34" charset="0"/>
              </a:rPr>
              <a:t>[Seminar 4]</a:t>
            </a:r>
          </a:p>
          <a:p>
            <a:pPr marL="171450" marR="0" lvl="0" indent="-17145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400" dirty="0">
                <a:solidFill>
                  <a:srgbClr val="000000"/>
                </a:solidFill>
                <a:latin typeface="Calibri Light" panose="020F0302020204030204" pitchFamily="34" charset="0"/>
                <a:cs typeface="Calibri Light" panose="020F0302020204030204" pitchFamily="34" charset="0"/>
              </a:rPr>
              <a:t>[Seminar 5]</a:t>
            </a:r>
          </a:p>
        </p:txBody>
      </p:sp>
      <p:grpSp>
        <p:nvGrpSpPr>
          <p:cNvPr id="16" name="Group 15">
            <a:extLst>
              <a:ext uri="{FF2B5EF4-FFF2-40B4-BE49-F238E27FC236}">
                <a16:creationId xmlns:a16="http://schemas.microsoft.com/office/drawing/2014/main" id="{3FB7A242-61C3-BB3D-A688-DECCA0CBBBC8}"/>
              </a:ext>
            </a:extLst>
          </p:cNvPr>
          <p:cNvGrpSpPr/>
          <p:nvPr/>
        </p:nvGrpSpPr>
        <p:grpSpPr>
          <a:xfrm>
            <a:off x="418177" y="4460501"/>
            <a:ext cx="2020223" cy="914400"/>
            <a:chOff x="418177" y="4460501"/>
            <a:chExt cx="2020223" cy="914400"/>
          </a:xfrm>
        </p:grpSpPr>
        <p:sp>
          <p:nvSpPr>
            <p:cNvPr id="5" name="Rectangle 4">
              <a:extLst>
                <a:ext uri="{FF2B5EF4-FFF2-40B4-BE49-F238E27FC236}">
                  <a16:creationId xmlns:a16="http://schemas.microsoft.com/office/drawing/2014/main" id="{128ACF4E-10BE-3687-6882-17BB1381F1A8}"/>
                </a:ext>
              </a:extLst>
            </p:cNvPr>
            <p:cNvSpPr/>
            <p:nvPr/>
          </p:nvSpPr>
          <p:spPr>
            <a:xfrm>
              <a:off x="957263" y="4460501"/>
              <a:ext cx="1481137"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PERSONAL CONSULTATIONS</a:t>
              </a:r>
            </a:p>
            <a:p>
              <a:pPr marL="0" marR="0" lvl="0" indent="0" defTabSz="457200" rtl="0" eaLnBrk="1" fontAlgn="auto" latinLnBrk="0" hangingPunct="1">
                <a:lnSpc>
                  <a:spcPct val="100000"/>
                </a:lnSpc>
                <a:spcBef>
                  <a:spcPts val="0"/>
                </a:spcBef>
                <a:spcAft>
                  <a:spcPts val="0"/>
                </a:spcAft>
                <a:buClrTx/>
                <a:buSzTx/>
                <a:buFontTx/>
                <a:buNone/>
                <a:tabLst/>
                <a:defRPr/>
              </a:pPr>
              <a:r>
                <a:rPr lang="en-US" sz="1100" b="1" dirty="0">
                  <a:solidFill>
                    <a:schemeClr val="accent3"/>
                  </a:solidFill>
                  <a:latin typeface="Calibri Light" panose="020F0302020204030204" pitchFamily="34" charset="0"/>
                  <a:cs typeface="Calibri Light" panose="020F0302020204030204" pitchFamily="34" charset="0"/>
                </a:rPr>
                <a:t>(in person and phone)</a:t>
              </a:r>
              <a:endParaRPr kumimoji="0" lang="en-US" sz="1100" b="1"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endParaRPr>
            </a:p>
          </p:txBody>
        </p:sp>
        <p:pic>
          <p:nvPicPr>
            <p:cNvPr id="11" name="Picture 10">
              <a:extLst>
                <a:ext uri="{FF2B5EF4-FFF2-40B4-BE49-F238E27FC236}">
                  <a16:creationId xmlns:a16="http://schemas.microsoft.com/office/drawing/2014/main" id="{D449AE2E-6DB9-2522-FE69-AF5243C0A9A9}"/>
                </a:ext>
              </a:extLst>
            </p:cNvPr>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18177" y="4716831"/>
              <a:ext cx="457538" cy="356931"/>
            </a:xfrm>
            <a:prstGeom prst="rect">
              <a:avLst/>
            </a:prstGeom>
          </p:spPr>
        </p:pic>
      </p:grpSp>
      <p:grpSp>
        <p:nvGrpSpPr>
          <p:cNvPr id="15" name="Group 14">
            <a:extLst>
              <a:ext uri="{FF2B5EF4-FFF2-40B4-BE49-F238E27FC236}">
                <a16:creationId xmlns:a16="http://schemas.microsoft.com/office/drawing/2014/main" id="{AB700740-3EAB-9177-82BF-39C8F116CF3C}"/>
              </a:ext>
            </a:extLst>
          </p:cNvPr>
          <p:cNvGrpSpPr/>
          <p:nvPr/>
        </p:nvGrpSpPr>
        <p:grpSpPr>
          <a:xfrm>
            <a:off x="454989" y="3093271"/>
            <a:ext cx="1888092" cy="914400"/>
            <a:chOff x="454989" y="3093271"/>
            <a:chExt cx="1888092" cy="914400"/>
          </a:xfrm>
        </p:grpSpPr>
        <p:sp>
          <p:nvSpPr>
            <p:cNvPr id="13" name="Rectangle 12">
              <a:extLst>
                <a:ext uri="{FF2B5EF4-FFF2-40B4-BE49-F238E27FC236}">
                  <a16:creationId xmlns:a16="http://schemas.microsoft.com/office/drawing/2014/main" id="{1C00A748-59B6-9536-CDAC-DEF2051D0852}"/>
                </a:ext>
              </a:extLst>
            </p:cNvPr>
            <p:cNvSpPr/>
            <p:nvPr/>
          </p:nvSpPr>
          <p:spPr>
            <a:xfrm>
              <a:off x="1022822" y="3093271"/>
              <a:ext cx="1320259"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3"/>
                  </a:solidFill>
                  <a:effectLst/>
                  <a:uLnTx/>
                  <a:uFillTx/>
                  <a:latin typeface="Calibri Light" panose="020F0302020204030204" pitchFamily="34" charset="0"/>
                  <a:cs typeface="Calibri Light" panose="020F0302020204030204" pitchFamily="34" charset="0"/>
                </a:rPr>
                <a:t>YOUR EVENTS</a:t>
              </a:r>
            </a:p>
          </p:txBody>
        </p:sp>
        <p:pic>
          <p:nvPicPr>
            <p:cNvPr id="14" name="Picture 13">
              <a:extLst>
                <a:ext uri="{FF2B5EF4-FFF2-40B4-BE49-F238E27FC236}">
                  <a16:creationId xmlns:a16="http://schemas.microsoft.com/office/drawing/2014/main" id="{F8E56FF7-6FD8-EA4B-419D-951ABC64FA00}"/>
                </a:ext>
              </a:extLst>
            </p:cNvPr>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54989" y="3319826"/>
              <a:ext cx="417170" cy="417170"/>
            </a:xfrm>
            <a:prstGeom prst="rect">
              <a:avLst/>
            </a:prstGeom>
          </p:spPr>
        </p:pic>
      </p:grpSp>
    </p:spTree>
    <p:extLst>
      <p:ext uri="{BB962C8B-B14F-4D97-AF65-F5344CB8AC3E}">
        <p14:creationId xmlns:p14="http://schemas.microsoft.com/office/powerpoint/2010/main" val="4190608503"/>
      </p:ext>
    </p:extLst>
  </p:cSld>
  <p:clrMapOvr>
    <a:masterClrMapping/>
  </p:clrMapOvr>
  <p:transition>
    <p:fade/>
  </p:transition>
</p:sld>
</file>

<file path=ppt/theme/theme1.xml><?xml version="1.0" encoding="utf-8"?>
<a:theme xmlns:a="http://schemas.openxmlformats.org/drawingml/2006/main" name="1_Enterprise_1">
  <a:themeElements>
    <a:clrScheme name="BoA">
      <a:dk1>
        <a:srgbClr val="000000"/>
      </a:dk1>
      <a:lt1>
        <a:srgbClr val="FFFFFF"/>
      </a:lt1>
      <a:dk2>
        <a:srgbClr val="D5D5D5"/>
      </a:dk2>
      <a:lt2>
        <a:srgbClr val="EDEDED"/>
      </a:lt2>
      <a:accent1>
        <a:srgbClr val="E31837"/>
      </a:accent1>
      <a:accent2>
        <a:srgbClr val="780032"/>
      </a:accent2>
      <a:accent3>
        <a:srgbClr val="012069"/>
      </a:accent3>
      <a:accent4>
        <a:srgbClr val="0051C2"/>
      </a:accent4>
      <a:accent5>
        <a:srgbClr val="009CDE"/>
      </a:accent5>
      <a:accent6>
        <a:srgbClr val="D3EFFC"/>
      </a:accent6>
      <a:hlink>
        <a:srgbClr val="0052C2"/>
      </a:hlink>
      <a:folHlink>
        <a:srgbClr val="01216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BAC">
      <a:fillStyleLst>
        <a:solidFill>
          <a:schemeClr val="phClr"/>
        </a:solidFill>
        <a:gradFill rotWithShape="1">
          <a:gsLst>
            <a:gs pos="0">
              <a:schemeClr val="phClr">
                <a:tint val="100000"/>
                <a:shade val="50000"/>
                <a:satMod val="125000"/>
              </a:schemeClr>
            </a:gs>
            <a:gs pos="50000">
              <a:schemeClr val="phClr">
                <a:tint val="100000"/>
                <a:shade val="75000"/>
                <a:satMod val="125000"/>
              </a:schemeClr>
            </a:gs>
            <a:gs pos="100000">
              <a:schemeClr val="phClr">
                <a:tint val="100000"/>
                <a:shade val="98000"/>
                <a:satMod val="115000"/>
              </a:schemeClr>
            </a:gs>
          </a:gsLst>
          <a:lin ang="16200000" scaled="1"/>
        </a:gradFill>
        <a:gradFill rotWithShape="1">
          <a:gsLst>
            <a:gs pos="0">
              <a:schemeClr val="phClr">
                <a:shade val="50000"/>
                <a:satMod val="130000"/>
              </a:schemeClr>
            </a:gs>
            <a:gs pos="40000">
              <a:schemeClr val="phClr">
                <a:shade val="75000"/>
                <a:satMod val="140000"/>
              </a:schemeClr>
            </a:gs>
            <a:gs pos="100000">
              <a:schemeClr val="phClr">
                <a:shade val="100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63500" dist="38100" dir="2700000" algn="ctr" rotWithShape="0">
              <a:srgbClr val="000000">
                <a:alpha val="35000"/>
              </a:srgbClr>
            </a:outerShdw>
          </a:effectLst>
          <a:scene3d>
            <a:camera prst="orthographicFront">
              <a:rot lat="0" lon="0" rev="0"/>
            </a:camera>
            <a:lightRig rig="threePt" dir="tl"/>
          </a:scene3d>
          <a:sp3d contourW="12700">
            <a:bevelT w="0" h="0"/>
            <a:contourClr>
              <a:srgbClr val="FFFFFF"/>
            </a:contourClr>
          </a:sp3d>
        </a:effectStyle>
        <a:effectStyle>
          <a:effectLst>
            <a:outerShdw blurRad="50800" dist="12700" dir="2700000" algn="ctr" rotWithShape="0">
              <a:srgbClr val="000000">
                <a:alpha val="40000"/>
              </a:srgbClr>
            </a:outerShdw>
          </a:effectLst>
          <a:scene3d>
            <a:camera prst="orthographicFront">
              <a:rot lat="0" lon="0" rev="0"/>
            </a:camera>
            <a:lightRig rig="balanced" dir="t">
              <a:rot lat="0" lon="0" rev="1200000"/>
            </a:lightRig>
          </a:scene3d>
          <a:sp3d>
            <a:bevelT w="508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3"/>
        </a:solidFill>
        <a:ln w="9525" cap="flat" cmpd="sng" algn="ctr">
          <a:noFill/>
          <a:prstDash val="solid"/>
          <a:round/>
          <a:headEnd type="none" w="med" len="med"/>
          <a:tailEnd type="none" w="med" len="med"/>
        </a:ln>
        <a:effectLst/>
      </a:spPr>
      <a:bodyPr vert="horz" wrap="none" lIns="91440" tIns="45720" rIns="91440" bIns="45720" numCol="1" rtlCol="0"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400" b="0" i="0" u="none" strike="noStrike" cap="none" normalizeH="0" baseline="0">
            <a:ln>
              <a:noFill/>
            </a:ln>
            <a:solidFill>
              <a:srgbClr val="000000"/>
            </a:solidFill>
            <a:effectLst/>
            <a:latin typeface="Arial" charset="0"/>
          </a:defRPr>
        </a:defPPr>
      </a:lstStyle>
    </a:spDef>
  </a:objectDefaults>
  <a:extraClrSchemeLst/>
  <a:extLst>
    <a:ext uri="{05A4C25C-085E-4340-85A3-A5531E510DB2}">
      <thm15:themeFamily xmlns:thm15="http://schemas.microsoft.com/office/thememl/2012/main" name="Enterprise_Printer_Friendly_No_Footer" id="{C1EAC67A-DA23-A543-BA78-B3FF4E95C551}" vid="{C7C377EC-C094-D246-B371-4412CB25387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FDEB6A48BEB642ACD05CC0D3D86F29" ma:contentTypeVersion="1" ma:contentTypeDescription="Create a new document." ma:contentTypeScope="" ma:versionID="45bb0398ab16324301a871b68a9fc7d1">
  <xsd:schema xmlns:xsd="http://www.w3.org/2001/XMLSchema" xmlns:xs="http://www.w3.org/2001/XMLSchema" xmlns:p="http://schemas.microsoft.com/office/2006/metadata/properties" xmlns:ns2="a7406e51-f8f4-4c95-acbc-01f41ed26a8d" targetNamespace="http://schemas.microsoft.com/office/2006/metadata/properties" ma:root="true" ma:fieldsID="23cb5c3e93b17deb6784ff16676ff891" ns2:_="">
    <xsd:import namespace="a7406e51-f8f4-4c95-acbc-01f41ed26a8d"/>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406e51-f8f4-4c95-acbc-01f41ed26a8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2FC7EE3-197E-431C-AE3D-DF77E40A22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7406e51-f8f4-4c95-acbc-01f41ed26a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286C9F6-4B34-44CD-A1FC-6530BE8151C8}">
  <ds:schemaRefs>
    <ds:schemaRef ds:uri="http://schemas.openxmlformats.org/package/2006/metadata/core-properties"/>
    <ds:schemaRef ds:uri="http://purl.org/dc/elements/1.1/"/>
    <ds:schemaRef ds:uri="a7406e51-f8f4-4c95-acbc-01f41ed26a8d"/>
    <ds:schemaRef ds:uri="http://purl.org/dc/terms/"/>
    <ds:schemaRef ds:uri="http://schemas.microsoft.com/office/2006/documentManagement/types"/>
    <ds:schemaRef ds:uri="http://www.w3.org/XML/1998/namespace"/>
    <ds:schemaRef ds:uri="http://schemas.microsoft.com/office/2006/metadata/properties"/>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AF897EBE-8810-466F-8AD0-B3A41DB284A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24922</TotalTime>
  <Words>13780</Words>
  <Application>Microsoft Macintosh PowerPoint</Application>
  <PresentationFormat>Widescreen</PresentationFormat>
  <Paragraphs>1922</Paragraphs>
  <Slides>58</Slides>
  <Notes>58</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58</vt:i4>
      </vt:variant>
    </vt:vector>
  </HeadingPairs>
  <TitlesOfParts>
    <vt:vector size="70" baseType="lpstr">
      <vt:lpstr>ＭＳ Ｐゴシック</vt:lpstr>
      <vt:lpstr>.AppleSystemUIFont</vt:lpstr>
      <vt:lpstr>Arial</vt:lpstr>
      <vt:lpstr>Calibri</vt:lpstr>
      <vt:lpstr>Calibri Light</vt:lpstr>
      <vt:lpstr>Connections</vt:lpstr>
      <vt:lpstr>Courier New</vt:lpstr>
      <vt:lpstr>Lato Light</vt:lpstr>
      <vt:lpstr>Poppins</vt:lpstr>
      <vt:lpstr>Times New Roman</vt:lpstr>
      <vt:lpstr>Wingdings</vt:lpstr>
      <vt:lpstr>1_Enterprise_1</vt:lpstr>
      <vt:lpstr>PowerPoint Presentation</vt:lpstr>
      <vt:lpstr>Disclosures</vt:lpstr>
      <vt:lpstr>PowerPoint Presentation</vt:lpstr>
      <vt:lpstr>Employee financial wellness is on the rise, but there’s more to do</vt:lpstr>
      <vt:lpstr>We know what works to engage employees </vt:lpstr>
      <vt:lpstr>PowerPoint Presentation</vt:lpstr>
      <vt:lpstr>Driving key actions in 2024</vt:lpstr>
      <vt:lpstr>2024 outcomes </vt:lpstr>
      <vt:lpstr>Your Event Registration &amp; Attendance Trends  </vt:lpstr>
      <vt:lpstr>Understanding behaviors with the Financial Wellness Tracker </vt:lpstr>
      <vt:lpstr>What’s new in 2025 </vt:lpstr>
      <vt:lpstr>Deepening connections, driving actions with personalized engagement</vt:lpstr>
      <vt:lpstr>PowerPoint Presentation</vt:lpstr>
      <vt:lpstr>PowerPoint Presentation</vt:lpstr>
      <vt:lpstr>PowerPoint Presentation</vt:lpstr>
      <vt:lpstr>PowerPoint Presentation</vt:lpstr>
      <vt:lpstr>PowerPoint Presentation</vt:lpstr>
      <vt:lpstr>PowerPoint Presentation</vt:lpstr>
      <vt:lpstr>2025 employee engagement goals </vt:lpstr>
      <vt:lpstr>Action items to enhance the participant experience</vt:lpstr>
      <vt:lpstr>Additional recommendations to boost your results</vt:lpstr>
      <vt:lpstr>[Insert Company Name’s] Financial Focus Week</vt:lpstr>
      <vt:lpstr>2025 financial wellness calendar</vt:lpstr>
      <vt:lpstr>2025 financial wellness calendar</vt:lpstr>
      <vt:lpstr>PowerPoint Presentation</vt:lpstr>
      <vt:lpstr>Preparing for next steps</vt:lpstr>
      <vt:lpstr>PowerPoint Presentation</vt:lpstr>
      <vt:lpstr>Appendix</vt:lpstr>
      <vt:lpstr>Disclosures</vt:lpstr>
      <vt:lpstr>Disclosures</vt:lpstr>
      <vt:lpstr>Globally, equity awards are an essential part of total compensation</vt:lpstr>
      <vt:lpstr>We know what works to engage employees </vt:lpstr>
      <vt:lpstr>Driving key actions in 2024</vt:lpstr>
      <vt:lpstr>2024 outcomes </vt:lpstr>
      <vt:lpstr>What’s new in 2025 </vt:lpstr>
      <vt:lpstr>2025 employee engagement goals </vt:lpstr>
      <vt:lpstr>Action items to enhance the participant experience</vt:lpstr>
      <vt:lpstr>Additional recommendations to boost your results</vt:lpstr>
      <vt:lpstr>2025 financial wellness calendar</vt:lpstr>
      <vt:lpstr>2025 financial wellness calendar</vt:lpstr>
      <vt:lpstr>2025 financial wellness calendar</vt:lpstr>
      <vt:lpstr>2025 financial wellness calendar</vt:lpstr>
      <vt:lpstr>Preparing for next steps</vt:lpstr>
      <vt:lpstr>Driving participation from day 1</vt:lpstr>
      <vt:lpstr>Personal Retirement Strategy (PRS) Multi-touch campaign communicates the value and helps employees maximize their retirement income</vt:lpstr>
      <vt:lpstr>PowerPoint Presentation</vt:lpstr>
      <vt:lpstr>PowerPoint Presentation</vt:lpstr>
      <vt:lpstr>PowerPoint Presentation</vt:lpstr>
      <vt:lpstr>Expansive suite of education</vt:lpstr>
      <vt:lpstr>PowerPoint Presentation</vt:lpstr>
      <vt:lpstr>PowerPoint Presentation</vt:lpstr>
      <vt:lpstr>Explorers: Financial Wellness Education Curriculum</vt:lpstr>
      <vt:lpstr>Climbers: Financial Wellness Education Curriculum</vt:lpstr>
      <vt:lpstr>Navigators: Financial Wellness Education Curriculum</vt:lpstr>
      <vt:lpstr>PowerPoint Presentation</vt:lpstr>
      <vt:lpstr>PowerPoint Presentation</vt:lpstr>
      <vt:lpstr>PowerPoint Presentation</vt:lpstr>
      <vt:lpstr>PowerPoint Presentation</vt:lpstr>
    </vt:vector>
  </TitlesOfParts>
  <Company>Bank of America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2025 Employee Engagement Strategy</dc:title>
  <dc:creator>Harper, Jaime - RPWS</dc:creator>
  <cp:lastModifiedBy>Duane Nelsen</cp:lastModifiedBy>
  <cp:revision>496</cp:revision>
  <cp:lastPrinted>2024-11-15T19:03:38Z</cp:lastPrinted>
  <dcterms:created xsi:type="dcterms:W3CDTF">2022-12-08T22:26:44Z</dcterms:created>
  <dcterms:modified xsi:type="dcterms:W3CDTF">2024-11-19T22:37:50Z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9bff2bd8-00be-436b-925d-e9cd5492d3ba</vt:lpwstr>
  </property>
  <property fmtid="{D5CDD505-2E9C-101B-9397-08002B2CF9AE}" pid="3" name="Classification">
    <vt:lpwstr>Proprietary</vt:lpwstr>
  </property>
  <property fmtid="{D5CDD505-2E9C-101B-9397-08002B2CF9AE}" pid="4" name="ContentTypeId">
    <vt:lpwstr>0x01010086FDEB6A48BEB642ACD05CC0D3D86F29</vt:lpwstr>
  </property>
  <property fmtid="{D5CDD505-2E9C-101B-9397-08002B2CF9AE}" pid="5" name="BACClassification">
    <vt:lpwstr/>
  </property>
  <property fmtid="{D5CDD505-2E9C-101B-9397-08002B2CF9AE}" pid="6" name="Marker">
    <vt:lpwstr/>
  </property>
  <property fmtid="{D5CDD505-2E9C-101B-9397-08002B2CF9AE}" pid="7" name="BACClassificationSubcategory">
    <vt:lpwstr/>
  </property>
  <property fmtid="{D5CDD505-2E9C-101B-9397-08002B2CF9AE}" pid="8" name="Audience">
    <vt:lpwstr>External</vt:lpwstr>
  </property>
</Properties>
</file>